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B52C27-ED55-4C35-9986-4FA8E1354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82A0DF-B42B-453F-AC79-4981F2928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11E336-C70A-44CF-8A21-04C0D0A86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37C2-0396-4CAC-9652-B9AC91138F2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53BB02-E392-45C4-AA2C-54076F90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DD3271-B127-4A6B-BEBD-E5115C025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258C-53EC-4D91-A725-5CEC9C0BB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44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83AC3-BD6C-4CA1-A69F-5030F9E24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C0321A-024D-4F0A-B875-614B6A31EE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365185-5153-4BA8-AF13-0F1D19AC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37C2-0396-4CAC-9652-B9AC91138F2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6094CA-0E67-4282-8C64-31D6FEC20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AB587A-7BA8-405D-A75C-5DBFD782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258C-53EC-4D91-A725-5CEC9C0BB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38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7F34FFE-98D0-405D-B6F3-C87C5BD2F8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A376C8D-8DA6-4724-810B-DD659FFE7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A3894F-09D5-4EE5-BAE6-BCD697C4D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37C2-0396-4CAC-9652-B9AC91138F2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C4F7E2-5F21-462E-B09F-776C67546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5C6F8F-B9CE-43B1-95E1-F61CB3336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258C-53EC-4D91-A725-5CEC9C0BB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8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DEAB4-B901-4047-83A9-581CE78B8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99509-1573-4E39-B55F-49782A6CD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6E42B6-7ECF-4828-B1F1-49558EF7A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37C2-0396-4CAC-9652-B9AC91138F2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016507-EF71-4193-94F9-57D54BEE6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F9B4DA-0226-4BE7-979E-A046D3F47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258C-53EC-4D91-A725-5CEC9C0BB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59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6A6B6-F147-46A1-B98F-25291A1FE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8F03DF-6FEC-4628-ACD3-8A077895E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F743B7-A015-4754-933C-EA68E8B39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37C2-0396-4CAC-9652-B9AC91138F2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D03BDB-B330-4E2A-B20F-55B6BA51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D75BDE-B96A-4DEC-B103-E75237D1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258C-53EC-4D91-A725-5CEC9C0BB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92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05E00-BC71-4B03-9958-6211E7F90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136906-28A2-4A85-979C-AA539AA27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6189853-401F-43EC-8041-72A5CA721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1903B3-B80A-46D5-9EC7-ECE99B53C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37C2-0396-4CAC-9652-B9AC91138F2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9DFCD8-F23A-4D6B-88D7-6C1642B3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908C8D-45E5-45FD-80EA-C4B41521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258C-53EC-4D91-A725-5CEC9C0BB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488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F95A3F-F8D8-496D-BE9A-5FF08982D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DED3688-5C53-4B49-ACF0-FC6D8BBD5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62695E1-7007-4F8A-8C2F-01AC433BB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D4511F5-490C-4FF1-8DD1-E25DDE127B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35CA7E9-4AF2-4675-A9D3-E6D9C245CE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28B7787-2DF5-4FD8-AB9A-C0CC38A3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37C2-0396-4CAC-9652-B9AC91138F2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AFA009B-4D41-4D70-8CAE-1AFF40CB5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9C64683-4458-4D6D-B268-BBEAB0B7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258C-53EC-4D91-A725-5CEC9C0BB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02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DF87B-3F90-40D0-AC01-101C837CA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F2D813A-A527-43D5-9236-140148559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37C2-0396-4CAC-9652-B9AC91138F2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3AC84D-85A1-4EF9-AF94-89DF1EE80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968AD6-C021-45B2-9F72-7688BF2B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258C-53EC-4D91-A725-5CEC9C0BB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57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AEFEAAC-37CC-450D-8E38-435084C87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37C2-0396-4CAC-9652-B9AC91138F2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8D50FF1-20B9-4F62-B7DA-467063B4A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5EF556-E9D5-4CF0-B4DF-19625008A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258C-53EC-4D91-A725-5CEC9C0BB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77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420567-0E6F-49F8-96AC-4716E2E85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B4AFB7-B6C1-4127-9117-E1DE06C66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8865142-1611-446F-BE6B-B43539153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E5722D-8DB1-4A4C-A436-CB91A6366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37C2-0396-4CAC-9652-B9AC91138F2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C4BC11-697E-49FA-BA2B-887FB040A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C44358-69B3-4D67-A10D-2628384B5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258C-53EC-4D91-A725-5CEC9C0BB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31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18E01E-2118-4247-B773-5CD42EA41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FDAE321-1D8E-44DA-8728-51D778444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606FE10-8315-4E68-9E1D-7E1ECCC11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CEE564-7ABE-4D07-B5FE-BEA053FF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E37C2-0396-4CAC-9652-B9AC91138F2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C46ED3-DEFF-4742-BCFF-F4AF8E4EC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D03C1C-6CBB-4278-934B-257D2B58C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258C-53EC-4D91-A725-5CEC9C0BB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88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C32D855-CC29-446B-9C65-FD2551D29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687941D-30E9-4086-B42D-0BA9BB085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D9DA61-F2BA-4DAC-A465-FF6C4B064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E37C2-0396-4CAC-9652-B9AC91138F20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3565DA-6AA4-4BC2-8D13-DF1958B501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B26067-3936-4EC2-8CF7-C7996FE52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B258C-53EC-4D91-A725-5CEC9C0BB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68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aEQX0sbEzQ&amp;t=1663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8B8854-F191-407C-A284-93B0B67EC4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10. Peníze a poptávka po peněžních zůstatcích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D7CB8D-B8A1-4FE8-9CE8-3B151B030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Holman, Ekonomie, Kapitola 21</a:t>
            </a:r>
          </a:p>
        </p:txBody>
      </p:sp>
    </p:spTree>
    <p:extLst>
      <p:ext uri="{BB962C8B-B14F-4D97-AF65-F5344CB8AC3E}">
        <p14:creationId xmlns:p14="http://schemas.microsoft.com/office/powerpoint/2010/main" val="218511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4AC0A5-04F1-4E86-83B5-1FD1A10E9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POPTÁVKA PO PENĚŽNÍCH </a:t>
            </a:r>
            <a:r>
              <a:rPr lang="cs-CZ" dirty="0" err="1"/>
              <a:t>ZŮSTATCíCH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A1548B-D58B-4D14-9513-FB9324848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Peněžní zůstatky, které domácnosti a firmy chtějí </a:t>
            </a:r>
            <a:r>
              <a:rPr lang="cs-CZ" i="1" dirty="0"/>
              <a:t>držet </a:t>
            </a:r>
            <a:r>
              <a:rPr lang="cs-CZ" dirty="0"/>
              <a:t>(při určitém důchodu a úrokové míře), nazýváme </a:t>
            </a:r>
            <a:r>
              <a:rPr lang="cs-CZ" i="1" dirty="0"/>
              <a:t>poptávanými </a:t>
            </a:r>
            <a:r>
              <a:rPr lang="cs-CZ" dirty="0"/>
              <a:t>peněžními zůstatky.</a:t>
            </a:r>
          </a:p>
          <a:p>
            <a:r>
              <a:rPr lang="cs-CZ" dirty="0"/>
              <a:t>Funkce poptávky po peněžních zůstatcích udává závislost poptávaných peněžních zůstatků na úrokové míře (při daném důchodu).</a:t>
            </a:r>
          </a:p>
          <a:p>
            <a:r>
              <a:rPr lang="cs-CZ" dirty="0"/>
              <a:t>Abychom vyloučili vliv inflace, budeme nadále pracovat s </a:t>
            </a:r>
            <a:r>
              <a:rPr lang="cs-CZ" i="1" dirty="0"/>
              <a:t>funkcí reálných </a:t>
            </a:r>
            <a:r>
              <a:rPr lang="cs-CZ" dirty="0"/>
              <a:t>peněž</a:t>
            </a:r>
            <a:r>
              <a:rPr lang="cs-CZ" i="1" dirty="0"/>
              <a:t>ních </a:t>
            </a:r>
            <a:r>
              <a:rPr lang="cs-CZ" dirty="0"/>
              <a:t>zůstat</a:t>
            </a:r>
            <a:r>
              <a:rPr lang="cs-CZ" i="1" dirty="0"/>
              <a:t>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391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728AA0E-1A76-497B-BE05-85B62023E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Tržní poptávka </a:t>
            </a:r>
            <a:r>
              <a:rPr lang="cs-CZ" dirty="0"/>
              <a:t>po peněžních zůstatcích,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BE84060-C2FF-4CEC-9A9E-2D40CAB10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19726"/>
            <a:ext cx="5157787" cy="1085349"/>
          </a:xfrm>
        </p:spPr>
        <p:txBody>
          <a:bodyPr>
            <a:normAutofit fontScale="70000" lnSpcReduction="20000"/>
          </a:bodyPr>
          <a:lstStyle/>
          <a:p>
            <a:r>
              <a:rPr lang="cs-CZ" b="0" dirty="0"/>
              <a:t>Poptávka po reálných peněžních zůstatcích - Křivka D je tržní poptávkou po reálných peněžních zůstatcích. Křivka je klesající, protože při nižší úrokové míře se stává výhodné držet více peněžních zůstatků a méně dluhopisů či jiných aktiv,</a:t>
            </a:r>
            <a:endParaRPr lang="cs-CZ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EA7C4F0E-BB06-416E-87D1-764799656BD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37122" y="2505075"/>
            <a:ext cx="4563119" cy="3684588"/>
          </a:xfrm>
          <a:prstGeom prst="rect">
            <a:avLst/>
          </a:prstGeom>
        </p:spPr>
      </p:pic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A3BCC323-B3F0-44BD-8145-8706A38DB3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19726"/>
            <a:ext cx="5183188" cy="1085349"/>
          </a:xfrm>
        </p:spPr>
        <p:txBody>
          <a:bodyPr>
            <a:normAutofit fontScale="70000" lnSpcReduction="20000"/>
          </a:bodyPr>
          <a:lstStyle/>
          <a:p>
            <a:r>
              <a:rPr lang="cs-CZ" b="0" dirty="0"/>
              <a:t>Růst reálného HDP posouvá křivku poptávky po reálných peněžních zůstatcích doprava</a:t>
            </a:r>
            <a:endParaRPr lang="cs-CZ" dirty="0"/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0DCE966D-EECC-4D5A-91FA-A401E7FA6FB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427226" y="2505075"/>
            <a:ext cx="4673135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837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5F559-25C8-41AE-A7BB-FA3BA28D2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peněz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DA8180-07E7-424E-81C1-93E0587A2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Money As a Debt - </a:t>
            </a:r>
            <a:r>
              <a:rPr lang="en-US" dirty="0" err="1"/>
              <a:t>Peníze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dluh</a:t>
            </a:r>
            <a:r>
              <a:rPr lang="en-US" dirty="0"/>
              <a:t> (CZ)</a:t>
            </a:r>
            <a:r>
              <a:rPr lang="cs-CZ" dirty="0"/>
              <a:t> 47:07</a:t>
            </a:r>
            <a:endParaRPr lang="en-US" dirty="0"/>
          </a:p>
          <a:p>
            <a:r>
              <a:rPr lang="cs-CZ" dirty="0">
                <a:hlinkClick r:id="rId2"/>
              </a:rPr>
              <a:t>https://www.youtube.com/watch?v=_aEQX0sbEzQ&amp;t=1663s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06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7B39F-D7AE-40DA-BC56-48AC4778D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vznikly peníze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48D8A6-4795-443C-ACA4-2E2786C3366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Naturální  </a:t>
            </a:r>
            <a:r>
              <a:rPr lang="cs-CZ" dirty="0"/>
              <a:t>směna vyvolává příliš vysoké transakční </a:t>
            </a:r>
            <a:r>
              <a:rPr lang="cs-CZ" i="1" dirty="0"/>
              <a:t>náklady </a:t>
            </a:r>
            <a:r>
              <a:rPr lang="cs-CZ" dirty="0"/>
              <a:t>(náklady směny)</a:t>
            </a:r>
          </a:p>
          <a:p>
            <a:r>
              <a:rPr lang="cs-CZ" dirty="0"/>
              <a:t>je velmi nepravděpodobné, že by se sešli dva lidé s </a:t>
            </a:r>
            <a:r>
              <a:rPr lang="cs-CZ" i="1" dirty="0"/>
              <a:t>oboustrannou shodou </a:t>
            </a:r>
            <a:r>
              <a:rPr lang="cs-CZ" dirty="0"/>
              <a:t>potřeb</a:t>
            </a:r>
          </a:p>
          <a:p>
            <a:r>
              <a:rPr lang="cs-CZ" dirty="0"/>
              <a:t>Naturální směna se stává brzdou specializace a dělby práce.</a:t>
            </a:r>
          </a:p>
          <a:p>
            <a:r>
              <a:rPr lang="cs-CZ" i="1" dirty="0"/>
              <a:t>Naturální </a:t>
            </a:r>
            <a:r>
              <a:rPr lang="cs-CZ" dirty="0"/>
              <a:t>směna byla nahrazena peněžní směnou</a:t>
            </a:r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94D53218-9FED-49FE-9C8C-62CC3FCB13B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841482"/>
            <a:ext cx="5181600" cy="431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45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0012D-0DF6-4757-BFC8-B38A640DF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554705" cy="2161507"/>
          </a:xfrm>
        </p:spPr>
        <p:txBody>
          <a:bodyPr/>
          <a:lstStyle/>
          <a:p>
            <a:r>
              <a:rPr lang="cs-CZ" b="1" i="1" dirty="0"/>
              <a:t>Likvidita aktiva.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79F4C7-8E36-455B-B6E6-0B4134F94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5789"/>
            <a:ext cx="3132221" cy="413886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Likvidní aktivum je takové aktivum, které lze rychle a bez velkých nákladů nebo ztrát přeměnit v prostředek směny - v peníze</a:t>
            </a:r>
            <a:r>
              <a:rPr lang="cs-CZ" dirty="0"/>
              <a:t>.</a:t>
            </a:r>
          </a:p>
          <a:p>
            <a:r>
              <a:rPr lang="cs-CZ" b="1" dirty="0"/>
              <a:t>Likvidita je </a:t>
            </a:r>
            <a:r>
              <a:rPr lang="cs-CZ" b="1" i="1" dirty="0"/>
              <a:t>snadnost </a:t>
            </a:r>
            <a:r>
              <a:rPr lang="cs-CZ" b="1" dirty="0"/>
              <a:t>přeměny aktiva v prostředek směny. </a:t>
            </a:r>
            <a:r>
              <a:rPr lang="cs-CZ" dirty="0"/>
              <a:t>Pod pojmem "snadnost" zde rozumíme nízké náklady nebo ztráty spojené s rychlým prodejem aktiva.</a:t>
            </a:r>
          </a:p>
          <a:p>
            <a:r>
              <a:rPr lang="cs-CZ" i="1" dirty="0"/>
              <a:t>Míra výnosu </a:t>
            </a:r>
            <a:r>
              <a:rPr lang="cs-CZ" dirty="0"/>
              <a:t>aktiva závisí také na míře jeho </a:t>
            </a:r>
            <a:r>
              <a:rPr lang="cs-CZ" i="1" dirty="0"/>
              <a:t>likvidity. </a:t>
            </a:r>
            <a:r>
              <a:rPr lang="cs-CZ" b="1" dirty="0"/>
              <a:t>Čím je aktivum likvidnější, tím je jeho míra výnosu nižší</a:t>
            </a:r>
            <a:r>
              <a:rPr lang="cs-CZ" dirty="0"/>
              <a:t>.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4942AA3-198C-4E32-BA51-C8126E3DF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62927" y="505326"/>
            <a:ext cx="7190874" cy="5927558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Oběživo (mince a bankovky) je plně likvidním aktivem</a:t>
            </a:r>
            <a:r>
              <a:rPr lang="cs-CZ" dirty="0"/>
              <a:t>, protože </a:t>
            </a:r>
            <a:r>
              <a:rPr lang="cs-CZ" i="1" dirty="0"/>
              <a:t>je </a:t>
            </a:r>
            <a:r>
              <a:rPr lang="cs-CZ" dirty="0"/>
              <a:t>prostředkem směny samo o sobě - lze je přímo používat ke všem nákupům.</a:t>
            </a:r>
          </a:p>
          <a:p>
            <a:r>
              <a:rPr lang="cs-CZ" b="1" dirty="0"/>
              <a:t>Zůstatky </a:t>
            </a:r>
            <a:r>
              <a:rPr lang="cs-CZ" b="1" i="1" dirty="0"/>
              <a:t>na </a:t>
            </a:r>
            <a:r>
              <a:rPr lang="cs-CZ" b="1" dirty="0"/>
              <a:t>běžných účtech jsou o trochu méně likvidním aktivem</a:t>
            </a:r>
            <a:r>
              <a:rPr lang="cs-CZ" dirty="0"/>
              <a:t>. Ty lze také přímo použít k nákupům, ale ne ke všem, protože někteří obchodníci nepřijímají šeky ani platební karty a prodávají jen za hotové. </a:t>
            </a:r>
          </a:p>
          <a:p>
            <a:r>
              <a:rPr lang="cs-CZ" b="1" dirty="0"/>
              <a:t>Zůstatky </a:t>
            </a:r>
            <a:r>
              <a:rPr lang="cs-CZ" b="1" i="1" dirty="0"/>
              <a:t>na termínovaných </a:t>
            </a:r>
            <a:r>
              <a:rPr lang="cs-CZ" b="1" dirty="0"/>
              <a:t>účtech jsou ještě méně likvidním aktivem</a:t>
            </a:r>
            <a:r>
              <a:rPr lang="cs-CZ" dirty="0"/>
              <a:t>, protože jejich přeměna v oběživo je spojena s dalšími náklady. </a:t>
            </a:r>
          </a:p>
          <a:p>
            <a:r>
              <a:rPr lang="cs-CZ" b="1" i="1" dirty="0"/>
              <a:t>Cenné papíry </a:t>
            </a:r>
            <a:r>
              <a:rPr lang="cs-CZ" b="1" dirty="0"/>
              <a:t>(dluhopisy nebo akcie) jsou ještě méně likvidním aktivem, </a:t>
            </a:r>
            <a:r>
              <a:rPr lang="cs-CZ" dirty="0"/>
              <a:t>protože při jejich prodeji musíte obvykle platit zprostředkovatelské provize. Navíc, když je chcete prodat rychle, můžete utrpět ztráty - chcete-li totiž prodat rychle, riskujete, že prodáte za momentálně nevýhodnou cenu.</a:t>
            </a:r>
          </a:p>
          <a:p>
            <a:r>
              <a:rPr lang="cs-CZ" b="1" i="1" dirty="0"/>
              <a:t>Pozemky a fyzický kapitál </a:t>
            </a:r>
            <a:r>
              <a:rPr lang="cs-CZ" b="1" dirty="0"/>
              <a:t>(budovy, automobily, zásoby zboží apod.) jsou ještě méně likvidními aktivy.</a:t>
            </a:r>
            <a:r>
              <a:rPr lang="cs-CZ" dirty="0"/>
              <a:t> Jejich trh není tak pružný jako trh cenných papírů, takže je jejich prodej spojen s ještě vyššími transakčními náklady, popř. ztrátami.</a:t>
            </a:r>
          </a:p>
          <a:p>
            <a:r>
              <a:rPr lang="cs-CZ" b="1" i="1" dirty="0"/>
              <a:t>Lidský kapitál </a:t>
            </a:r>
            <a:r>
              <a:rPr lang="cs-CZ" b="1" dirty="0"/>
              <a:t>je nejméně likvidním aktivem, protože ten nelze prodat vůbec, jen pronajmout. </a:t>
            </a:r>
            <a:r>
              <a:rPr lang="cs-CZ" dirty="0"/>
              <a:t>Lidský kapitál nemůžete prodat, protože je neoddělitelně vázán na vaši osobu.)</a:t>
            </a:r>
          </a:p>
        </p:txBody>
      </p:sp>
    </p:spTree>
    <p:extLst>
      <p:ext uri="{BB962C8B-B14F-4D97-AF65-F5344CB8AC3E}">
        <p14:creationId xmlns:p14="http://schemas.microsoft.com/office/powerpoint/2010/main" val="2624978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0AD575-A197-437D-A2E3-B8AB21698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peněz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DBE1F9-7D12-443F-9B7C-B4753505D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Úzce definované peníze </a:t>
            </a:r>
            <a:r>
              <a:rPr lang="cs-CZ" dirty="0"/>
              <a:t>zahrnují oběživo a vklady na běžných účtech. </a:t>
            </a:r>
          </a:p>
          <a:p>
            <a:r>
              <a:rPr lang="cs-CZ" b="1" i="1" dirty="0"/>
              <a:t>Široce definované peníze </a:t>
            </a:r>
            <a:r>
              <a:rPr lang="cs-CZ" dirty="0"/>
              <a:t>zahrnují navíc také termínované vklady.</a:t>
            </a:r>
          </a:p>
          <a:p>
            <a:r>
              <a:rPr lang="cs-CZ" dirty="0"/>
              <a:t>Součet všech peněžních zůstatků v ekonomice nazýváme </a:t>
            </a:r>
            <a:r>
              <a:rPr lang="cs-CZ" b="1" dirty="0"/>
              <a:t>peněžním </a:t>
            </a:r>
            <a:r>
              <a:rPr lang="cs-CZ" b="1" i="1" dirty="0"/>
              <a:t>agregátem.</a:t>
            </a:r>
          </a:p>
          <a:p>
            <a:r>
              <a:rPr lang="cs-CZ" i="1" dirty="0"/>
              <a:t> </a:t>
            </a:r>
            <a:r>
              <a:rPr lang="cs-CZ" dirty="0"/>
              <a:t>Součet "úzce definovaných" peněžních zůstatků tvoří </a:t>
            </a:r>
            <a:r>
              <a:rPr lang="cs-CZ" b="1" dirty="0"/>
              <a:t>peněžní </a:t>
            </a:r>
            <a:r>
              <a:rPr lang="cs-CZ" b="1" i="1" dirty="0"/>
              <a:t>agregát M1 </a:t>
            </a:r>
          </a:p>
          <a:p>
            <a:r>
              <a:rPr lang="cs-CZ" dirty="0"/>
              <a:t>Součet široce definovaných peněžních zůstatků tvoří </a:t>
            </a:r>
            <a:r>
              <a:rPr lang="cs-CZ" b="1" dirty="0"/>
              <a:t>peněžní </a:t>
            </a:r>
            <a:r>
              <a:rPr lang="cs-CZ" b="1" i="1" dirty="0"/>
              <a:t>agregát M2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11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64492-C8F8-44B6-AD0E-D2188828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TRANSAKČNí</a:t>
            </a:r>
            <a:r>
              <a:rPr lang="cs-CZ" dirty="0"/>
              <a:t> </a:t>
            </a:r>
            <a:r>
              <a:rPr lang="cs-CZ" b="1" dirty="0"/>
              <a:t>A </a:t>
            </a:r>
            <a:r>
              <a:rPr lang="cs-CZ" b="1" dirty="0" err="1"/>
              <a:t>OPATRNOSTNí</a:t>
            </a:r>
            <a:r>
              <a:rPr lang="cs-CZ" b="1" dirty="0"/>
              <a:t> </a:t>
            </a:r>
            <a:r>
              <a:rPr lang="cs-CZ" dirty="0"/>
              <a:t>ZŮSTATKY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5867AF80-62E4-4DE8-8F83-299E6D7781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Důvody poptávky po peněžních zůstatcích.</a:t>
            </a:r>
          </a:p>
          <a:p>
            <a:endParaRPr lang="cs-CZ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BD9EC9D9-4AA9-413A-B348-EDB3671364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Prvním důvodem pro držbu peněžních zůstatků je </a:t>
            </a:r>
            <a:r>
              <a:rPr lang="cs-CZ" b="1" dirty="0"/>
              <a:t>transakční </a:t>
            </a:r>
            <a:r>
              <a:rPr lang="cs-CZ" b="1" i="1" dirty="0"/>
              <a:t>motiv</a:t>
            </a:r>
            <a:r>
              <a:rPr lang="cs-CZ" i="1" dirty="0"/>
              <a:t>. </a:t>
            </a:r>
            <a:r>
              <a:rPr lang="cs-CZ" dirty="0"/>
              <a:t>Vyplývá z toho, že člověk obvykle dostává svůj důchod "nárazově" - v určitých intervalech (nejčastěji v dvoutýdenních nebo měsíčních), kdežto jeho výdaje nejsou </a:t>
            </a:r>
            <a:r>
              <a:rPr lang="cs-CZ" i="1" dirty="0"/>
              <a:t>nárazové </a:t>
            </a:r>
            <a:r>
              <a:rPr lang="cs-CZ" dirty="0"/>
              <a:t>nýbrž spíše průběžné. Proto musí držet určité peněžní zůstatky, kterým říkáme </a:t>
            </a:r>
            <a:r>
              <a:rPr lang="cs-CZ" b="1" dirty="0"/>
              <a:t>transakční zůstatky</a:t>
            </a:r>
            <a:r>
              <a:rPr lang="cs-CZ" dirty="0"/>
              <a:t>.</a:t>
            </a:r>
          </a:p>
          <a:p>
            <a:r>
              <a:rPr lang="cs-CZ" dirty="0"/>
              <a:t>Druhým důvodem držby peněžních zůstatků je </a:t>
            </a:r>
            <a:r>
              <a:rPr lang="cs-CZ" b="1" i="1" dirty="0"/>
              <a:t>opatrnostní motiv.</a:t>
            </a:r>
          </a:p>
          <a:p>
            <a:r>
              <a:rPr lang="cs-CZ" dirty="0"/>
              <a:t>Někdy se uvádí ještě </a:t>
            </a:r>
            <a:r>
              <a:rPr lang="cs-CZ" b="1" dirty="0"/>
              <a:t>spekulační </a:t>
            </a:r>
            <a:r>
              <a:rPr lang="cs-CZ" b="1" i="1" dirty="0"/>
              <a:t>motiv </a:t>
            </a:r>
            <a:r>
              <a:rPr lang="cs-CZ" dirty="0"/>
              <a:t>a s ním spojená držba spekulačních zůstatků. Ten se však týká spíše spekulantů s cennými papíry</a:t>
            </a:r>
          </a:p>
          <a:p>
            <a:endParaRPr 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86292079-D14E-4357-BDA8-546438F576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Transakční zůstatky </a:t>
            </a:r>
            <a:r>
              <a:rPr lang="cs-CZ" b="0" dirty="0"/>
              <a:t>- Černá úsečka znázorňuje postupné zmenšování peněžních zůstatků Růžičkovy rodiny v průběhu měsíce, od prvního "braní" do následujícího "braní" platu. Průměrný stav peněžních zůstatků je 8 000 Kč.</a:t>
            </a:r>
            <a:endParaRPr lang="cs-CZ" dirty="0"/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68BD8A57-C602-415E-A07A-CD3EA290282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200" y="2534358"/>
            <a:ext cx="5183188" cy="362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262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29603-C612-42ED-8677-599CA480E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PENĚŽNí</a:t>
            </a:r>
            <a:r>
              <a:rPr lang="cs-CZ" dirty="0"/>
              <a:t> ZŮSTATKY </a:t>
            </a:r>
            <a:r>
              <a:rPr lang="cs-CZ" b="1" dirty="0"/>
              <a:t>A </a:t>
            </a:r>
            <a:r>
              <a:rPr lang="cs-CZ" dirty="0"/>
              <a:t>DŮCHOD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9B63D9-A989-4E6E-86A0-F4178D076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Peněžní zůstatky se zvýší, vzroste-</a:t>
            </a:r>
            <a:r>
              <a:rPr lang="cs-CZ" dirty="0" err="1"/>
              <a:t>Ii</a:t>
            </a:r>
            <a:r>
              <a:rPr lang="cs-CZ" dirty="0"/>
              <a:t> důchod. To proto, že s růstem důchodu rostou výdaje, a lidé tudíž potřebují vyšší stav peněžních zůstatků pro hladké zabezpečování svých výdajů.</a:t>
            </a:r>
          </a:p>
        </p:txBody>
      </p:sp>
    </p:spTree>
    <p:extLst>
      <p:ext uri="{BB962C8B-B14F-4D97-AF65-F5344CB8AC3E}">
        <p14:creationId xmlns:p14="http://schemas.microsoft.com/office/powerpoint/2010/main" val="421948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2799EF-5186-4263-9BDD-09ED4821E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PENĚŽNí</a:t>
            </a:r>
            <a:r>
              <a:rPr lang="cs-CZ" dirty="0"/>
              <a:t> ZŮSTATKY </a:t>
            </a:r>
            <a:r>
              <a:rPr lang="cs-CZ" b="1" dirty="0"/>
              <a:t>A ÚROKOVÁ </a:t>
            </a:r>
            <a:r>
              <a:rPr lang="cs-CZ" b="1" dirty="0" err="1"/>
              <a:t>MíRA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CA6F75-F2C0-4C37-928B-94583F5BE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Jak</a:t>
            </a:r>
          </a:p>
          <a:p>
            <a:r>
              <a:rPr lang="cs-CZ" dirty="0"/>
              <a:t>rozeznáte nominální zůstatky od reálných? Když pozorujete růst peněžních zůstatků,</a:t>
            </a:r>
          </a:p>
          <a:p>
            <a:r>
              <a:rPr lang="cs-CZ" dirty="0"/>
              <a:t>které máte ve své peněžence a na svých bankovních vkladech, jde o nominální růst,</a:t>
            </a:r>
          </a:p>
          <a:p>
            <a:r>
              <a:rPr lang="cs-CZ" dirty="0"/>
              <a:t>Musíte jej "očistit" od růstu cen čili od inflace. Růst reálných peněžních </a:t>
            </a:r>
            <a:r>
              <a:rPr lang="cs-CZ" dirty="0" err="1"/>
              <a:t>zůstatkůzjistíte</a:t>
            </a:r>
            <a:r>
              <a:rPr lang="cs-CZ" dirty="0"/>
              <a:t>,</a:t>
            </a:r>
          </a:p>
          <a:p>
            <a:r>
              <a:rPr lang="cs-CZ" dirty="0"/>
              <a:t>když růst nominálních peněžních zůstatků dělíte indexem růstu </a:t>
            </a:r>
            <a:r>
              <a:rPr lang="cs-CZ" dirty="0" err="1"/>
              <a:t>cen.Domácnost</a:t>
            </a:r>
            <a:r>
              <a:rPr lang="cs-CZ" dirty="0"/>
              <a:t> či firma porovnává dva druhy nákladů: obětovaný </a:t>
            </a:r>
            <a:r>
              <a:rPr lang="cs-CZ" i="1" dirty="0"/>
              <a:t>úrokový výnos </a:t>
            </a:r>
            <a:r>
              <a:rPr lang="cs-CZ" dirty="0"/>
              <a:t>spojený s držbou likvidnějšího aktiva a transakční </a:t>
            </a:r>
            <a:r>
              <a:rPr lang="cs-CZ" i="1" dirty="0"/>
              <a:t>náklady </a:t>
            </a:r>
            <a:r>
              <a:rPr lang="cs-CZ" dirty="0"/>
              <a:t>spojené s držbou méně likvidního aktiva (náklady na přeměnu méně likvidního aktiva v likvidnější aktivum). </a:t>
            </a:r>
          </a:p>
          <a:p>
            <a:r>
              <a:rPr lang="cs-CZ" dirty="0"/>
              <a:t>Dokud je obětovaný úrokový výnos nižší než tyto transakční náklady, dá přednost likvidnějšímu aktivu.</a:t>
            </a:r>
          </a:p>
          <a:p>
            <a:r>
              <a:rPr lang="cs-CZ" dirty="0"/>
              <a:t>Jakmile obětovaný úrokový výnos již převyšuje tyto transakční náklady, dává přednost méně likvidnímu aktivu.</a:t>
            </a:r>
          </a:p>
          <a:p>
            <a:r>
              <a:rPr lang="cs-CZ" b="1" dirty="0"/>
              <a:t>Při vyšší úrokové míře chtějí domácnosti a firmy držet méně peněžních zůstatků a dávají přednost méně likvidním aktivům </a:t>
            </a:r>
            <a:r>
              <a:rPr lang="cs-CZ" dirty="0"/>
              <a:t>(například dluhopisům).</a:t>
            </a:r>
          </a:p>
        </p:txBody>
      </p:sp>
    </p:spTree>
    <p:extLst>
      <p:ext uri="{BB962C8B-B14F-4D97-AF65-F5344CB8AC3E}">
        <p14:creationId xmlns:p14="http://schemas.microsoft.com/office/powerpoint/2010/main" val="1335104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964B03-0242-40EC-B9DA-12E9ED5D7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NOMINÁLNf</a:t>
            </a:r>
            <a:r>
              <a:rPr lang="cs-CZ" dirty="0"/>
              <a:t> A REÁLNÉ </a:t>
            </a:r>
            <a:r>
              <a:rPr lang="cs-CZ" dirty="0" err="1"/>
              <a:t>PENĚŽNf</a:t>
            </a:r>
            <a:r>
              <a:rPr lang="cs-CZ" dirty="0"/>
              <a:t> ZŮSTATKY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9F7457-DF4B-44BA-A021-6A0F61813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Když pozorujete růst peněžních zůstatků, které máte ve své peněžence a na svých bankovních vkladech, jde o </a:t>
            </a:r>
            <a:r>
              <a:rPr lang="cs-CZ" i="1" dirty="0"/>
              <a:t>nominální </a:t>
            </a:r>
            <a:r>
              <a:rPr lang="cs-CZ" dirty="0"/>
              <a:t>růst,</a:t>
            </a:r>
          </a:p>
          <a:p>
            <a:r>
              <a:rPr lang="cs-CZ" dirty="0"/>
              <a:t>Musíte jej "očistit" od růstu cen čili od inflace. </a:t>
            </a:r>
          </a:p>
          <a:p>
            <a:r>
              <a:rPr lang="cs-CZ" dirty="0"/>
              <a:t>Růst </a:t>
            </a:r>
            <a:r>
              <a:rPr lang="cs-CZ" i="1" dirty="0"/>
              <a:t>reálných </a:t>
            </a:r>
            <a:r>
              <a:rPr lang="cs-CZ" dirty="0"/>
              <a:t>peněžních zůstatků zjistíte, když růst </a:t>
            </a:r>
            <a:r>
              <a:rPr lang="cs-CZ" i="1" dirty="0"/>
              <a:t>nominálních </a:t>
            </a:r>
            <a:r>
              <a:rPr lang="cs-CZ" dirty="0"/>
              <a:t>peněžních zůstatků dělíte indexem růstu cen.</a:t>
            </a:r>
          </a:p>
        </p:txBody>
      </p:sp>
    </p:spTree>
    <p:extLst>
      <p:ext uri="{BB962C8B-B14F-4D97-AF65-F5344CB8AC3E}">
        <p14:creationId xmlns:p14="http://schemas.microsoft.com/office/powerpoint/2010/main" val="37046921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914</Words>
  <Application>Microsoft Office PowerPoint</Application>
  <PresentationFormat>Širokoúhlá obrazovka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10. Peníze a poptávka po peněžních zůstatcích</vt:lpstr>
      <vt:lpstr>Historie peněz</vt:lpstr>
      <vt:lpstr>Proč vznikly peníze</vt:lpstr>
      <vt:lpstr>Likvidita aktiva.</vt:lpstr>
      <vt:lpstr>Vymezení peněz</vt:lpstr>
      <vt:lpstr>TRANSAKČNí A OPATRNOSTNí ZŮSTATKY</vt:lpstr>
      <vt:lpstr>PENĚŽNí ZŮSTATKY A DŮCHOD</vt:lpstr>
      <vt:lpstr>PENĚŽNí ZŮSTATKY A ÚROKOVÁ MíRA</vt:lpstr>
      <vt:lpstr>NOMINÁLNf A REÁLNÉ PENĚŽNf ZŮSTATKY</vt:lpstr>
      <vt:lpstr>POPTÁVKA PO PENĚŽNÍCH ZŮSTATCíCH</vt:lpstr>
      <vt:lpstr>Tržní poptávka po peněžních zůstatcích,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21. Peníze a poptávka po peněžních zůstatcích</dc:title>
  <dc:creator>Čábelková Inna</dc:creator>
  <cp:lastModifiedBy>Čábelková Inna</cp:lastModifiedBy>
  <cp:revision>18</cp:revision>
  <dcterms:created xsi:type="dcterms:W3CDTF">2020-10-29T11:38:44Z</dcterms:created>
  <dcterms:modified xsi:type="dcterms:W3CDTF">2020-10-29T13:40:32Z</dcterms:modified>
</cp:coreProperties>
</file>