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309" r:id="rId2"/>
    <p:sldId id="382" r:id="rId3"/>
    <p:sldId id="378" r:id="rId4"/>
    <p:sldId id="376" r:id="rId5"/>
    <p:sldId id="377" r:id="rId6"/>
    <p:sldId id="380" r:id="rId7"/>
    <p:sldId id="384" r:id="rId8"/>
    <p:sldId id="381" r:id="rId9"/>
    <p:sldId id="379" r:id="rId10"/>
    <p:sldId id="383" r:id="rId11"/>
    <p:sldId id="325" r:id="rId12"/>
    <p:sldId id="289" r:id="rId13"/>
    <p:sldId id="312" r:id="rId14"/>
    <p:sldId id="308" r:id="rId15"/>
    <p:sldId id="293" r:id="rId16"/>
    <p:sldId id="294" r:id="rId17"/>
    <p:sldId id="295" r:id="rId18"/>
    <p:sldId id="330" r:id="rId19"/>
    <p:sldId id="345" r:id="rId20"/>
    <p:sldId id="331" r:id="rId21"/>
    <p:sldId id="355" r:id="rId22"/>
    <p:sldId id="366" r:id="rId23"/>
    <p:sldId id="362" r:id="rId24"/>
    <p:sldId id="363" r:id="rId25"/>
    <p:sldId id="364" r:id="rId26"/>
    <p:sldId id="365" r:id="rId27"/>
    <p:sldId id="374" r:id="rId28"/>
    <p:sldId id="375" r:id="rId29"/>
    <p:sldId id="357" r:id="rId30"/>
    <p:sldId id="367" r:id="rId31"/>
    <p:sldId id="368" r:id="rId32"/>
    <p:sldId id="360" r:id="rId33"/>
    <p:sldId id="361" r:id="rId3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60"/>
  </p:normalViewPr>
  <p:slideViewPr>
    <p:cSldViewPr snapToGrid="0" snapToObjects="1">
      <p:cViewPr varScale="1">
        <p:scale>
          <a:sx n="83" d="100"/>
          <a:sy n="83" d="100"/>
        </p:scale>
        <p:origin x="1445"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42ABEAB-425B-4889-93DD-8AF9B29C549E}" type="datetimeFigureOut">
              <a:rPr lang="cs-CZ"/>
              <a:pPr>
                <a:defRPr/>
              </a:pPr>
              <a:t>22.03.2021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DDEF330-2E7A-4B06-8273-194EFE6D7BB9}"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smtClean="0"/>
              <a:t>Klepnutím lze upravit styl předlohy nadpisů.</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en-US"/>
          </a:p>
        </p:txBody>
      </p:sp>
      <p:sp>
        <p:nvSpPr>
          <p:cNvPr id="4" name="Date Placeholder 3"/>
          <p:cNvSpPr>
            <a:spLocks noGrp="1"/>
          </p:cNvSpPr>
          <p:nvPr>
            <p:ph type="dt" sz="half" idx="10"/>
          </p:nvPr>
        </p:nvSpPr>
        <p:spPr/>
        <p:txBody>
          <a:bodyPr/>
          <a:lstStyle>
            <a:lvl1pPr>
              <a:defRPr/>
            </a:lvl1pPr>
          </a:lstStyle>
          <a:p>
            <a:pPr>
              <a:defRPr/>
            </a:pPr>
            <a:fld id="{64BCE32C-84DB-48E3-B5F1-69734BE7372D}" type="datetime1">
              <a:rPr lang="en-US"/>
              <a:pPr>
                <a:defRPr/>
              </a:pPr>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C68C0-2A5F-4E5B-8CCD-7218BE719630}" type="slidenum">
              <a:rPr lang="en-US" altLang="cs-CZ"/>
              <a:pPr>
                <a:defRPr/>
              </a:pPr>
              <a:t>‹#›</a:t>
            </a:fld>
            <a:endParaRPr lang="en-US" altLang="cs-CZ"/>
          </a:p>
        </p:txBody>
      </p:sp>
    </p:spTree>
    <p:extLst>
      <p:ext uri="{BB962C8B-B14F-4D97-AF65-F5344CB8AC3E}">
        <p14:creationId xmlns:p14="http://schemas.microsoft.com/office/powerpoint/2010/main" val="1414153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Klepnutím lze upravit styl předlohy nadpisů.</a:t>
            </a:r>
            <a:endParaRPr lang="en-US"/>
          </a:p>
        </p:txBody>
      </p:sp>
      <p:sp>
        <p:nvSpPr>
          <p:cNvPr id="3" name="Vertical Text Placeholder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9E4D26A0-9A19-4526-A0B2-12230A30F4C8}" type="datetime1">
              <a:rPr lang="en-US"/>
              <a:pPr>
                <a:defRPr/>
              </a:pPr>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C06F98-5D43-444F-8ACD-A53817C5CA77}" type="slidenum">
              <a:rPr lang="en-US" altLang="cs-CZ"/>
              <a:pPr>
                <a:defRPr/>
              </a:pPr>
              <a:t>‹#›</a:t>
            </a:fld>
            <a:endParaRPr lang="en-US" altLang="cs-CZ"/>
          </a:p>
        </p:txBody>
      </p:sp>
    </p:spTree>
    <p:extLst>
      <p:ext uri="{BB962C8B-B14F-4D97-AF65-F5344CB8AC3E}">
        <p14:creationId xmlns:p14="http://schemas.microsoft.com/office/powerpoint/2010/main" val="2659448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896F4915-54BC-410B-8418-4E046FAC1907}" type="datetime1">
              <a:rPr lang="en-US"/>
              <a:pPr>
                <a:defRPr/>
              </a:pPr>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483CE6-0D9E-4512-B054-04463E65ECD5}" type="slidenum">
              <a:rPr lang="en-US" altLang="cs-CZ"/>
              <a:pPr>
                <a:defRPr/>
              </a:pPr>
              <a:t>‹#›</a:t>
            </a:fld>
            <a:endParaRPr lang="en-US" altLang="cs-CZ"/>
          </a:p>
        </p:txBody>
      </p:sp>
    </p:spTree>
    <p:extLst>
      <p:ext uri="{BB962C8B-B14F-4D97-AF65-F5344CB8AC3E}">
        <p14:creationId xmlns:p14="http://schemas.microsoft.com/office/powerpoint/2010/main" val="1264103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Klepnutím lze upravit styl předlohy nadpisů.</a:t>
            </a:r>
            <a:endParaRPr lang="en-US"/>
          </a:p>
        </p:txBody>
      </p:sp>
      <p:sp>
        <p:nvSpPr>
          <p:cNvPr id="3" name="Content Placeholder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lvl1pPr>
              <a:defRPr/>
            </a:lvl1pPr>
          </a:lstStyle>
          <a:p>
            <a:pPr>
              <a:defRPr/>
            </a:pPr>
            <a:fld id="{8267625F-A959-4723-9343-CA3BFC01881C}" type="datetime1">
              <a:rPr lang="en-US"/>
              <a:pPr>
                <a:defRPr/>
              </a:pPr>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E69BFD-66A8-452A-B24D-E1A52BA07888}" type="slidenum">
              <a:rPr lang="en-US" altLang="cs-CZ"/>
              <a:pPr>
                <a:defRPr/>
              </a:pPr>
              <a:t>‹#›</a:t>
            </a:fld>
            <a:endParaRPr lang="en-US" altLang="cs-CZ"/>
          </a:p>
        </p:txBody>
      </p:sp>
    </p:spTree>
    <p:extLst>
      <p:ext uri="{BB962C8B-B14F-4D97-AF65-F5344CB8AC3E}">
        <p14:creationId xmlns:p14="http://schemas.microsoft.com/office/powerpoint/2010/main" val="87268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Date Placeholder 3"/>
          <p:cNvSpPr>
            <a:spLocks noGrp="1"/>
          </p:cNvSpPr>
          <p:nvPr>
            <p:ph type="dt" sz="half" idx="10"/>
          </p:nvPr>
        </p:nvSpPr>
        <p:spPr/>
        <p:txBody>
          <a:bodyPr/>
          <a:lstStyle>
            <a:lvl1pPr>
              <a:defRPr/>
            </a:lvl1pPr>
          </a:lstStyle>
          <a:p>
            <a:pPr>
              <a:defRPr/>
            </a:pPr>
            <a:fld id="{8E970EE6-3AC6-4E6E-AF89-A2F9CD64EF73}" type="datetime1">
              <a:rPr lang="en-US"/>
              <a:pPr>
                <a:defRPr/>
              </a:pPr>
              <a:t>3/22/2021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54E581-7BA8-4544-8BAC-48EB1132AC08}" type="slidenum">
              <a:rPr lang="en-US" altLang="cs-CZ"/>
              <a:pPr>
                <a:defRPr/>
              </a:pPr>
              <a:t>‹#›</a:t>
            </a:fld>
            <a:endParaRPr lang="en-US" altLang="cs-CZ"/>
          </a:p>
        </p:txBody>
      </p:sp>
    </p:spTree>
    <p:extLst>
      <p:ext uri="{BB962C8B-B14F-4D97-AF65-F5344CB8AC3E}">
        <p14:creationId xmlns:p14="http://schemas.microsoft.com/office/powerpoint/2010/main" val="2688297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Klepnutím lze upravit styl předlohy nadpisů.</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3"/>
          <p:cNvSpPr>
            <a:spLocks noGrp="1"/>
          </p:cNvSpPr>
          <p:nvPr>
            <p:ph type="dt" sz="half" idx="10"/>
          </p:nvPr>
        </p:nvSpPr>
        <p:spPr/>
        <p:txBody>
          <a:bodyPr/>
          <a:lstStyle>
            <a:lvl1pPr>
              <a:defRPr/>
            </a:lvl1pPr>
          </a:lstStyle>
          <a:p>
            <a:pPr>
              <a:defRPr/>
            </a:pPr>
            <a:fld id="{4E60E45E-6D37-4103-8BF8-87D211E054B2}" type="datetime1">
              <a:rPr lang="en-US"/>
              <a:pPr>
                <a:defRPr/>
              </a:pPr>
              <a:t>3/22/2021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8EBBFE-C914-4DA6-8A14-85DBCCDEA3E7}" type="slidenum">
              <a:rPr lang="en-US" altLang="cs-CZ"/>
              <a:pPr>
                <a:defRPr/>
              </a:pPr>
              <a:t>‹#›</a:t>
            </a:fld>
            <a:endParaRPr lang="en-US" altLang="cs-CZ"/>
          </a:p>
        </p:txBody>
      </p:sp>
    </p:spTree>
    <p:extLst>
      <p:ext uri="{BB962C8B-B14F-4D97-AF65-F5344CB8AC3E}">
        <p14:creationId xmlns:p14="http://schemas.microsoft.com/office/powerpoint/2010/main" val="483599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Klepnutím lze upravit styl předlohy nadpisů.</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3"/>
          <p:cNvSpPr>
            <a:spLocks noGrp="1"/>
          </p:cNvSpPr>
          <p:nvPr>
            <p:ph type="dt" sz="half" idx="10"/>
          </p:nvPr>
        </p:nvSpPr>
        <p:spPr/>
        <p:txBody>
          <a:bodyPr/>
          <a:lstStyle>
            <a:lvl1pPr>
              <a:defRPr/>
            </a:lvl1pPr>
          </a:lstStyle>
          <a:p>
            <a:pPr>
              <a:defRPr/>
            </a:pPr>
            <a:fld id="{6FBB4761-5E4D-4FA0-A896-8CA3701DB2DD}" type="datetime1">
              <a:rPr lang="en-US"/>
              <a:pPr>
                <a:defRPr/>
              </a:pPr>
              <a:t>3/22/2021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B8F5F76-1B3D-4202-B930-29E1CFB411D4}" type="slidenum">
              <a:rPr lang="en-US" altLang="cs-CZ"/>
              <a:pPr>
                <a:defRPr/>
              </a:pPr>
              <a:t>‹#›</a:t>
            </a:fld>
            <a:endParaRPr lang="en-US" altLang="cs-CZ"/>
          </a:p>
        </p:txBody>
      </p:sp>
    </p:spTree>
    <p:extLst>
      <p:ext uri="{BB962C8B-B14F-4D97-AF65-F5344CB8AC3E}">
        <p14:creationId xmlns:p14="http://schemas.microsoft.com/office/powerpoint/2010/main" val="274913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Klepnutím lze upravit styl předlohy nadpisů.</a:t>
            </a:r>
            <a:endParaRPr lang="en-US"/>
          </a:p>
        </p:txBody>
      </p:sp>
      <p:sp>
        <p:nvSpPr>
          <p:cNvPr id="3" name="Date Placeholder 3"/>
          <p:cNvSpPr>
            <a:spLocks noGrp="1"/>
          </p:cNvSpPr>
          <p:nvPr>
            <p:ph type="dt" sz="half" idx="10"/>
          </p:nvPr>
        </p:nvSpPr>
        <p:spPr/>
        <p:txBody>
          <a:bodyPr/>
          <a:lstStyle>
            <a:lvl1pPr>
              <a:defRPr/>
            </a:lvl1pPr>
          </a:lstStyle>
          <a:p>
            <a:pPr>
              <a:defRPr/>
            </a:pPr>
            <a:fld id="{23682511-AD8F-4AE0-BA16-46713AE57A52}" type="datetime1">
              <a:rPr lang="en-US"/>
              <a:pPr>
                <a:defRPr/>
              </a:pPr>
              <a:t>3/22/2021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555F1B-42AC-45EF-B398-D654E25CF857}" type="slidenum">
              <a:rPr lang="en-US" altLang="cs-CZ"/>
              <a:pPr>
                <a:defRPr/>
              </a:pPr>
              <a:t>‹#›</a:t>
            </a:fld>
            <a:endParaRPr lang="en-US" altLang="cs-CZ"/>
          </a:p>
        </p:txBody>
      </p:sp>
    </p:spTree>
    <p:extLst>
      <p:ext uri="{BB962C8B-B14F-4D97-AF65-F5344CB8AC3E}">
        <p14:creationId xmlns:p14="http://schemas.microsoft.com/office/powerpoint/2010/main" val="949480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A40AFF0-95D9-4C9F-9824-590ADAE211C3}" type="datetime1">
              <a:rPr lang="en-US"/>
              <a:pPr>
                <a:defRPr/>
              </a:pPr>
              <a:t>3/22/2021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6B17CF9-0F69-4907-8989-03ACFEAB90EE}" type="slidenum">
              <a:rPr lang="en-US" altLang="cs-CZ"/>
              <a:pPr>
                <a:defRPr/>
              </a:pPr>
              <a:t>‹#›</a:t>
            </a:fld>
            <a:endParaRPr lang="en-US" altLang="cs-CZ"/>
          </a:p>
        </p:txBody>
      </p:sp>
    </p:spTree>
    <p:extLst>
      <p:ext uri="{BB962C8B-B14F-4D97-AF65-F5344CB8AC3E}">
        <p14:creationId xmlns:p14="http://schemas.microsoft.com/office/powerpoint/2010/main" val="689690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Date Placeholder 3"/>
          <p:cNvSpPr>
            <a:spLocks noGrp="1"/>
          </p:cNvSpPr>
          <p:nvPr>
            <p:ph type="dt" sz="half" idx="10"/>
          </p:nvPr>
        </p:nvSpPr>
        <p:spPr/>
        <p:txBody>
          <a:bodyPr/>
          <a:lstStyle>
            <a:lvl1pPr>
              <a:defRPr/>
            </a:lvl1pPr>
          </a:lstStyle>
          <a:p>
            <a:pPr>
              <a:defRPr/>
            </a:pPr>
            <a:fld id="{F906BF12-EA36-4697-8CFF-AE4A20B0BCC6}" type="datetime1">
              <a:rPr lang="en-US"/>
              <a:pPr>
                <a:defRPr/>
              </a:pPr>
              <a:t>3/22/2021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4DDDC25-4AF5-4BE4-86B2-F89C2FAFDEA9}" type="slidenum">
              <a:rPr lang="en-US" altLang="cs-CZ"/>
              <a:pPr>
                <a:defRPr/>
              </a:pPr>
              <a:t>‹#›</a:t>
            </a:fld>
            <a:endParaRPr lang="en-US" altLang="cs-CZ"/>
          </a:p>
        </p:txBody>
      </p:sp>
    </p:spTree>
    <p:extLst>
      <p:ext uri="{BB962C8B-B14F-4D97-AF65-F5344CB8AC3E}">
        <p14:creationId xmlns:p14="http://schemas.microsoft.com/office/powerpoint/2010/main" val="253314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Date Placeholder 3"/>
          <p:cNvSpPr>
            <a:spLocks noGrp="1"/>
          </p:cNvSpPr>
          <p:nvPr>
            <p:ph type="dt" sz="half" idx="10"/>
          </p:nvPr>
        </p:nvSpPr>
        <p:spPr/>
        <p:txBody>
          <a:bodyPr/>
          <a:lstStyle>
            <a:lvl1pPr>
              <a:defRPr/>
            </a:lvl1pPr>
          </a:lstStyle>
          <a:p>
            <a:pPr>
              <a:defRPr/>
            </a:pPr>
            <a:fld id="{CF6A1957-0744-4A0A-8444-2D463213D473}" type="datetime1">
              <a:rPr lang="en-US"/>
              <a:pPr>
                <a:defRPr/>
              </a:pPr>
              <a:t>3/22/2021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3DD2FC-6D7F-498B-A1FE-2BD4ACA0200C}" type="slidenum">
              <a:rPr lang="en-US" altLang="cs-CZ"/>
              <a:pPr>
                <a:defRPr/>
              </a:pPr>
              <a:t>‹#›</a:t>
            </a:fld>
            <a:endParaRPr lang="en-US" altLang="cs-CZ"/>
          </a:p>
        </p:txBody>
      </p:sp>
    </p:spTree>
    <p:extLst>
      <p:ext uri="{BB962C8B-B14F-4D97-AF65-F5344CB8AC3E}">
        <p14:creationId xmlns:p14="http://schemas.microsoft.com/office/powerpoint/2010/main" val="3128159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endParaRPr lang="en-US" altLang="cs-CZ"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endParaRPr lang="en-US" altLang="cs-CZ"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charset="0"/>
                <a:ea typeface="ＭＳ Ｐゴシック" charset="-128"/>
              </a:defRPr>
            </a:lvl1pPr>
          </a:lstStyle>
          <a:p>
            <a:pPr>
              <a:defRPr/>
            </a:pPr>
            <a:fld id="{82D4A107-351E-4230-A0E8-024592214057}" type="datetime1">
              <a:rPr lang="en-US"/>
              <a:pPr>
                <a:defRPr/>
              </a:pPr>
              <a:t>3/22/2021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B9772403-6198-46C7-ACE0-D473CD79EAC2}"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Zástupný symbol pro obsah 2"/>
          <p:cNvSpPr>
            <a:spLocks noGrp="1"/>
          </p:cNvSpPr>
          <p:nvPr>
            <p:ph idx="1"/>
          </p:nvPr>
        </p:nvSpPr>
        <p:spPr>
          <a:xfrm>
            <a:off x="457200" y="619125"/>
            <a:ext cx="8229600" cy="5507038"/>
          </a:xfrm>
        </p:spPr>
        <p:txBody>
          <a:bodyPr/>
          <a:lstStyle/>
          <a:p>
            <a:pPr algn="ctr">
              <a:buFont typeface="Arial" panose="020B0604020202020204" pitchFamily="34" charset="0"/>
              <a:buNone/>
            </a:pPr>
            <a:endParaRPr lang="fr-FR" altLang="cs-CZ" dirty="0" smtClean="0">
              <a:ea typeface="ＭＳ Ｐゴシック" panose="020B0600070205080204" pitchFamily="34" charset="-128"/>
            </a:endParaRPr>
          </a:p>
          <a:p>
            <a:pPr algn="ctr">
              <a:buFont typeface="Arial" panose="020B0604020202020204" pitchFamily="34" charset="0"/>
              <a:buNone/>
            </a:pPr>
            <a:r>
              <a:rPr lang="cs-CZ" altLang="cs-CZ" sz="4000" dirty="0" smtClean="0">
                <a:ea typeface="ＭＳ Ｐゴシック" panose="020B0600070205080204" pitchFamily="34" charset="-128"/>
              </a:rPr>
              <a:t>Zrcadlo přírody</a:t>
            </a:r>
          </a:p>
          <a:p>
            <a:pPr algn="ctr">
              <a:buFont typeface="Arial" panose="020B0604020202020204" pitchFamily="34" charset="0"/>
              <a:buNone/>
            </a:pPr>
            <a:endParaRPr lang="cs-CZ" altLang="cs-CZ" sz="4000" dirty="0" smtClean="0">
              <a:ea typeface="ＭＳ Ｐゴシック" panose="020B0600070205080204" pitchFamily="34" charset="-128"/>
            </a:endParaRPr>
          </a:p>
          <a:p>
            <a:pPr algn="ctr">
              <a:buFont typeface="Arial" panose="020B0604020202020204" pitchFamily="34" charset="0"/>
              <a:buNone/>
            </a:pPr>
            <a:r>
              <a:rPr lang="cs-CZ" altLang="cs-CZ" dirty="0" smtClean="0">
                <a:ea typeface="ＭＳ Ｐゴシック" panose="020B0600070205080204" pitchFamily="34" charset="-128"/>
              </a:rPr>
              <a:t>Stručné ilustrované dějiny rozdělení subjektivního a objektivního </a:t>
            </a:r>
            <a:endParaRPr lang="fr-FR" altLang="cs-CZ" dirty="0" smtClean="0">
              <a:ea typeface="ＭＳ Ｐゴシック" panose="020B0600070205080204" pitchFamily="34" charset="-128"/>
            </a:endParaRPr>
          </a:p>
          <a:p>
            <a:pPr algn="ctr">
              <a:buFont typeface="Arial" panose="020B0604020202020204" pitchFamily="34" charset="0"/>
              <a:buNone/>
            </a:pPr>
            <a:endParaRPr lang="fr-FR" altLang="cs-CZ" dirty="0" smtClean="0">
              <a:ea typeface="ＭＳ Ｐゴシック" panose="020B0600070205080204" pitchFamily="34" charset="-128"/>
            </a:endParaRPr>
          </a:p>
          <a:p>
            <a:pPr algn="ctr">
              <a:buFont typeface="Arial" panose="020B0604020202020204" pitchFamily="34" charset="0"/>
              <a:buNone/>
            </a:pPr>
            <a:endParaRPr lang="cs-CZ" altLang="cs-CZ" dirty="0" smtClean="0">
              <a:ea typeface="ＭＳ Ｐゴシック" panose="020B0600070205080204" pitchFamily="34" charset="-128"/>
            </a:endParaRPr>
          </a:p>
          <a:p>
            <a:pPr algn="ctr">
              <a:buFont typeface="Arial" panose="020B0604020202020204" pitchFamily="34" charset="0"/>
              <a:buNone/>
            </a:pPr>
            <a:r>
              <a:rPr lang="cs-CZ" altLang="cs-CZ" dirty="0" smtClean="0">
                <a:ea typeface="ＭＳ Ｐゴシック" panose="020B0600070205080204" pitchFamily="34" charset="-128"/>
              </a:rPr>
              <a:t>Ondřej Švec</a:t>
            </a:r>
          </a:p>
          <a:p>
            <a:pPr algn="ctr">
              <a:buFont typeface="Arial" panose="020B0604020202020204" pitchFamily="34" charset="0"/>
              <a:buNone/>
            </a:pPr>
            <a:endParaRPr lang="cs-CZ" altLang="cs-CZ" sz="2000" dirty="0" smtClean="0">
              <a:ea typeface="ＭＳ Ｐゴシック" panose="020B0600070205080204" pitchFamily="34" charset="-128"/>
            </a:endParaRPr>
          </a:p>
          <a:p>
            <a:pPr algn="ctr">
              <a:buFont typeface="Arial" panose="020B0604020202020204" pitchFamily="34" charset="0"/>
              <a:buNone/>
            </a:pPr>
            <a:endParaRPr lang="fr-FR" altLang="cs-CZ" sz="2000" dirty="0" smtClean="0">
              <a:ea typeface="ＭＳ Ｐゴシック" panose="020B0600070205080204" pitchFamily="34" charset="-128"/>
            </a:endParaRPr>
          </a:p>
          <a:p>
            <a:endParaRPr lang="cs-CZ" altLang="cs-CZ"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Objektivita </a:t>
            </a:r>
            <a:r>
              <a:rPr lang="cs-CZ" i="1" dirty="0" err="1" smtClean="0"/>
              <a:t>avant</a:t>
            </a:r>
            <a:r>
              <a:rPr lang="cs-CZ" i="1" dirty="0" smtClean="0"/>
              <a:t> la </a:t>
            </a:r>
            <a:r>
              <a:rPr lang="cs-CZ" i="1" dirty="0" err="1" smtClean="0"/>
              <a:t>lettre</a:t>
            </a:r>
            <a:r>
              <a:rPr lang="cs-CZ" i="1" dirty="0" smtClean="0"/>
              <a:t> </a:t>
            </a:r>
            <a:r>
              <a:rPr lang="cs-CZ" dirty="0" smtClean="0"/>
              <a:t>?</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dirty="0" smtClean="0"/>
              <a:t>F. Bacon: „Idoly rodu mají svůj základ v samé lidské přirozenosti a  v samém lidském rodu či pokolení. Tvrzení, že lidské smysly jsou měrou všech věcí, je vlastně nesprávné. Právě naopak, jak všechny smyslové vjemy, tak i to, co je v mysli, je ve vztahu k člověku, a nikoli k vesmíru.* Lidský rozum je jako nerovné zrcadlo [</a:t>
            </a:r>
            <a:r>
              <a:rPr lang="cs-CZ" i="1" dirty="0" smtClean="0"/>
              <a:t>a </a:t>
            </a:r>
            <a:r>
              <a:rPr lang="cs-CZ" i="1" dirty="0" err="1"/>
              <a:t>false</a:t>
            </a:r>
            <a:r>
              <a:rPr lang="cs-CZ" i="1" dirty="0"/>
              <a:t> </a:t>
            </a:r>
            <a:r>
              <a:rPr lang="cs-CZ" i="1" dirty="0" err="1" smtClean="0"/>
              <a:t>mirror</a:t>
            </a:r>
            <a:r>
              <a:rPr lang="cs-CZ" dirty="0" smtClean="0"/>
              <a:t>], jež přijímajíc paprsky věci, směšuje svoji přirozenost s přirozeností věcí, a tím ji pokřivuje a porušuje. “ </a:t>
            </a:r>
            <a:r>
              <a:rPr lang="cs-CZ" dirty="0"/>
              <a:t>(</a:t>
            </a:r>
            <a:r>
              <a:rPr lang="cs-CZ" i="1" dirty="0" smtClean="0"/>
              <a:t>Nové Organon, </a:t>
            </a:r>
            <a:r>
              <a:rPr lang="cs-CZ" dirty="0" err="1" smtClean="0"/>
              <a:t>Aformismus</a:t>
            </a:r>
            <a:r>
              <a:rPr lang="cs-CZ" dirty="0" smtClean="0"/>
              <a:t> XLI, s. 87.)</a:t>
            </a:r>
            <a:endParaRPr lang="cs-CZ" dirty="0"/>
          </a:p>
          <a:p>
            <a:pPr marL="0" indent="0">
              <a:buNone/>
            </a:pPr>
            <a:endParaRPr lang="cs-CZ" dirty="0"/>
          </a:p>
          <a:p>
            <a:pPr marL="0" indent="0">
              <a:buNone/>
            </a:pPr>
            <a:r>
              <a:rPr lang="cs-CZ" dirty="0" smtClean="0"/>
              <a:t>* angl. </a:t>
            </a:r>
            <a:r>
              <a:rPr lang="cs-CZ" smtClean="0"/>
              <a:t>orig</a:t>
            </a:r>
            <a:r>
              <a:rPr lang="cs-CZ" dirty="0" smtClean="0"/>
              <a:t>: “On </a:t>
            </a:r>
            <a:r>
              <a:rPr lang="cs-CZ" dirty="0" err="1"/>
              <a:t>the</a:t>
            </a:r>
            <a:r>
              <a:rPr lang="cs-CZ" dirty="0"/>
              <a:t> </a:t>
            </a:r>
            <a:r>
              <a:rPr lang="cs-CZ" dirty="0" err="1"/>
              <a:t>contrary</a:t>
            </a:r>
            <a:r>
              <a:rPr lang="cs-CZ" dirty="0"/>
              <a:t>, </a:t>
            </a:r>
            <a:r>
              <a:rPr lang="cs-CZ" dirty="0" err="1"/>
              <a:t>all</a:t>
            </a:r>
            <a:r>
              <a:rPr lang="cs-CZ" dirty="0"/>
              <a:t> </a:t>
            </a:r>
            <a:r>
              <a:rPr lang="cs-CZ" dirty="0" err="1"/>
              <a:t>perceptions</a:t>
            </a:r>
            <a:r>
              <a:rPr lang="cs-CZ" dirty="0"/>
              <a:t> as </a:t>
            </a:r>
            <a:r>
              <a:rPr lang="cs-CZ" dirty="0" err="1"/>
              <a:t>well</a:t>
            </a:r>
            <a:r>
              <a:rPr lang="cs-CZ" dirty="0"/>
              <a:t> of </a:t>
            </a:r>
            <a:r>
              <a:rPr lang="cs-CZ" dirty="0" err="1"/>
              <a:t>the</a:t>
            </a:r>
            <a:r>
              <a:rPr lang="cs-CZ" dirty="0"/>
              <a:t> </a:t>
            </a:r>
            <a:r>
              <a:rPr lang="cs-CZ" dirty="0" err="1"/>
              <a:t>sense</a:t>
            </a:r>
            <a:r>
              <a:rPr lang="cs-CZ" dirty="0"/>
              <a:t> as of </a:t>
            </a:r>
            <a:r>
              <a:rPr lang="cs-CZ" dirty="0" err="1"/>
              <a:t>the</a:t>
            </a:r>
            <a:r>
              <a:rPr lang="cs-CZ" dirty="0"/>
              <a:t> mind are </a:t>
            </a:r>
            <a:r>
              <a:rPr lang="cs-CZ" dirty="0" err="1"/>
              <a:t>according</a:t>
            </a:r>
            <a:r>
              <a:rPr lang="cs-CZ" dirty="0"/>
              <a:t> to </a:t>
            </a:r>
            <a:r>
              <a:rPr lang="cs-CZ" dirty="0" err="1"/>
              <a:t>the</a:t>
            </a:r>
            <a:r>
              <a:rPr lang="cs-CZ" dirty="0"/>
              <a:t> </a:t>
            </a:r>
            <a:r>
              <a:rPr lang="cs-CZ" dirty="0" err="1"/>
              <a:t>measure</a:t>
            </a:r>
            <a:r>
              <a:rPr lang="cs-CZ" dirty="0"/>
              <a:t> of </a:t>
            </a:r>
            <a:r>
              <a:rPr lang="cs-CZ" dirty="0" err="1"/>
              <a:t>the</a:t>
            </a:r>
            <a:r>
              <a:rPr lang="cs-CZ" dirty="0"/>
              <a:t> </a:t>
            </a:r>
            <a:r>
              <a:rPr lang="cs-CZ" dirty="0" err="1"/>
              <a:t>individual</a:t>
            </a:r>
            <a:r>
              <a:rPr lang="cs-CZ" dirty="0"/>
              <a:t> and not </a:t>
            </a:r>
            <a:r>
              <a:rPr lang="cs-CZ" dirty="0" err="1"/>
              <a:t>according</a:t>
            </a:r>
            <a:r>
              <a:rPr lang="cs-CZ" dirty="0"/>
              <a:t> to </a:t>
            </a:r>
            <a:r>
              <a:rPr lang="cs-CZ" dirty="0" err="1"/>
              <a:t>the</a:t>
            </a:r>
            <a:r>
              <a:rPr lang="cs-CZ" dirty="0"/>
              <a:t> </a:t>
            </a:r>
            <a:r>
              <a:rPr lang="cs-CZ" dirty="0" err="1"/>
              <a:t>measure</a:t>
            </a:r>
            <a:r>
              <a:rPr lang="cs-CZ" dirty="0"/>
              <a:t> of </a:t>
            </a:r>
            <a:r>
              <a:rPr lang="cs-CZ" dirty="0" err="1"/>
              <a:t>the</a:t>
            </a:r>
            <a:r>
              <a:rPr lang="cs-CZ" dirty="0"/>
              <a:t> </a:t>
            </a:r>
            <a:r>
              <a:rPr lang="cs-CZ" dirty="0" err="1" smtClean="0"/>
              <a:t>universe</a:t>
            </a:r>
            <a:r>
              <a:rPr lang="cs-CZ" dirty="0" smtClean="0"/>
              <a:t>.“</a:t>
            </a:r>
            <a:endParaRPr lang="cs-CZ" dirty="0"/>
          </a:p>
        </p:txBody>
      </p:sp>
    </p:spTree>
    <p:extLst>
      <p:ext uri="{BB962C8B-B14F-4D97-AF65-F5344CB8AC3E}">
        <p14:creationId xmlns:p14="http://schemas.microsoft.com/office/powerpoint/2010/main" val="3674529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adpis 1"/>
          <p:cNvSpPr>
            <a:spLocks noGrp="1"/>
          </p:cNvSpPr>
          <p:nvPr>
            <p:ph type="title"/>
          </p:nvPr>
        </p:nvSpPr>
        <p:spPr/>
        <p:txBody>
          <a:bodyPr/>
          <a:lstStyle/>
          <a:p>
            <a:r>
              <a:rPr lang="cs-CZ" altLang="cs-CZ" sz="3600" dirty="0" smtClean="0">
                <a:ea typeface="ＭＳ Ｐゴシック" panose="020B0600070205080204" pitchFamily="34" charset="-128"/>
              </a:rPr>
              <a:t>Proměny objektivity v dějinách myšlení</a:t>
            </a:r>
          </a:p>
        </p:txBody>
      </p:sp>
      <p:sp>
        <p:nvSpPr>
          <p:cNvPr id="5123" name="Zástupný symbol pro obsah 2"/>
          <p:cNvSpPr>
            <a:spLocks noGrp="1"/>
          </p:cNvSpPr>
          <p:nvPr>
            <p:ph idx="1"/>
          </p:nvPr>
        </p:nvSpPr>
        <p:spPr/>
        <p:txBody>
          <a:bodyPr/>
          <a:lstStyle/>
          <a:p>
            <a:r>
              <a:rPr lang="cs-CZ" altLang="cs-CZ" dirty="0" smtClean="0">
                <a:ea typeface="ＭＳ Ｐゴシック" panose="020B0600070205080204" pitchFamily="34" charset="-128"/>
              </a:rPr>
              <a:t>Jaké alternativní pojetí objektivity lze vyvodit na základě historického exkurzu do dějin tohoto pojmu a jeho postupného prosazování?</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15888" y="280988"/>
            <a:ext cx="9259888" cy="576262"/>
          </a:xfrm>
        </p:spPr>
        <p:txBody>
          <a:bodyPr lIns="0" tIns="0" rIns="0" bIns="0"/>
          <a:lstStyle/>
          <a:p>
            <a:pPr eaLnBrk="1" hangingPunct="1"/>
            <a:r>
              <a:rPr lang="cs-CZ" altLang="cs-CZ" sz="3000" b="1" i="1" dirty="0" err="1" smtClean="0">
                <a:ea typeface="ＭＳ Ｐゴシック" panose="020B0600070205080204" pitchFamily="34" charset="-128"/>
              </a:rPr>
              <a:t>Objectivity</a:t>
            </a:r>
            <a:r>
              <a:rPr lang="cs-CZ" altLang="cs-CZ" sz="3000" b="1" dirty="0" smtClean="0">
                <a:ea typeface="ＭＳ Ｐゴシック" panose="020B0600070205080204" pitchFamily="34" charset="-128"/>
              </a:rPr>
              <a:t>, </a:t>
            </a:r>
            <a:r>
              <a:rPr lang="cs-CZ" altLang="cs-CZ" sz="3000" dirty="0" err="1" smtClean="0">
                <a:ea typeface="ＭＳ Ｐゴシック" panose="020B0600070205080204" pitchFamily="34" charset="-128"/>
              </a:rPr>
              <a:t>Zone</a:t>
            </a:r>
            <a:r>
              <a:rPr lang="cs-CZ" altLang="cs-CZ" sz="3000" dirty="0" smtClean="0">
                <a:ea typeface="ＭＳ Ｐゴシック" panose="020B0600070205080204" pitchFamily="34" charset="-128"/>
              </a:rPr>
              <a:t> </a:t>
            </a:r>
            <a:r>
              <a:rPr lang="cs-CZ" altLang="cs-CZ" sz="3000" dirty="0" err="1" smtClean="0">
                <a:ea typeface="ＭＳ Ｐゴシック" panose="020B0600070205080204" pitchFamily="34" charset="-128"/>
              </a:rPr>
              <a:t>Books</a:t>
            </a:r>
            <a:r>
              <a:rPr lang="cs-CZ" altLang="cs-CZ" sz="3000" dirty="0" smtClean="0">
                <a:ea typeface="ＭＳ Ｐゴシック" panose="020B0600070205080204" pitchFamily="34" charset="-128"/>
              </a:rPr>
              <a:t>, New York 2007</a:t>
            </a:r>
          </a:p>
        </p:txBody>
      </p:sp>
      <p:sp>
        <p:nvSpPr>
          <p:cNvPr id="6147" name="Content Placeholder 2"/>
          <p:cNvSpPr>
            <a:spLocks noGrp="1"/>
          </p:cNvSpPr>
          <p:nvPr>
            <p:ph idx="1"/>
          </p:nvPr>
        </p:nvSpPr>
        <p:spPr>
          <a:xfrm>
            <a:off x="4233863" y="1350963"/>
            <a:ext cx="4452937" cy="5032375"/>
          </a:xfrm>
        </p:spPr>
        <p:txBody>
          <a:bodyPr lIns="0" tIns="0" rIns="0" bIns="0"/>
          <a:lstStyle/>
          <a:p>
            <a:pPr eaLnBrk="1" hangingPunct="1">
              <a:buFont typeface="Arial" panose="020B0604020202020204" pitchFamily="34" charset="0"/>
              <a:buNone/>
            </a:pPr>
            <a:r>
              <a:rPr lang="cs-CZ" altLang="cs-CZ" sz="2800" b="1" smtClean="0">
                <a:ea typeface="ＭＳ Ｐゴシック" panose="020B0600070205080204" pitchFamily="34" charset="-128"/>
              </a:rPr>
              <a:t>Lorraine Daston </a:t>
            </a:r>
          </a:p>
          <a:p>
            <a:pPr eaLnBrk="1" hangingPunct="1">
              <a:buFont typeface="Arial" panose="020B0604020202020204" pitchFamily="34" charset="0"/>
              <a:buNone/>
            </a:pPr>
            <a:r>
              <a:rPr lang="cs-CZ" altLang="cs-CZ" sz="2800" smtClean="0">
                <a:ea typeface="ＭＳ Ｐゴシック" panose="020B0600070205080204" pitchFamily="34" charset="-128"/>
              </a:rPr>
              <a:t>	ředitelka Max-Planck-Institut für Wissenschafts­geschichte in Berlin</a:t>
            </a:r>
          </a:p>
          <a:p>
            <a:pPr eaLnBrk="1" hangingPunct="1">
              <a:buFont typeface="Arial" panose="020B0604020202020204" pitchFamily="34" charset="0"/>
              <a:buNone/>
            </a:pPr>
            <a:r>
              <a:rPr lang="en-US" altLang="cs-CZ" sz="2800" smtClean="0">
                <a:ea typeface="ＭＳ Ｐゴシック" panose="020B0600070205080204" pitchFamily="34" charset="-128"/>
              </a:rPr>
              <a:t>&amp;</a:t>
            </a:r>
          </a:p>
          <a:p>
            <a:pPr eaLnBrk="1" hangingPunct="1">
              <a:buFont typeface="Arial" panose="020B0604020202020204" pitchFamily="34" charset="0"/>
              <a:buNone/>
            </a:pPr>
            <a:endParaRPr lang="en-US" altLang="cs-CZ" sz="2800" smtClean="0">
              <a:ea typeface="ＭＳ Ｐゴシック" panose="020B0600070205080204" pitchFamily="34" charset="-128"/>
            </a:endParaRPr>
          </a:p>
          <a:p>
            <a:pPr eaLnBrk="1" hangingPunct="1">
              <a:buFont typeface="Arial" panose="020B0604020202020204" pitchFamily="34" charset="0"/>
              <a:buNone/>
            </a:pPr>
            <a:r>
              <a:rPr lang="en-US" altLang="cs-CZ" sz="2800" b="1" smtClean="0">
                <a:ea typeface="ＭＳ Ｐゴシック" panose="020B0600070205080204" pitchFamily="34" charset="-128"/>
              </a:rPr>
              <a:t>Peter Galison</a:t>
            </a:r>
          </a:p>
          <a:p>
            <a:pPr eaLnBrk="1" hangingPunct="1">
              <a:buFont typeface="Arial" panose="020B0604020202020204" pitchFamily="34" charset="0"/>
              <a:buNone/>
            </a:pPr>
            <a:r>
              <a:rPr lang="en-US" altLang="cs-CZ" sz="2800" smtClean="0">
                <a:ea typeface="ＭＳ Ｐゴシック" panose="020B0600070205080204" pitchFamily="34" charset="-128"/>
              </a:rPr>
              <a:t>	</a:t>
            </a:r>
            <a:r>
              <a:rPr lang="cs-CZ" altLang="cs-CZ" sz="2800" smtClean="0">
                <a:ea typeface="ＭＳ Ｐゴシック" panose="020B0600070205080204" pitchFamily="34" charset="-128"/>
              </a:rPr>
              <a:t>profesor dějiny vědy a fyziky na </a:t>
            </a:r>
            <a:r>
              <a:rPr lang="en-US" altLang="cs-CZ" sz="2800" smtClean="0">
                <a:ea typeface="ＭＳ Ｐゴシック" panose="020B0600070205080204" pitchFamily="34" charset="-128"/>
              </a:rPr>
              <a:t>University of Harvard</a:t>
            </a:r>
            <a:endParaRPr lang="cs-CZ" altLang="cs-CZ" sz="2400" smtClean="0">
              <a:ea typeface="ＭＳ Ｐゴシック" panose="020B0600070205080204" pitchFamily="34" charset="-128"/>
            </a:endParaRPr>
          </a:p>
        </p:txBody>
      </p:sp>
      <p:pic>
        <p:nvPicPr>
          <p:cNvPr id="6148" name="Obrázek 4" descr="1890951781_01_LZZZZZZZ.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6225" y="985838"/>
            <a:ext cx="3465513" cy="512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88913" y="455613"/>
            <a:ext cx="8955087" cy="1581150"/>
          </a:xfrm>
        </p:spPr>
        <p:txBody>
          <a:bodyPr lIns="0" tIns="0" rIns="0" bIns="0"/>
          <a:lstStyle/>
          <a:p>
            <a:pPr eaLnBrk="1" hangingPunct="1"/>
            <a:r>
              <a:rPr lang="cs-CZ" altLang="cs-CZ" sz="3600" smtClean="0">
                <a:ea typeface="ＭＳ Ｐゴシック" panose="020B0600070205080204" pitchFamily="34" charset="-128"/>
              </a:rPr>
              <a:t>Společný předsudek různých pojetí objektivity </a:t>
            </a:r>
            <a:br>
              <a:rPr lang="cs-CZ" altLang="cs-CZ" sz="3600" smtClean="0">
                <a:ea typeface="ＭＳ Ｐゴシック" panose="020B0600070205080204" pitchFamily="34" charset="-128"/>
              </a:rPr>
            </a:br>
            <a:endParaRPr lang="cs-CZ" altLang="cs-CZ" sz="3600" smtClean="0">
              <a:ea typeface="ＭＳ Ｐゴシック" panose="020B0600070205080204" pitchFamily="34" charset="-128"/>
            </a:endParaRPr>
          </a:p>
        </p:txBody>
      </p:sp>
      <p:sp>
        <p:nvSpPr>
          <p:cNvPr id="17411" name="Content Placeholder 2"/>
          <p:cNvSpPr>
            <a:spLocks noGrp="1"/>
          </p:cNvSpPr>
          <p:nvPr>
            <p:ph idx="1"/>
          </p:nvPr>
        </p:nvSpPr>
        <p:spPr>
          <a:xfrm>
            <a:off x="574675" y="1501775"/>
            <a:ext cx="8112125" cy="5032375"/>
          </a:xfrm>
        </p:spPr>
        <p:txBody>
          <a:bodyPr lIns="0" tIns="0" rIns="0" bIns="0"/>
          <a:lstStyle/>
          <a:p>
            <a:pPr>
              <a:defRPr/>
            </a:pPr>
            <a:r>
              <a:rPr lang="cs-CZ" sz="2800" dirty="0" smtClean="0">
                <a:solidFill>
                  <a:srgbClr val="000000"/>
                </a:solidFill>
                <a:ea typeface="ＭＳ Ｐゴシック" panose="020B0600070205080204" pitchFamily="34" charset="-128"/>
              </a:rPr>
              <a:t>„</a:t>
            </a:r>
            <a:r>
              <a:rPr lang="cs-CZ" sz="2800" dirty="0" smtClean="0"/>
              <a:t>Ať </a:t>
            </a:r>
            <a:r>
              <a:rPr lang="cs-CZ" sz="2800" dirty="0"/>
              <a:t>už objektivitou rozumíme </a:t>
            </a:r>
            <a:r>
              <a:rPr lang="cs-CZ" sz="2800" i="1" dirty="0"/>
              <a:t>pohled </a:t>
            </a:r>
            <a:r>
              <a:rPr lang="cs-CZ" sz="2800" i="1" dirty="0" smtClean="0"/>
              <a:t>odnikud,</a:t>
            </a:r>
            <a:r>
              <a:rPr lang="cs-CZ" sz="2800" dirty="0" smtClean="0"/>
              <a:t> </a:t>
            </a:r>
            <a:r>
              <a:rPr lang="cs-CZ" sz="2800" dirty="0"/>
              <a:t>nebo následování algoritmického pravidla, ať už objektivitu vychvalujeme jako samo jádro vědecké mravní </a:t>
            </a:r>
            <a:r>
              <a:rPr lang="cs-CZ" sz="2800" dirty="0" smtClean="0"/>
              <a:t>integrity, </a:t>
            </a:r>
            <a:r>
              <a:rPr lang="cs-CZ" sz="2800" dirty="0"/>
              <a:t>nebo ji zatracujeme jako chladné odpoutání od všeho, co je lidské, v každém případě bývá objektivita považována za něco abstraktního, nadčasového a </a:t>
            </a:r>
            <a:r>
              <a:rPr lang="cs-CZ" sz="2800" dirty="0" smtClean="0"/>
              <a:t>monolitického.“</a:t>
            </a:r>
            <a:endParaRPr lang="cs-CZ" sz="2800" dirty="0"/>
          </a:p>
          <a:p>
            <a:pPr marL="0" indent="0">
              <a:buFont typeface="Arial" panose="020B0604020202020204" pitchFamily="34" charset="0"/>
              <a:buNone/>
              <a:defRPr/>
            </a:pPr>
            <a:endParaRPr lang="cs-CZ" sz="2400" dirty="0" smtClean="0"/>
          </a:p>
          <a:p>
            <a:pPr marL="0" indent="0">
              <a:buFont typeface="Arial" panose="020B0604020202020204" pitchFamily="34" charset="0"/>
              <a:buNone/>
              <a:defRPr/>
            </a:pPr>
            <a:r>
              <a:rPr lang="cs-CZ" sz="2400" dirty="0" smtClean="0"/>
              <a:t>	(Daston</a:t>
            </a:r>
            <a:r>
              <a:rPr lang="cs-CZ" sz="2400" dirty="0"/>
              <a:t>, L., Galison, P., </a:t>
            </a:r>
            <a:r>
              <a:rPr lang="cs-CZ" sz="2400" i="1" dirty="0" err="1"/>
              <a:t>Objectivity</a:t>
            </a:r>
            <a:r>
              <a:rPr lang="cs-CZ" sz="2400" dirty="0" smtClean="0"/>
              <a:t>, 2007,  </a:t>
            </a:r>
            <a:r>
              <a:rPr lang="cs-CZ" sz="2400" dirty="0"/>
              <a:t>s. 51</a:t>
            </a:r>
            <a:r>
              <a:rPr lang="cs-CZ" sz="2400" dirty="0" smtClean="0"/>
              <a:t>.)</a:t>
            </a:r>
            <a:endParaRPr lang="cs-CZ" sz="24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36563" y="455613"/>
            <a:ext cx="8707437" cy="576262"/>
          </a:xfrm>
        </p:spPr>
        <p:txBody>
          <a:bodyPr lIns="0" tIns="0" rIns="0" bIns="0"/>
          <a:lstStyle/>
          <a:p>
            <a:pPr eaLnBrk="1" hangingPunct="1"/>
            <a:r>
              <a:rPr lang="cs-CZ" altLang="cs-CZ" sz="2600" b="1" smtClean="0">
                <a:latin typeface="Comenia Sans" charset="0"/>
                <a:ea typeface="ＭＳ Ｐゴシック" panose="020B0600070205080204" pitchFamily="34" charset="-128"/>
              </a:rPr>
              <a:t>(velmi hrubé) shrnutí hlavních tezí knihy </a:t>
            </a:r>
            <a:r>
              <a:rPr lang="cs-CZ" altLang="cs-CZ" sz="2600" b="1" i="1" smtClean="0">
                <a:latin typeface="Comenia Sans" charset="0"/>
                <a:ea typeface="ＭＳ Ｐゴシック" panose="020B0600070205080204" pitchFamily="34" charset="-128"/>
              </a:rPr>
              <a:t>Objectivity</a:t>
            </a:r>
            <a:endParaRPr lang="cs-CZ" altLang="cs-CZ" sz="2600" b="1" smtClean="0">
              <a:latin typeface="Comenia Sans" charset="0"/>
              <a:ea typeface="ＭＳ Ｐゴシック" panose="020B0600070205080204" pitchFamily="34" charset="-128"/>
            </a:endParaRPr>
          </a:p>
        </p:txBody>
      </p:sp>
      <p:sp>
        <p:nvSpPr>
          <p:cNvPr id="8195" name="Content Placeholder 2"/>
          <p:cNvSpPr>
            <a:spLocks noGrp="1"/>
          </p:cNvSpPr>
          <p:nvPr>
            <p:ph idx="1"/>
          </p:nvPr>
        </p:nvSpPr>
        <p:spPr>
          <a:xfrm>
            <a:off x="1323975" y="1350963"/>
            <a:ext cx="7362825" cy="5032375"/>
          </a:xfrm>
        </p:spPr>
        <p:txBody>
          <a:bodyPr lIns="0" tIns="0" rIns="0" bIns="0"/>
          <a:lstStyle/>
          <a:p>
            <a:pPr eaLnBrk="1" hangingPunct="1">
              <a:buFont typeface="Arial" panose="020B0604020202020204" pitchFamily="34" charset="0"/>
              <a:buNone/>
            </a:pPr>
            <a:endParaRPr lang="cs-CZ" altLang="cs-CZ" sz="3000" smtClean="0">
              <a:ea typeface="ＭＳ Ｐゴシック" panose="020B0600070205080204" pitchFamily="34" charset="-128"/>
            </a:endParaRPr>
          </a:p>
          <a:p>
            <a:pPr eaLnBrk="1" hangingPunct="1">
              <a:buFont typeface="Arial" panose="020B0604020202020204" pitchFamily="34" charset="0"/>
              <a:buNone/>
            </a:pPr>
            <a:endParaRPr lang="en-US" altLang="cs-CZ" sz="3000" smtClean="0">
              <a:ea typeface="ＭＳ Ｐゴシック" panose="020B0600070205080204" pitchFamily="34" charset="-128"/>
            </a:endParaRPr>
          </a:p>
        </p:txBody>
      </p:sp>
      <p:graphicFrame>
        <p:nvGraphicFramePr>
          <p:cNvPr id="5" name="Tabulka 4"/>
          <p:cNvGraphicFramePr>
            <a:graphicFrameLocks noGrp="1"/>
          </p:cNvGraphicFramePr>
          <p:nvPr/>
        </p:nvGraphicFramePr>
        <p:xfrm>
          <a:off x="304800" y="1350963"/>
          <a:ext cx="8382000" cy="4852988"/>
        </p:xfrm>
        <a:graphic>
          <a:graphicData uri="http://schemas.openxmlformats.org/drawingml/2006/table">
            <a:tbl>
              <a:tblPr/>
              <a:tblGrid>
                <a:gridCol w="2278743">
                  <a:extLst>
                    <a:ext uri="{9D8B030D-6E8A-4147-A177-3AD203B41FA5}">
                      <a16:colId xmlns:a16="http://schemas.microsoft.com/office/drawing/2014/main" val="20000"/>
                    </a:ext>
                  </a:extLst>
                </a:gridCol>
                <a:gridCol w="2287701">
                  <a:extLst>
                    <a:ext uri="{9D8B030D-6E8A-4147-A177-3AD203B41FA5}">
                      <a16:colId xmlns:a16="http://schemas.microsoft.com/office/drawing/2014/main" val="20001"/>
                    </a:ext>
                  </a:extLst>
                </a:gridCol>
                <a:gridCol w="1907778">
                  <a:extLst>
                    <a:ext uri="{9D8B030D-6E8A-4147-A177-3AD203B41FA5}">
                      <a16:colId xmlns:a16="http://schemas.microsoft.com/office/drawing/2014/main" val="20002"/>
                    </a:ext>
                  </a:extLst>
                </a:gridCol>
                <a:gridCol w="1907778">
                  <a:extLst>
                    <a:ext uri="{9D8B030D-6E8A-4147-A177-3AD203B41FA5}">
                      <a16:colId xmlns:a16="http://schemas.microsoft.com/office/drawing/2014/main" val="20003"/>
                    </a:ext>
                  </a:extLst>
                </a:gridCol>
              </a:tblGrid>
              <a:tr h="1617663">
                <a:tc>
                  <a:txBody>
                    <a:bodyPr/>
                    <a:lstStyle/>
                    <a:p>
                      <a:pPr>
                        <a:lnSpc>
                          <a:spcPct val="115000"/>
                        </a:lnSpc>
                        <a:spcAft>
                          <a:spcPts val="0"/>
                        </a:spcAft>
                      </a:pPr>
                      <a:r>
                        <a:rPr lang="cs-CZ" sz="2000" b="1" i="1" dirty="0" smtClean="0">
                          <a:latin typeface="Arial"/>
                          <a:ea typeface="Calibri"/>
                          <a:cs typeface="Times New Roman"/>
                        </a:rPr>
                        <a:t>Periodizace</a:t>
                      </a:r>
                      <a:endParaRPr lang="cs-CZ" sz="2000" b="1" i="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b="1" dirty="0" smtClean="0">
                          <a:latin typeface="Arial"/>
                          <a:ea typeface="Calibri"/>
                          <a:cs typeface="Times New Roman"/>
                        </a:rPr>
                        <a:t>18. století</a:t>
                      </a:r>
                      <a:endParaRPr lang="cs-CZ" sz="2000" b="1" dirty="0">
                        <a:latin typeface="Calibri"/>
                        <a:ea typeface="Calibri"/>
                        <a:cs typeface="Times New Roman"/>
                      </a:endParaRPr>
                    </a:p>
                  </a:txBody>
                  <a:tcPr marL="68575" marR="68575" marT="0" marB="0">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000" b="1" dirty="0">
                          <a:latin typeface="Arial"/>
                          <a:ea typeface="Calibri"/>
                          <a:cs typeface="Times New Roman"/>
                        </a:rPr>
                        <a:t>1850-1920</a:t>
                      </a:r>
                      <a:endParaRPr lang="cs-CZ" sz="2000" b="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b="1" dirty="0" smtClean="0">
                          <a:latin typeface="Arial"/>
                          <a:ea typeface="Calibri"/>
                          <a:cs typeface="Times New Roman"/>
                        </a:rPr>
                        <a:t>od </a:t>
                      </a:r>
                      <a:r>
                        <a:rPr lang="en-GB" sz="2000" b="1" dirty="0" smtClean="0">
                          <a:latin typeface="Arial"/>
                          <a:ea typeface="Calibri"/>
                          <a:cs typeface="Times New Roman"/>
                        </a:rPr>
                        <a:t>1920</a:t>
                      </a:r>
                      <a:endParaRPr lang="cs-CZ" sz="2000" b="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7663">
                <a:tc>
                  <a:txBody>
                    <a:bodyPr/>
                    <a:lstStyle/>
                    <a:p>
                      <a:pPr>
                        <a:lnSpc>
                          <a:spcPct val="115000"/>
                        </a:lnSpc>
                        <a:spcAft>
                          <a:spcPts val="0"/>
                        </a:spcAft>
                      </a:pPr>
                      <a:r>
                        <a:rPr lang="cs-CZ" sz="2000" b="0" i="1" dirty="0" smtClean="0">
                          <a:latin typeface="Arial"/>
                          <a:ea typeface="Calibri"/>
                          <a:cs typeface="Times New Roman"/>
                        </a:rPr>
                        <a:t>Epistemická ctnost</a:t>
                      </a:r>
                      <a:endParaRPr lang="cs-CZ" sz="2000" b="0" i="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b="0" baseline="0" dirty="0" smtClean="0">
                          <a:latin typeface="Arial"/>
                          <a:ea typeface="Calibri"/>
                          <a:cs typeface="Times New Roman"/>
                        </a:rPr>
                        <a:t>Věrnost přírodě</a:t>
                      </a:r>
                    </a:p>
                    <a:p>
                      <a:pPr algn="ctr">
                        <a:lnSpc>
                          <a:spcPct val="115000"/>
                        </a:lnSpc>
                        <a:spcAft>
                          <a:spcPts val="0"/>
                        </a:spcAft>
                      </a:pPr>
                      <a:endParaRPr lang="cs-CZ" sz="2000" b="0" dirty="0">
                        <a:latin typeface="Calibri"/>
                        <a:ea typeface="Calibri"/>
                        <a:cs typeface="Times New Roman"/>
                      </a:endParaRPr>
                    </a:p>
                  </a:txBody>
                  <a:tcPr marL="68575" marR="68575" marT="0" marB="0">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b="0" dirty="0" smtClean="0">
                          <a:latin typeface="Arial"/>
                          <a:ea typeface="Calibri"/>
                          <a:cs typeface="Times New Roman"/>
                        </a:rPr>
                        <a:t>Mechanická</a:t>
                      </a:r>
                      <a:r>
                        <a:rPr lang="cs-CZ" sz="2000" b="0" baseline="0" dirty="0" smtClean="0">
                          <a:latin typeface="Arial"/>
                          <a:ea typeface="Calibri"/>
                          <a:cs typeface="Times New Roman"/>
                        </a:rPr>
                        <a:t> objektivita</a:t>
                      </a:r>
                      <a:endParaRPr lang="cs-CZ" sz="2000" b="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b="0" dirty="0" smtClean="0">
                          <a:latin typeface="Arial"/>
                          <a:ea typeface="Calibri"/>
                          <a:cs typeface="Times New Roman"/>
                        </a:rPr>
                        <a:t>Trénovaný</a:t>
                      </a:r>
                      <a:r>
                        <a:rPr lang="cs-CZ" sz="2000" b="0" baseline="0" dirty="0" smtClean="0">
                          <a:latin typeface="Arial"/>
                          <a:ea typeface="Calibri"/>
                          <a:cs typeface="Times New Roman"/>
                        </a:rPr>
                        <a:t> úsudek</a:t>
                      </a:r>
                      <a:endParaRPr lang="cs-CZ" sz="2000" b="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08831">
                <a:tc>
                  <a:txBody>
                    <a:bodyPr/>
                    <a:lstStyle/>
                    <a:p>
                      <a:pPr>
                        <a:lnSpc>
                          <a:spcPct val="115000"/>
                        </a:lnSpc>
                        <a:spcAft>
                          <a:spcPts val="0"/>
                        </a:spcAft>
                      </a:pPr>
                      <a:r>
                        <a:rPr lang="cs-CZ" sz="2000" i="1" dirty="0" smtClean="0">
                          <a:latin typeface="Arial"/>
                          <a:ea typeface="Calibri"/>
                          <a:cs typeface="Times New Roman"/>
                        </a:rPr>
                        <a:t>Typ zobrazení</a:t>
                      </a:r>
                      <a:endParaRPr lang="cs-CZ" sz="2000" i="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Racionalizovaný</a:t>
                      </a:r>
                      <a:endParaRPr lang="cs-CZ" sz="2000" dirty="0">
                        <a:latin typeface="Calibri"/>
                        <a:ea typeface="Calibri"/>
                        <a:cs typeface="Times New Roman"/>
                      </a:endParaRPr>
                    </a:p>
                  </a:txBody>
                  <a:tcPr marL="68575" marR="68575" marT="0" marB="0">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Mechanický</a:t>
                      </a:r>
                      <a:endParaRPr lang="cs-CZ" sz="200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Interpretovaný</a:t>
                      </a:r>
                      <a:endParaRPr lang="cs-CZ" sz="200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08831">
                <a:tc>
                  <a:txBody>
                    <a:bodyPr/>
                    <a:lstStyle/>
                    <a:p>
                      <a:pPr>
                        <a:lnSpc>
                          <a:spcPct val="115000"/>
                        </a:lnSpc>
                        <a:spcAft>
                          <a:spcPts val="0"/>
                        </a:spcAft>
                      </a:pPr>
                      <a:r>
                        <a:rPr lang="cs-CZ" sz="2000" i="1" dirty="0" smtClean="0">
                          <a:latin typeface="Arial"/>
                          <a:ea typeface="Calibri"/>
                          <a:cs typeface="Times New Roman"/>
                        </a:rPr>
                        <a:t>Vědecká praxe</a:t>
                      </a:r>
                      <a:endParaRPr lang="cs-CZ" sz="2000" i="1"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Selekce a syntéza</a:t>
                      </a:r>
                      <a:endParaRPr lang="cs-CZ" sz="2000" dirty="0">
                        <a:latin typeface="Calibri"/>
                        <a:ea typeface="Calibri"/>
                        <a:cs typeface="Times New Roman"/>
                      </a:endParaRPr>
                    </a:p>
                  </a:txBody>
                  <a:tcPr marL="68575" marR="68575" marT="0" marB="0">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Automatický záznam</a:t>
                      </a:r>
                      <a:endParaRPr lang="cs-CZ" sz="200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s-CZ" sz="2000" dirty="0" smtClean="0">
                          <a:latin typeface="Arial"/>
                          <a:ea typeface="Calibri"/>
                          <a:cs typeface="Times New Roman"/>
                        </a:rPr>
                        <a:t>Rozpoznání „</a:t>
                      </a:r>
                      <a:r>
                        <a:rPr lang="cs-CZ" sz="2000" dirty="0" err="1" smtClean="0">
                          <a:latin typeface="Arial"/>
                          <a:ea typeface="Calibri"/>
                          <a:cs typeface="Times New Roman"/>
                        </a:rPr>
                        <a:t>patterns</a:t>
                      </a:r>
                      <a:r>
                        <a:rPr lang="cs-CZ" sz="2000" dirty="0" smtClean="0">
                          <a:latin typeface="Arial"/>
                          <a:ea typeface="Calibri"/>
                          <a:cs typeface="Times New Roman"/>
                        </a:rPr>
                        <a:t>“</a:t>
                      </a:r>
                      <a:endParaRPr lang="cs-CZ" sz="2000" dirty="0">
                        <a:latin typeface="Calibri"/>
                        <a:ea typeface="Calibri"/>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p:cNvSpPr>
            <a:spLocks noGrp="1"/>
          </p:cNvSpPr>
          <p:nvPr>
            <p:ph type="title"/>
          </p:nvPr>
        </p:nvSpPr>
        <p:spPr/>
        <p:txBody>
          <a:bodyPr/>
          <a:lstStyle/>
          <a:p>
            <a:pPr eaLnBrk="1" hangingPunct="1"/>
            <a:r>
              <a:rPr lang="cs-CZ" altLang="cs-CZ" sz="4000" dirty="0" smtClean="0">
                <a:ea typeface="ＭＳ Ｐゴシック" panose="020B0600070205080204" pitchFamily="34" charset="-128"/>
              </a:rPr>
              <a:t>Věrnost přírodě</a:t>
            </a:r>
          </a:p>
        </p:txBody>
      </p:sp>
      <p:pic>
        <p:nvPicPr>
          <p:cNvPr id="9219" name="Zástupný symbol pro obsah 4" descr="01 - Truth to Nature.jpg"/>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7388" y="1600200"/>
            <a:ext cx="3578225" cy="4525963"/>
          </a:xfrm>
        </p:spPr>
      </p:pic>
      <p:sp>
        <p:nvSpPr>
          <p:cNvPr id="9220" name="Zástupný symbol pro obsah 3"/>
          <p:cNvSpPr>
            <a:spLocks noGrp="1"/>
          </p:cNvSpPr>
          <p:nvPr>
            <p:ph sz="half" idx="2"/>
          </p:nvPr>
        </p:nvSpPr>
        <p:spPr/>
        <p:txBody>
          <a:bodyPr/>
          <a:lstStyle/>
          <a:p>
            <a:pPr eaLnBrk="1" hangingPunct="1"/>
            <a:r>
              <a:rPr lang="cs-CZ" altLang="cs-CZ" sz="2200" dirty="0" smtClean="0">
                <a:ea typeface="ＭＳ Ｐゴシック" panose="020B0600070205080204" pitchFamily="34" charset="-128"/>
              </a:rPr>
              <a:t>„</a:t>
            </a:r>
            <a:r>
              <a:rPr lang="cs-CZ" dirty="0"/>
              <a:t>spíše základní typ daného rostlinného druhu, než jeden individuální exemplář. Je to zobrazení toho, co je charakteristické, zásadní, universální, typické</a:t>
            </a:r>
            <a:r>
              <a:rPr lang="en-GB" altLang="cs-CZ" sz="2200" dirty="0" smtClean="0">
                <a:ea typeface="ＭＳ Ｐゴシック" panose="020B0600070205080204" pitchFamily="34" charset="-128"/>
              </a:rPr>
              <a:t>..." (</a:t>
            </a:r>
            <a:r>
              <a:rPr lang="cs-CZ" altLang="cs-CZ" sz="2200" dirty="0" smtClean="0">
                <a:ea typeface="ＭＳ Ｐゴシック" panose="020B0600070205080204" pitchFamily="34" charset="-128"/>
              </a:rPr>
              <a:t>D</a:t>
            </a:r>
            <a:r>
              <a:rPr lang="en-US" altLang="cs-CZ" sz="2200" dirty="0" smtClean="0">
                <a:ea typeface="ＭＳ Ｐゴシック" panose="020B0600070205080204" pitchFamily="34" charset="-128"/>
              </a:rPr>
              <a:t>&amp;G,</a:t>
            </a:r>
            <a:r>
              <a:rPr lang="en-GB" altLang="cs-CZ" sz="2200" dirty="0" smtClean="0">
                <a:ea typeface="ＭＳ Ｐゴシック" panose="020B0600070205080204" pitchFamily="34" charset="-128"/>
              </a:rPr>
              <a:t> p. 20).</a:t>
            </a:r>
            <a:endParaRPr lang="cs-CZ" altLang="cs-CZ" sz="2200" dirty="0" smtClean="0">
              <a:ea typeface="ＭＳ Ｐゴシック" panose="020B0600070205080204" pitchFamily="34" charset="-128"/>
            </a:endParaRPr>
          </a:p>
          <a:p>
            <a:pPr eaLnBrk="1" hangingPunct="1"/>
            <a:endParaRPr lang="cs-CZ" altLang="cs-CZ" sz="2200" i="1" dirty="0" smtClean="0">
              <a:ea typeface="ＭＳ Ｐゴシック" panose="020B0600070205080204" pitchFamily="34" charset="-128"/>
            </a:endParaRPr>
          </a:p>
          <a:p>
            <a:pPr eaLnBrk="1" hangingPunct="1">
              <a:buNone/>
            </a:pPr>
            <a:r>
              <a:rPr lang="en-GB" altLang="cs-CZ" sz="2200" i="1" dirty="0" smtClean="0">
                <a:ea typeface="ＭＳ Ｐゴシック" panose="020B0600070205080204" pitchFamily="34" charset="-128"/>
              </a:rPr>
              <a:t>	</a:t>
            </a:r>
            <a:r>
              <a:rPr lang="en-GB" altLang="cs-CZ" sz="2200" dirty="0" smtClean="0">
                <a:ea typeface="ＭＳ Ｐゴシック" panose="020B0600070205080204" pitchFamily="34" charset="-128"/>
              </a:rPr>
              <a:t>C</a:t>
            </a:r>
            <a:r>
              <a:rPr lang="cs-CZ" altLang="cs-CZ" sz="2200" dirty="0" err="1">
                <a:ea typeface="ＭＳ Ｐゴシック" panose="020B0600070205080204" pitchFamily="34" charset="-128"/>
              </a:rPr>
              <a:t>arl</a:t>
            </a:r>
            <a:r>
              <a:rPr lang="cs-CZ" altLang="cs-CZ" sz="2200" dirty="0">
                <a:ea typeface="ＭＳ Ｐゴシック" panose="020B0600070205080204" pitchFamily="34" charset="-128"/>
              </a:rPr>
              <a:t> </a:t>
            </a:r>
            <a:r>
              <a:rPr lang="cs-CZ" altLang="cs-CZ" sz="2200" dirty="0" smtClean="0">
                <a:ea typeface="ＭＳ Ｐゴシック" panose="020B0600070205080204" pitchFamily="34" charset="-128"/>
              </a:rPr>
              <a:t>Linné, </a:t>
            </a:r>
            <a:r>
              <a:rPr lang="en-GB" altLang="cs-CZ" sz="2200" i="1" dirty="0" smtClean="0">
                <a:ea typeface="ＭＳ Ｐゴシック" panose="020B0600070205080204" pitchFamily="34" charset="-128"/>
              </a:rPr>
              <a:t>Campanula </a:t>
            </a:r>
            <a:r>
              <a:rPr lang="en-GB" altLang="cs-CZ" sz="2200" i="1" dirty="0" err="1" smtClean="0">
                <a:ea typeface="ＭＳ Ｐゴシック" panose="020B0600070205080204" pitchFamily="34" charset="-128"/>
              </a:rPr>
              <a:t>folis</a:t>
            </a:r>
            <a:r>
              <a:rPr lang="en-GB" altLang="cs-CZ" sz="2200" i="1" dirty="0" smtClean="0">
                <a:ea typeface="ＭＳ Ｐゴシック" panose="020B0600070205080204" pitchFamily="34" charset="-128"/>
              </a:rPr>
              <a:t> </a:t>
            </a:r>
            <a:r>
              <a:rPr lang="en-GB" altLang="cs-CZ" sz="2200" i="1" dirty="0" err="1" smtClean="0">
                <a:ea typeface="ＭＳ Ｐゴシック" panose="020B0600070205080204" pitchFamily="34" charset="-128"/>
              </a:rPr>
              <a:t>hastatis</a:t>
            </a:r>
            <a:r>
              <a:rPr lang="en-GB" altLang="cs-CZ" sz="2200" i="1" dirty="0" smtClean="0">
                <a:ea typeface="ＭＳ Ｐゴシック" panose="020B0600070205080204" pitchFamily="34" charset="-128"/>
              </a:rPr>
              <a:t> </a:t>
            </a:r>
            <a:r>
              <a:rPr lang="en-GB" altLang="cs-CZ" sz="2200" i="1" dirty="0" err="1" smtClean="0">
                <a:ea typeface="ＭＳ Ｐゴシック" panose="020B0600070205080204" pitchFamily="34" charset="-128"/>
              </a:rPr>
              <a:t>dentatis</a:t>
            </a:r>
            <a:r>
              <a:rPr lang="en-GB" altLang="cs-CZ" sz="2200" dirty="0" smtClean="0">
                <a:ea typeface="ＭＳ Ｐゴシック" panose="020B0600070205080204" pitchFamily="34" charset="-128"/>
              </a:rPr>
              <a:t>, </a:t>
            </a:r>
            <a:r>
              <a:rPr lang="cs-CZ" altLang="cs-CZ" sz="2200" dirty="0" smtClean="0">
                <a:ea typeface="ＭＳ Ｐゴシック" panose="020B0600070205080204" pitchFamily="34" charset="-128"/>
              </a:rPr>
              <a:t>in: </a:t>
            </a:r>
            <a:r>
              <a:rPr lang="en-GB" altLang="cs-CZ" sz="2200" i="1" dirty="0" err="1" smtClean="0">
                <a:ea typeface="ＭＳ Ｐゴシック" panose="020B0600070205080204" pitchFamily="34" charset="-128"/>
              </a:rPr>
              <a:t>Hortus</a:t>
            </a:r>
            <a:r>
              <a:rPr lang="en-GB" altLang="cs-CZ" sz="2200" i="1" dirty="0" smtClean="0">
                <a:ea typeface="ＭＳ Ｐゴシック" panose="020B0600070205080204" pitchFamily="34" charset="-128"/>
              </a:rPr>
              <a:t> </a:t>
            </a:r>
            <a:r>
              <a:rPr lang="en-GB" altLang="cs-CZ" sz="2200" i="1" dirty="0" err="1" smtClean="0">
                <a:ea typeface="ＭＳ Ｐゴシック" panose="020B0600070205080204" pitchFamily="34" charset="-128"/>
              </a:rPr>
              <a:t>Cliffortianus</a:t>
            </a:r>
            <a:r>
              <a:rPr lang="en-GB" altLang="cs-CZ" sz="2200" dirty="0" smtClean="0">
                <a:ea typeface="ＭＳ Ｐゴシック" panose="020B0600070205080204" pitchFamily="34" charset="-128"/>
              </a:rPr>
              <a:t>, 1737)</a:t>
            </a:r>
            <a:endParaRPr lang="cs-CZ" altLang="cs-CZ" sz="2200" dirty="0" smtClean="0">
              <a:ea typeface="ＭＳ Ｐゴシック" panose="020B0600070205080204" pitchFamily="34" charset="-128"/>
            </a:endParaRPr>
          </a:p>
          <a:p>
            <a:pPr eaLnBrk="1" hangingPunct="1"/>
            <a:endParaRPr lang="cs-CZ" altLang="cs-CZ"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p:txBody>
          <a:bodyPr/>
          <a:lstStyle/>
          <a:p>
            <a:pPr eaLnBrk="1" hangingPunct="1"/>
            <a:r>
              <a:rPr lang="cs-CZ" altLang="cs-CZ" smtClean="0">
                <a:ea typeface="ＭＳ Ｐゴシック" panose="020B0600070205080204" pitchFamily="34" charset="-128"/>
              </a:rPr>
              <a:t>Mechanická objektivita</a:t>
            </a:r>
          </a:p>
        </p:txBody>
      </p:sp>
      <p:pic>
        <p:nvPicPr>
          <p:cNvPr id="10243" name="Zástupný symbol pro obsah 4" descr="02 - Objectivity.jpg"/>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843088"/>
            <a:ext cx="4038600" cy="4038600"/>
          </a:xfrm>
        </p:spPr>
      </p:pic>
      <p:sp>
        <p:nvSpPr>
          <p:cNvPr id="10244" name="Zástupný symbol pro obsah 3"/>
          <p:cNvSpPr>
            <a:spLocks noGrp="1"/>
          </p:cNvSpPr>
          <p:nvPr>
            <p:ph sz="half" idx="2"/>
          </p:nvPr>
        </p:nvSpPr>
        <p:spPr/>
        <p:txBody>
          <a:bodyPr/>
          <a:lstStyle/>
          <a:p>
            <a:pPr eaLnBrk="1" hangingPunct="1"/>
            <a:r>
              <a:rPr lang="cs-CZ" altLang="cs-CZ" sz="2200" dirty="0" smtClean="0">
                <a:ea typeface="ＭＳ Ｐゴシック" panose="020B0600070205080204" pitchFamily="34" charset="-128"/>
              </a:rPr>
              <a:t>Sněhová vločka je zachycena se všemi svými zvláštnostmi a asymetriemi, ve snaze „zachytit přírodu s nejmenší možnou měrou lidské intervence.“ </a:t>
            </a:r>
          </a:p>
          <a:p>
            <a:pPr eaLnBrk="1" hangingPunct="1">
              <a:buFont typeface="Arial" panose="020B0604020202020204" pitchFamily="34" charset="0"/>
              <a:buNone/>
            </a:pPr>
            <a:r>
              <a:rPr lang="cs-CZ" altLang="cs-CZ" sz="2200" dirty="0" smtClean="0">
                <a:ea typeface="ＭＳ Ｐゴシック" panose="020B0600070205080204" pitchFamily="34" charset="-128"/>
              </a:rPr>
              <a:t>	</a:t>
            </a:r>
          </a:p>
          <a:p>
            <a:pPr marL="0" indent="0" eaLnBrk="1" hangingPunct="1">
              <a:buNone/>
            </a:pPr>
            <a:endParaRPr lang="cs-CZ" altLang="cs-CZ" sz="2200" dirty="0" smtClean="0">
              <a:ea typeface="ＭＳ Ｐゴシック" panose="020B0600070205080204" pitchFamily="34" charset="-128"/>
            </a:endParaRPr>
          </a:p>
          <a:p>
            <a:pPr marL="0" indent="0" eaLnBrk="1" hangingPunct="1">
              <a:buNone/>
            </a:pPr>
            <a:r>
              <a:rPr lang="cs-CZ" altLang="cs-CZ" sz="2200" dirty="0" smtClean="0">
                <a:ea typeface="ＭＳ Ｐゴシック" panose="020B0600070205080204" pitchFamily="34" charset="-128"/>
              </a:rPr>
              <a:t>In </a:t>
            </a:r>
            <a:r>
              <a:rPr lang="en-GB" altLang="cs-CZ" sz="2200" dirty="0" smtClean="0">
                <a:ea typeface="ＭＳ Ｐゴシック" panose="020B0600070205080204" pitchFamily="34" charset="-128"/>
              </a:rPr>
              <a:t>Gustav Hellman</a:t>
            </a:r>
            <a:r>
              <a:rPr lang="cs-CZ" altLang="cs-CZ" sz="2200" dirty="0" smtClean="0">
                <a:ea typeface="ＭＳ Ｐゴシック" panose="020B0600070205080204" pitchFamily="34" charset="-128"/>
              </a:rPr>
              <a:t>, </a:t>
            </a:r>
            <a:r>
              <a:rPr lang="cs-CZ" altLang="cs-CZ" sz="2200" i="1" dirty="0" err="1" smtClean="0">
                <a:ea typeface="ＭＳ Ｐゴシック" panose="020B0600070205080204" pitchFamily="34" charset="-128"/>
              </a:rPr>
              <a:t>Schneekrystalle</a:t>
            </a:r>
            <a:r>
              <a:rPr lang="cs-CZ" altLang="cs-CZ" sz="2200" i="1" dirty="0" smtClean="0">
                <a:ea typeface="ＭＳ Ｐゴシック" panose="020B0600070205080204" pitchFamily="34" charset="-128"/>
              </a:rPr>
              <a:t>: </a:t>
            </a:r>
            <a:r>
              <a:rPr lang="cs-CZ" altLang="cs-CZ" sz="2200" i="1" dirty="0" err="1" smtClean="0">
                <a:ea typeface="ＭＳ Ｐゴシック" panose="020B0600070205080204" pitchFamily="34" charset="-128"/>
              </a:rPr>
              <a:t>Beobachtugen</a:t>
            </a:r>
            <a:r>
              <a:rPr lang="cs-CZ" altLang="cs-CZ" sz="2200" i="1" dirty="0" smtClean="0">
                <a:ea typeface="ＭＳ Ｐゴシック" panose="020B0600070205080204" pitchFamily="34" charset="-128"/>
              </a:rPr>
              <a:t> und </a:t>
            </a:r>
            <a:r>
              <a:rPr lang="cs-CZ" altLang="cs-CZ" sz="2200" i="1" dirty="0" err="1" smtClean="0">
                <a:ea typeface="ＭＳ Ｐゴシック" panose="020B0600070205080204" pitchFamily="34" charset="-128"/>
              </a:rPr>
              <a:t>Studien</a:t>
            </a:r>
            <a:r>
              <a:rPr lang="cs-CZ" altLang="cs-CZ" sz="2200" dirty="0" smtClean="0">
                <a:ea typeface="ＭＳ Ｐゴシック" panose="020B0600070205080204" pitchFamily="34" charset="-128"/>
              </a:rPr>
              <a:t>, </a:t>
            </a:r>
            <a:r>
              <a:rPr lang="cs-CZ" altLang="cs-CZ" sz="2200" dirty="0" err="1" smtClean="0">
                <a:ea typeface="ＭＳ Ｐゴシック" panose="020B0600070205080204" pitchFamily="34" charset="-128"/>
              </a:rPr>
              <a:t>Berlin</a:t>
            </a:r>
            <a:r>
              <a:rPr lang="cs-CZ" altLang="cs-CZ" sz="2200" dirty="0" smtClean="0">
                <a:ea typeface="ＭＳ Ｐゴシック" panose="020B0600070205080204" pitchFamily="34" charset="-128"/>
              </a:rPr>
              <a:t>: </a:t>
            </a:r>
            <a:r>
              <a:rPr lang="cs-CZ" altLang="cs-CZ" sz="2200" dirty="0" err="1" smtClean="0">
                <a:ea typeface="ＭＳ Ｐゴシック" panose="020B0600070205080204" pitchFamily="34" charset="-128"/>
              </a:rPr>
              <a:t>Mückenberger</a:t>
            </a:r>
            <a:r>
              <a:rPr lang="cs-CZ" altLang="cs-CZ" sz="2200" dirty="0" smtClean="0">
                <a:ea typeface="ＭＳ Ｐゴシック" panose="020B0600070205080204" pitchFamily="34" charset="-128"/>
              </a:rPr>
              <a:t>, </a:t>
            </a:r>
            <a:r>
              <a:rPr lang="en-GB" altLang="cs-CZ" sz="2200" dirty="0" smtClean="0">
                <a:ea typeface="ＭＳ Ｐゴシック" panose="020B0600070205080204" pitchFamily="34" charset="-128"/>
              </a:rPr>
              <a:t>1893</a:t>
            </a:r>
            <a:endParaRPr lang="cs-CZ" altLang="cs-CZ" sz="2200" dirty="0" smtClean="0">
              <a:ea typeface="ＭＳ Ｐゴシック" panose="020B0600070205080204" pitchFamily="34" charset="-128"/>
            </a:endParaRPr>
          </a:p>
          <a:p>
            <a:pPr eaLnBrk="1" hangingPunct="1"/>
            <a:endParaRPr lang="cs-CZ" altLang="cs-CZ"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p:txBody>
          <a:bodyPr/>
          <a:lstStyle/>
          <a:p>
            <a:pPr eaLnBrk="1" hangingPunct="1"/>
            <a:r>
              <a:rPr lang="cs-CZ" altLang="cs-CZ" sz="3800" smtClean="0">
                <a:ea typeface="ＭＳ Ｐゴシック" panose="020B0600070205080204" pitchFamily="34" charset="-128"/>
              </a:rPr>
              <a:t>Trénovaný úsudek</a:t>
            </a:r>
          </a:p>
        </p:txBody>
      </p:sp>
      <p:pic>
        <p:nvPicPr>
          <p:cNvPr id="11267" name="Zástupný symbol pro obsah 4" descr="03 - Trained Judgement.jpg"/>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600200"/>
            <a:ext cx="4038600" cy="2876550"/>
          </a:xfrm>
        </p:spPr>
      </p:pic>
      <p:sp>
        <p:nvSpPr>
          <p:cNvPr id="11268" name="Zástupný symbol pro obsah 3"/>
          <p:cNvSpPr>
            <a:spLocks noGrp="1"/>
          </p:cNvSpPr>
          <p:nvPr>
            <p:ph sz="half" idx="2"/>
          </p:nvPr>
        </p:nvSpPr>
        <p:spPr/>
        <p:txBody>
          <a:bodyPr/>
          <a:lstStyle/>
          <a:p>
            <a:pPr eaLnBrk="1" hangingPunct="1">
              <a:buFont typeface="Arial" panose="020B0604020202020204" pitchFamily="34" charset="0"/>
              <a:buNone/>
            </a:pPr>
            <a:r>
              <a:rPr lang="cs-CZ" altLang="cs-CZ" sz="2600" smtClean="0">
                <a:ea typeface="ＭＳ Ｐゴシック" panose="020B0600070205080204" pitchFamily="34" charset="-128"/>
              </a:rPr>
              <a:t>	Obraz magnetického pole slunce, v němž se mísí výstup z měřícího zařízení se subjektivním vyhlazením zachycených dat. </a:t>
            </a:r>
          </a:p>
        </p:txBody>
      </p:sp>
      <p:sp>
        <p:nvSpPr>
          <p:cNvPr id="11269" name="TextovéPole 5"/>
          <p:cNvSpPr txBox="1">
            <a:spLocks noChangeArrowheads="1"/>
          </p:cNvSpPr>
          <p:nvPr/>
        </p:nvSpPr>
        <p:spPr bwMode="auto">
          <a:xfrm>
            <a:off x="457200" y="4910138"/>
            <a:ext cx="40386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cs-CZ" altLang="cs-CZ" sz="1800">
                <a:latin typeface="Arial" panose="020B0604020202020204" pitchFamily="34" charset="0"/>
              </a:rPr>
              <a:t>In </a:t>
            </a:r>
            <a:r>
              <a:rPr lang="en-GB" altLang="cs-CZ" sz="1800">
                <a:latin typeface="Arial" panose="020B0604020202020204" pitchFamily="34" charset="0"/>
              </a:rPr>
              <a:t>Robert Howard, V</a:t>
            </a:r>
            <a:r>
              <a:rPr lang="cs-CZ" altLang="cs-CZ" sz="1800">
                <a:latin typeface="Arial" panose="020B0604020202020204" pitchFamily="34" charset="0"/>
              </a:rPr>
              <a:t>á</a:t>
            </a:r>
            <a:r>
              <a:rPr lang="en-GB" altLang="cs-CZ" sz="1800">
                <a:latin typeface="Arial" panose="020B0604020202020204" pitchFamily="34" charset="0"/>
              </a:rPr>
              <a:t>clav Bumba, and Sara Smith, </a:t>
            </a:r>
            <a:r>
              <a:rPr lang="en-GB" altLang="cs-CZ" sz="1800" i="1">
                <a:latin typeface="Arial" panose="020B0604020202020204" pitchFamily="34" charset="0"/>
              </a:rPr>
              <a:t>Atlas of Solar Magnetic Fields,</a:t>
            </a:r>
            <a:r>
              <a:rPr lang="en-GB" altLang="cs-CZ" sz="1800">
                <a:latin typeface="Arial" panose="020B0604020202020204" pitchFamily="34" charset="0"/>
              </a:rPr>
              <a:t> 1959, derived from the Observatories of the Carnegie Institute of Washington, DC.</a:t>
            </a:r>
            <a:endParaRPr lang="cs-CZ" altLang="cs-CZ" sz="1800">
              <a:latin typeface="Arial" panose="020B0604020202020204" pitchFamily="34" charset="0"/>
            </a:endParaRPr>
          </a:p>
          <a:p>
            <a:pPr eaLnBrk="1" hangingPunct="1">
              <a:spcBef>
                <a:spcPct val="0"/>
              </a:spcBef>
              <a:buFontTx/>
              <a:buNone/>
            </a:pPr>
            <a:endParaRPr lang="cs-CZ" altLang="cs-CZ" sz="1800">
              <a:latin typeface="Arial" panose="020B0604020202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p:cNvSpPr>
            <a:spLocks noGrp="1"/>
          </p:cNvSpPr>
          <p:nvPr>
            <p:ph type="title"/>
          </p:nvPr>
        </p:nvSpPr>
        <p:spPr/>
        <p:txBody>
          <a:bodyPr/>
          <a:lstStyle/>
          <a:p>
            <a:r>
              <a:rPr lang="cs-CZ" altLang="cs-CZ" sz="3600" smtClean="0">
                <a:ea typeface="ＭＳ Ｐゴシック" panose="020B0600070205080204" pitchFamily="34" charset="-128"/>
              </a:rPr>
              <a:t>Důsledky a otázky plynoucí z historiografie objektivity</a:t>
            </a:r>
          </a:p>
        </p:txBody>
      </p:sp>
      <p:sp>
        <p:nvSpPr>
          <p:cNvPr id="17411" name="Zástupný symbol pro obsah 2"/>
          <p:cNvSpPr>
            <a:spLocks noGrp="1"/>
          </p:cNvSpPr>
          <p:nvPr>
            <p:ph idx="1"/>
          </p:nvPr>
        </p:nvSpPr>
        <p:spPr>
          <a:xfrm>
            <a:off x="457200" y="1887538"/>
            <a:ext cx="8229600" cy="4556125"/>
          </a:xfrm>
        </p:spPr>
        <p:txBody>
          <a:bodyPr/>
          <a:lstStyle/>
          <a:p>
            <a:pPr>
              <a:defRPr/>
            </a:pPr>
            <a:r>
              <a:rPr lang="cs-CZ" altLang="cs-CZ" sz="2600" dirty="0" smtClean="0">
                <a:ea typeface="ＭＳ Ｐゴシック" panose="020B0600070205080204" pitchFamily="34" charset="-128"/>
              </a:rPr>
              <a:t>jednotlivé režimy vědecké racionality mají svůj étos determinující způsob, jímž je příroda poznávána.</a:t>
            </a:r>
          </a:p>
          <a:p>
            <a:pPr>
              <a:defRPr/>
            </a:pPr>
            <a:r>
              <a:rPr lang="cs-CZ" altLang="cs-CZ" sz="2600" dirty="0" smtClean="0">
                <a:ea typeface="ＭＳ Ｐゴシック" panose="020B0600070205080204" pitchFamily="34" charset="-128"/>
              </a:rPr>
              <a:t>vazba mezi historickými proměnami „pravé skutečnosti“ a postupnými zlomy v chápání „já“</a:t>
            </a:r>
          </a:p>
          <a:p>
            <a:pPr marL="0" indent="0">
              <a:buFont typeface="Arial" panose="020B0604020202020204" pitchFamily="34" charset="0"/>
              <a:buNone/>
              <a:defRPr/>
            </a:pPr>
            <a:endParaRPr lang="cs-CZ" altLang="cs-CZ" sz="2600" dirty="0" smtClean="0">
              <a:ea typeface="ＭＳ Ｐゴシック" panose="020B0600070205080204" pitchFamily="34" charset="-128"/>
            </a:endParaRPr>
          </a:p>
          <a:p>
            <a:pPr marL="0" indent="0">
              <a:buFont typeface="Arial" panose="020B0604020202020204" pitchFamily="34" charset="0"/>
              <a:buNone/>
              <a:defRPr/>
            </a:pPr>
            <a:r>
              <a:rPr lang="cs-CZ" altLang="cs-CZ" sz="2600" b="1" u="sng" dirty="0" smtClean="0">
                <a:ea typeface="ＭＳ Ｐゴシック" panose="020B0600070205080204" pitchFamily="34" charset="-128"/>
              </a:rPr>
              <a:t>Otázky pro můj další výzkum:</a:t>
            </a:r>
            <a:endParaRPr lang="cs-CZ" altLang="cs-CZ" sz="2600" b="1" u="sng" dirty="0">
              <a:ea typeface="ＭＳ Ｐゴシック" panose="020B0600070205080204" pitchFamily="34" charset="-128"/>
            </a:endParaRPr>
          </a:p>
          <a:p>
            <a:pPr>
              <a:defRPr/>
            </a:pPr>
            <a:r>
              <a:rPr lang="cs-CZ" sz="2800" dirty="0" smtClean="0"/>
              <a:t>Nejen: co platí za adekvátní poznání v dané epoše? </a:t>
            </a:r>
          </a:p>
          <a:p>
            <a:pPr marL="0" indent="0">
              <a:buFont typeface="Arial" panose="020B0604020202020204" pitchFamily="34" charset="0"/>
              <a:buNone/>
              <a:defRPr/>
            </a:pPr>
            <a:r>
              <a:rPr lang="cs-CZ" sz="2800" dirty="0" smtClean="0"/>
              <a:t>ale též: </a:t>
            </a:r>
          </a:p>
          <a:p>
            <a:pPr>
              <a:defRPr/>
            </a:pPr>
            <a:r>
              <a:rPr lang="cs-CZ" sz="2800" dirty="0" smtClean="0"/>
              <a:t>Jaký typ práce na sobě vědec musí vykonat, aby se uschopnil dosáhnout právě takového typu poznání? </a:t>
            </a:r>
          </a:p>
          <a:p>
            <a:pPr>
              <a:defRPr/>
            </a:pPr>
            <a:endParaRPr lang="cs-CZ" altLang="cs-CZ" sz="2600" dirty="0" smtClean="0">
              <a:ea typeface="ＭＳ Ｐゴシック" panose="020B0600070205080204" pitchFamily="34" charset="-128"/>
            </a:endParaRPr>
          </a:p>
          <a:p>
            <a:pPr>
              <a:defRPr/>
            </a:pPr>
            <a:endParaRPr lang="cs-CZ" altLang="cs-CZ" sz="2600"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idx="1"/>
          </p:nvPr>
        </p:nvGraphicFramePr>
        <p:xfrm>
          <a:off x="457200" y="850900"/>
          <a:ext cx="8229600" cy="4561104"/>
        </p:xfrm>
        <a:graphic>
          <a:graphicData uri="http://schemas.openxmlformats.org/drawingml/2006/table">
            <a:tbl>
              <a:tblPr/>
              <a:tblGrid>
                <a:gridCol w="2271713">
                  <a:extLst>
                    <a:ext uri="{9D8B030D-6E8A-4147-A177-3AD203B41FA5}">
                      <a16:colId xmlns:a16="http://schemas.microsoft.com/office/drawing/2014/main" val="20000"/>
                    </a:ext>
                  </a:extLst>
                </a:gridCol>
                <a:gridCol w="2017712">
                  <a:extLst>
                    <a:ext uri="{9D8B030D-6E8A-4147-A177-3AD203B41FA5}">
                      <a16:colId xmlns:a16="http://schemas.microsoft.com/office/drawing/2014/main" val="20001"/>
                    </a:ext>
                  </a:extLst>
                </a:gridCol>
                <a:gridCol w="1882775">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731470">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Období</a:t>
                      </a:r>
                      <a:endParaRPr kumimoji="0" lang="cs-CZ" altLang="cs-CZ"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Pozdní osvícenství</a:t>
                      </a:r>
                      <a:endParaRPr kumimoji="0" lang="cs-CZ" altLang="cs-CZ"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1850-1920</a:t>
                      </a:r>
                      <a:endParaRPr kumimoji="0" lang="cs-CZ" altLang="cs-CZ"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od r. 1920</a:t>
                      </a:r>
                      <a:endParaRPr kumimoji="0" lang="cs-CZ" altLang="cs-CZ"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7296">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Epistemická ctnost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Věrnost přírodě</a:t>
                      </a: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Mechanická objektivita</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Trénovaný úsudek</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8648">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Obraz přírody</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racionalizovaný</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mechanický</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interpretovaný</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51489">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Technika</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Výběr a syntéza</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Automatický přenos</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Rozpoznání význačných rysů</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40198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Osoba ručící za poznání</a:t>
                      </a: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1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1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r>
                        <a:rPr kumimoji="0" lang="cs-CZ" altLang="cs-CZ" sz="2100" b="0" i="1"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Scientific Persona</a:t>
                      </a:r>
                      <a:r>
                        <a:rPr kumimoji="0" lang="cs-CZ" altLang="cs-CZ" sz="21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CCE4"/>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Moudrý vědec </a:t>
                      </a: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r>
                        <a:rPr kumimoji="0" lang="cs-CZ" altLang="cs-CZ" sz="2300" b="0" i="1"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sage</a:t>
                      </a: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CCE4"/>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Pracovník</a:t>
                      </a: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r>
                        <a:rPr kumimoji="0" lang="cs-CZ" altLang="cs-CZ" sz="2300" b="0" i="1"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worker</a:t>
                      </a: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CCE4"/>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Expert</a:t>
                      </a: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endPar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p>
                      <a:pPr marL="0" marR="0" lvl="0" indent="0" algn="just" defTabSz="457200" rtl="0" eaLnBrk="1" fontAlgn="base" latinLnBrk="0" hangingPunct="0">
                        <a:lnSpc>
                          <a:spcPct val="100000"/>
                        </a:lnSpc>
                        <a:spcBef>
                          <a:spcPct val="0"/>
                        </a:spcBef>
                        <a:spcAft>
                          <a:spcPct val="0"/>
                        </a:spcAft>
                        <a:buClrTx/>
                        <a:buSzTx/>
                        <a:buFontTx/>
                        <a:buNone/>
                        <a:tabLst/>
                      </a:pP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r>
                        <a:rPr kumimoji="0" lang="cs-CZ" altLang="cs-CZ" sz="2300" b="0" i="1"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expert</a:t>
                      </a:r>
                      <a:r>
                        <a:rPr kumimoji="0" lang="cs-CZ" altLang="cs-CZ" sz="23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CCE4"/>
                    </a:solid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Zrcadlová metaforika</a:t>
            </a:r>
            <a:endParaRPr lang="cs-CZ" dirty="0"/>
          </a:p>
        </p:txBody>
      </p:sp>
      <p:sp>
        <p:nvSpPr>
          <p:cNvPr id="3" name="Zástupný symbol pro obsah 2"/>
          <p:cNvSpPr>
            <a:spLocks noGrp="1"/>
          </p:cNvSpPr>
          <p:nvPr>
            <p:ph idx="1"/>
          </p:nvPr>
        </p:nvSpPr>
        <p:spPr/>
        <p:txBody>
          <a:bodyPr/>
          <a:lstStyle/>
          <a:p>
            <a:pPr marL="0" indent="0">
              <a:buNone/>
            </a:pPr>
            <a:r>
              <a:rPr lang="cs-CZ" dirty="0"/>
              <a:t>Součástí této zrcadlové metaforiky jsou také následující dvě koncepce: </a:t>
            </a:r>
          </a:p>
          <a:p>
            <a:r>
              <a:rPr lang="cs-CZ" dirty="0" smtClean="0"/>
              <a:t>Pravda jako </a:t>
            </a:r>
            <a:r>
              <a:rPr lang="cs-CZ" dirty="0"/>
              <a:t>přesná reprezentace </a:t>
            </a:r>
            <a:r>
              <a:rPr lang="cs-CZ" dirty="0" smtClean="0"/>
              <a:t>reality</a:t>
            </a:r>
            <a:endParaRPr lang="cs-CZ" dirty="0"/>
          </a:p>
          <a:p>
            <a:r>
              <a:rPr lang="cs-CZ" dirty="0" smtClean="0"/>
              <a:t>Vědění jako věrné </a:t>
            </a:r>
            <a:r>
              <a:rPr lang="cs-CZ" dirty="0"/>
              <a:t>odrážení </a:t>
            </a:r>
            <a:r>
              <a:rPr lang="cs-CZ" dirty="0" smtClean="0"/>
              <a:t>reality</a:t>
            </a:r>
          </a:p>
          <a:p>
            <a:pPr marL="0" indent="0">
              <a:buNone/>
            </a:pPr>
            <a:endParaRPr lang="cs-CZ" dirty="0" smtClean="0"/>
          </a:p>
          <a:p>
            <a:endParaRPr lang="cs-CZ" dirty="0"/>
          </a:p>
        </p:txBody>
      </p:sp>
    </p:spTree>
    <p:extLst>
      <p:ext uri="{BB962C8B-B14F-4D97-AF65-F5344CB8AC3E}">
        <p14:creationId xmlns:p14="http://schemas.microsoft.com/office/powerpoint/2010/main" val="3841944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4"/>
          <p:cNvSpPr>
            <a:spLocks noGrp="1"/>
          </p:cNvSpPr>
          <p:nvPr>
            <p:ph type="title"/>
          </p:nvPr>
        </p:nvSpPr>
        <p:spPr/>
        <p:txBody>
          <a:bodyPr/>
          <a:lstStyle/>
          <a:p>
            <a:r>
              <a:rPr lang="cs-CZ" altLang="cs-CZ" smtClean="0">
                <a:ea typeface="ＭＳ Ｐゴシック" panose="020B0600070205080204" pitchFamily="34" charset="-128"/>
              </a:rPr>
              <a:t>Morální rozměr vědy</a:t>
            </a:r>
          </a:p>
        </p:txBody>
      </p:sp>
      <p:sp>
        <p:nvSpPr>
          <p:cNvPr id="27651" name="Zástupný symbol pro obsah 5"/>
          <p:cNvSpPr>
            <a:spLocks noGrp="1"/>
          </p:cNvSpPr>
          <p:nvPr>
            <p:ph idx="1"/>
          </p:nvPr>
        </p:nvSpPr>
        <p:spPr/>
        <p:txBody>
          <a:bodyPr/>
          <a:lstStyle/>
          <a:p>
            <a:pPr marL="0" indent="0">
              <a:buFont typeface="Arial" panose="020B0604020202020204" pitchFamily="34" charset="0"/>
              <a:buNone/>
              <a:defRPr/>
            </a:pPr>
            <a:r>
              <a:rPr lang="cs-CZ" altLang="cs-CZ" sz="2600" dirty="0" smtClean="0">
                <a:ea typeface="ＭＳ Ｐゴシック" panose="020B0600070205080204" pitchFamily="34" charset="-128"/>
              </a:rPr>
              <a:t>Jednotlivé režimy vědecké racionality jsou podmíněny specifickou etikou, která determinuje způsob, jímž je příroda znázorněna.</a:t>
            </a:r>
          </a:p>
          <a:p>
            <a:pPr>
              <a:defRPr/>
            </a:pPr>
            <a:r>
              <a:rPr lang="cs-CZ" altLang="cs-CZ" sz="2600" dirty="0" smtClean="0">
                <a:ea typeface="ＭＳ Ｐゴシック" panose="020B0600070205080204" pitchFamily="34" charset="-128"/>
              </a:rPr>
              <a:t>étos 18. stol.: </a:t>
            </a:r>
            <a:r>
              <a:rPr lang="cs-CZ" sz="2800" dirty="0" smtClean="0"/>
              <a:t>celoživotní </a:t>
            </a:r>
            <a:r>
              <a:rPr lang="cs-CZ" sz="2800" dirty="0"/>
              <a:t>pozornost, která se nedá svést obrazivostí, ani zahltit rozmanitostí vnímaného </a:t>
            </a:r>
            <a:endParaRPr lang="cs-CZ" sz="2800" dirty="0" smtClean="0"/>
          </a:p>
          <a:p>
            <a:pPr>
              <a:defRPr/>
            </a:pPr>
            <a:r>
              <a:rPr lang="cs-CZ" altLang="cs-CZ" sz="2600" dirty="0" smtClean="0">
                <a:ea typeface="ＭＳ Ｐゴシック" panose="020B0600070205080204" pitchFamily="34" charset="-128"/>
              </a:rPr>
              <a:t>étos 19. stol. vůle je svrchovanou schopností, jíž máme zkrotit přehnaně bujné já</a:t>
            </a:r>
          </a:p>
          <a:p>
            <a:pPr>
              <a:defRPr/>
            </a:pPr>
            <a:r>
              <a:rPr lang="cs-CZ" altLang="cs-CZ" sz="2600" dirty="0" smtClean="0">
                <a:ea typeface="ＭＳ Ｐゴシック" panose="020B0600070205080204" pitchFamily="34" charset="-128"/>
              </a:rPr>
              <a:t>étos 20. stol. schopnost perceptivního rozlišení, které diskvalifikuje pouhý šum a ponechá relevantní „</a:t>
            </a:r>
            <a:r>
              <a:rPr lang="cs-CZ" altLang="cs-CZ" sz="2600" dirty="0" err="1" smtClean="0">
                <a:ea typeface="ＭＳ Ｐゴシック" panose="020B0600070205080204" pitchFamily="34" charset="-128"/>
              </a:rPr>
              <a:t>pattern</a:t>
            </a:r>
            <a:r>
              <a:rPr lang="cs-CZ" altLang="cs-CZ" sz="2600" dirty="0" smtClean="0">
                <a:ea typeface="ＭＳ Ｐゴシック" panose="020B0600070205080204" pitchFamily="34" charset="-128"/>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Zástupný symbol pro obsah 5"/>
          <p:cNvGraphicFramePr>
            <a:graphicFrameLocks noGrp="1"/>
          </p:cNvGraphicFramePr>
          <p:nvPr>
            <p:ph idx="1"/>
          </p:nvPr>
        </p:nvGraphicFramePr>
        <p:xfrm>
          <a:off x="0" y="41275"/>
          <a:ext cx="9144000" cy="6959601"/>
        </p:xfrm>
        <a:graphic>
          <a:graphicData uri="http://schemas.openxmlformats.org/drawingml/2006/table">
            <a:tbl>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80437">
                <a:tc gridSpan="4">
                  <a:txBody>
                    <a:bodyPr/>
                    <a:lstStyle/>
                    <a:p>
                      <a:pPr marL="0" marR="0" lvl="0" indent="0" algn="ctr" defTabSz="457200" rtl="0" eaLnBrk="1" fontAlgn="base" latinLnBrk="0" hangingPunct="0">
                        <a:lnSpc>
                          <a:spcPct val="115000"/>
                        </a:lnSpc>
                        <a:spcBef>
                          <a:spcPct val="0"/>
                        </a:spcBef>
                        <a:spcAft>
                          <a:spcPct val="0"/>
                        </a:spcAft>
                        <a:buClrTx/>
                        <a:buSzTx/>
                        <a:buFontTx/>
                        <a:buNone/>
                        <a:tabLst>
                          <a:tab pos="661988" algn="ctr"/>
                        </a:tabLst>
                      </a:pPr>
                      <a:r>
                        <a:rPr kumimoji="0" lang="cs-CZ" altLang="cs-CZ" sz="1600" b="1"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Výsledek mého archeologického exkurzu do dějin vědeckého já</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457200" rtl="0" eaLnBrk="1" fontAlgn="base" latinLnBrk="0" hangingPunct="0">
                        <a:lnSpc>
                          <a:spcPct val="115000"/>
                        </a:lnSpc>
                        <a:spcBef>
                          <a:spcPct val="0"/>
                        </a:spcBef>
                        <a:spcAft>
                          <a:spcPct val="0"/>
                        </a:spcAft>
                        <a:buClrTx/>
                        <a:buSzTx/>
                        <a:buFontTx/>
                        <a:buNone/>
                        <a:tabLst/>
                      </a:pP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457200" rtl="0" eaLnBrk="1" fontAlgn="base" latinLnBrk="0" hangingPunct="0">
                        <a:lnSpc>
                          <a:spcPct val="115000"/>
                        </a:lnSpc>
                        <a:spcBef>
                          <a:spcPct val="0"/>
                        </a:spcBef>
                        <a:spcAft>
                          <a:spcPct val="0"/>
                        </a:spcAft>
                        <a:buClrTx/>
                        <a:buSzTx/>
                        <a:buFontTx/>
                        <a:buNone/>
                        <a:tabLst/>
                      </a:pP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457200" rtl="0" eaLnBrk="1" fontAlgn="base" latinLnBrk="0" hangingPunct="0">
                        <a:lnSpc>
                          <a:spcPct val="115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0437">
                <a:tc>
                  <a:txBody>
                    <a:bodyPr/>
                    <a:lstStyle>
                      <a:lvl1pPr>
                        <a:spcBef>
                          <a:spcPct val="20000"/>
                        </a:spcBef>
                        <a:buFont typeface="Arial" panose="020B0604020202020204" pitchFamily="34" charset="0"/>
                        <a:tabLst>
                          <a:tab pos="661988" algn="ctr"/>
                        </a:tabLst>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tabLst>
                          <a:tab pos="661988" algn="ctr"/>
                        </a:tabLst>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tabLst>
                          <a:tab pos="661988" algn="ctr"/>
                        </a:tabLst>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tab pos="661988" algn="ctr"/>
                        </a:tabLst>
                      </a:pPr>
                      <a:r>
                        <a:rPr kumimoji="0" lang="cs-CZ" altLang="cs-CZ" sz="1600" b="1"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Období	 </a:t>
                      </a:r>
                      <a:endParaRPr kumimoji="0" lang="cs-CZ" altLang="cs-CZ" sz="16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Osvícenství (sage)</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1850-1920 (worker)</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od r. 1920 (expert)</a:t>
                      </a:r>
                      <a:endParaRPr kumimoji="0" lang="cs-CZ" altLang="cs-CZ" sz="16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3892">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Etická substance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Poznávací mohutnosti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Vůle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Subjektivita v úzkém slova smyslu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Vrstevnatá mysl, zahrnující nevědomé funkce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545632">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Epistemická hrozba</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fragmentace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obrazivost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projekce očekávání, přesvědčení na přírodu</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kontaminace poznávaného předmětu subjektivitou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nedostatečné zaškolení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zmatení tváří v tvář výstupům sofistikovaných měřících zařízení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489821">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Sebe-formující praxe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Celoživotní zkušenost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Opakované pozorování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zajišťující kontinuitu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Askese: pracovitost, odříkání, trpělivost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oddělující fakta od hypotéz</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Trénink</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Profesní sebe-zdokonalení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Systém atestací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489821">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Způsob podřízení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věrnosti přírodě</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Proniknout jednotlivým, spatřit ideální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objektivity Dosáhnout nezkresleného obrazu přírody.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účinného vědění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979561">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Morální teleologie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dobře uspořádaným já, v němž vládne rozum</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takovým já, které se dokáže sebezapřít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dirty="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sebevědomým já, s důvěrou ve vlastní rozlišovací schopnosti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p:cNvSpPr>
            <a:spLocks noGrp="1"/>
          </p:cNvSpPr>
          <p:nvPr>
            <p:ph type="title"/>
          </p:nvPr>
        </p:nvSpPr>
        <p:spPr/>
        <p:txBody>
          <a:bodyPr/>
          <a:lstStyle/>
          <a:p>
            <a:r>
              <a:rPr lang="cs-CZ" altLang="cs-CZ" u="sng" dirty="0" smtClean="0">
                <a:ea typeface="ＭＳ Ｐゴシック" panose="020B0600070205080204" pitchFamily="34" charset="-128"/>
              </a:rPr>
              <a:t>Obrazivost</a:t>
            </a:r>
            <a:r>
              <a:rPr lang="cs-CZ" altLang="cs-CZ" dirty="0" smtClean="0">
                <a:ea typeface="ＭＳ Ｐゴシック" panose="020B0600070205080204" pitchFamily="34" charset="-128"/>
              </a:rPr>
              <a:t> jako epistemická hrozba</a:t>
            </a:r>
          </a:p>
        </p:txBody>
      </p:sp>
      <p:sp>
        <p:nvSpPr>
          <p:cNvPr id="18435" name="Zástupný symbol pro obsah 2"/>
          <p:cNvSpPr>
            <a:spLocks noGrp="1"/>
          </p:cNvSpPr>
          <p:nvPr>
            <p:ph idx="1"/>
          </p:nvPr>
        </p:nvSpPr>
        <p:spPr/>
        <p:txBody>
          <a:bodyPr/>
          <a:lstStyle/>
          <a:p>
            <a:r>
              <a:rPr lang="cs-CZ" altLang="cs-CZ" dirty="0" smtClean="0">
                <a:ea typeface="ＭＳ Ｐゴシック" panose="020B0600070205080204" pitchFamily="34" charset="-128"/>
              </a:rPr>
              <a:t>„ohromné budovy (vystavěné) na imaginárních základech, a podobající se oněm kouzelným zámkům našich starých románů, které mohou zmizet rozbitím talismanu, na němž jejich existence závisí.“ </a:t>
            </a:r>
          </a:p>
          <a:p>
            <a:pPr marL="0" indent="0">
              <a:buNone/>
            </a:pPr>
            <a:r>
              <a:rPr lang="cs-CZ" altLang="cs-CZ" sz="2400" dirty="0">
                <a:ea typeface="ＭＳ Ｐゴシック" panose="020B0600070205080204" pitchFamily="34" charset="-128"/>
              </a:rPr>
              <a:t>	</a:t>
            </a:r>
            <a:endParaRPr lang="cs-CZ" altLang="cs-CZ" sz="2400" dirty="0" smtClean="0">
              <a:ea typeface="ＭＳ Ｐゴシック" panose="020B0600070205080204" pitchFamily="34" charset="-128"/>
            </a:endParaRPr>
          </a:p>
          <a:p>
            <a:pPr marL="0" indent="0">
              <a:buNone/>
            </a:pPr>
            <a:r>
              <a:rPr lang="cs-CZ" altLang="cs-CZ" sz="2400" dirty="0">
                <a:ea typeface="ＭＳ Ｐゴシック" panose="020B0600070205080204" pitchFamily="34" charset="-128"/>
              </a:rPr>
              <a:t>	</a:t>
            </a:r>
            <a:r>
              <a:rPr lang="cs-CZ" altLang="cs-CZ" sz="2400" dirty="0" smtClean="0">
                <a:ea typeface="ＭＳ Ｐゴシック" panose="020B0600070205080204" pitchFamily="34" charset="-128"/>
              </a:rPr>
              <a:t>Georges </a:t>
            </a:r>
            <a:r>
              <a:rPr lang="cs-CZ" altLang="cs-CZ" sz="2400" dirty="0" err="1" smtClean="0">
                <a:ea typeface="ＭＳ Ｐゴシック" panose="020B0600070205080204" pitchFamily="34" charset="-128"/>
              </a:rPr>
              <a:t>Cuvier</a:t>
            </a:r>
            <a:r>
              <a:rPr lang="cs-CZ" altLang="cs-CZ" sz="2400" dirty="0" smtClean="0">
                <a:ea typeface="ＭＳ Ｐゴシック" panose="020B0600070205080204" pitchFamily="34" charset="-128"/>
              </a:rPr>
              <a:t>, </a:t>
            </a:r>
            <a:r>
              <a:rPr lang="cs-CZ" altLang="cs-CZ" sz="2400" i="1" dirty="0" err="1" smtClean="0">
                <a:ea typeface="ＭＳ Ｐゴシック" panose="020B0600070205080204" pitchFamily="34" charset="-128"/>
              </a:rPr>
              <a:t>Recueil</a:t>
            </a:r>
            <a:r>
              <a:rPr lang="cs-CZ" altLang="cs-CZ" sz="2400" i="1" dirty="0" smtClean="0">
                <a:ea typeface="ＭＳ Ｐゴシック" panose="020B0600070205080204" pitchFamily="34" charset="-128"/>
              </a:rPr>
              <a:t> des </a:t>
            </a:r>
            <a:r>
              <a:rPr lang="cs-CZ" altLang="cs-CZ" sz="2400" i="1" dirty="0" err="1" smtClean="0">
                <a:ea typeface="ＭＳ Ｐゴシック" panose="020B0600070205080204" pitchFamily="34" charset="-128"/>
              </a:rPr>
              <a:t>éloges</a:t>
            </a:r>
            <a:r>
              <a:rPr lang="cs-CZ" altLang="cs-CZ" sz="2400" i="1" dirty="0" smtClean="0">
                <a:ea typeface="ＭＳ Ｐゴシック" panose="020B0600070205080204" pitchFamily="34" charset="-128"/>
              </a:rPr>
              <a:t> </a:t>
            </a:r>
            <a:r>
              <a:rPr lang="cs-CZ" altLang="cs-CZ" sz="2400" i="1" dirty="0" err="1" smtClean="0">
                <a:ea typeface="ＭＳ Ｐゴシック" panose="020B0600070205080204" pitchFamily="34" charset="-128"/>
              </a:rPr>
              <a:t>historiques</a:t>
            </a:r>
            <a:r>
              <a:rPr lang="cs-CZ" altLang="cs-CZ" sz="2400" i="1" dirty="0" smtClean="0">
                <a:ea typeface="ＭＳ Ｐゴシック" panose="020B0600070205080204" pitchFamily="34" charset="-128"/>
              </a:rPr>
              <a:t> </a:t>
            </a:r>
            <a:r>
              <a:rPr lang="cs-CZ" altLang="cs-CZ" sz="2400" i="1" dirty="0" err="1" smtClean="0">
                <a:ea typeface="ＭＳ Ｐゴシック" panose="020B0600070205080204" pitchFamily="34" charset="-128"/>
              </a:rPr>
              <a:t>lus</a:t>
            </a:r>
            <a:r>
              <a:rPr lang="cs-CZ" altLang="cs-CZ" sz="2400" i="1" dirty="0" smtClean="0">
                <a:ea typeface="ＭＳ Ｐゴシック" panose="020B0600070205080204" pitchFamily="34" charset="-128"/>
              </a:rPr>
              <a:t> </a:t>
            </a:r>
            <a:r>
              <a:rPr lang="cs-CZ" altLang="cs-CZ" sz="2400" i="1" dirty="0" err="1" smtClean="0">
                <a:ea typeface="ＭＳ Ｐゴシック" panose="020B0600070205080204" pitchFamily="34" charset="-128"/>
              </a:rPr>
              <a:t>dans</a:t>
            </a:r>
            <a:r>
              <a:rPr lang="cs-CZ" altLang="cs-CZ" sz="2400" i="1" dirty="0" smtClean="0">
                <a:ea typeface="ＭＳ Ｐゴシック" panose="020B0600070205080204" pitchFamily="34" charset="-128"/>
              </a:rPr>
              <a:t> les 	</a:t>
            </a:r>
            <a:r>
              <a:rPr lang="cs-CZ" altLang="cs-CZ" sz="2400" i="1" dirty="0" err="1" smtClean="0">
                <a:ea typeface="ＭＳ Ｐゴシック" panose="020B0600070205080204" pitchFamily="34" charset="-128"/>
              </a:rPr>
              <a:t>séances</a:t>
            </a:r>
            <a:r>
              <a:rPr lang="cs-CZ" altLang="cs-CZ" sz="2400" i="1" dirty="0" smtClean="0">
                <a:ea typeface="ＭＳ Ｐゴシック" panose="020B0600070205080204" pitchFamily="34" charset="-128"/>
              </a:rPr>
              <a:t> </a:t>
            </a:r>
            <a:r>
              <a:rPr lang="cs-CZ" altLang="cs-CZ" sz="2400" i="1" dirty="0" err="1" smtClean="0">
                <a:ea typeface="ＭＳ Ｐゴシック" panose="020B0600070205080204" pitchFamily="34" charset="-128"/>
              </a:rPr>
              <a:t>publiques</a:t>
            </a:r>
            <a:r>
              <a:rPr lang="cs-CZ" altLang="cs-CZ" sz="2400" i="1" dirty="0" smtClean="0">
                <a:ea typeface="ＭＳ Ｐゴシック" panose="020B0600070205080204" pitchFamily="34" charset="-128"/>
              </a:rPr>
              <a:t> de </a:t>
            </a:r>
            <a:r>
              <a:rPr lang="cs-CZ" altLang="cs-CZ" sz="2400" i="1" dirty="0" err="1" smtClean="0">
                <a:ea typeface="ＭＳ Ｐゴシック" panose="020B0600070205080204" pitchFamily="34" charset="-128"/>
              </a:rPr>
              <a:t>l’Institut</a:t>
            </a:r>
            <a:r>
              <a:rPr lang="cs-CZ" altLang="cs-CZ" sz="2400" i="1" dirty="0" smtClean="0">
                <a:ea typeface="ＭＳ Ｐゴシック" panose="020B0600070205080204" pitchFamily="34" charset="-128"/>
              </a:rPr>
              <a:t> de France, </a:t>
            </a:r>
            <a:r>
              <a:rPr lang="cs-CZ" altLang="cs-CZ" sz="2400" dirty="0" smtClean="0">
                <a:ea typeface="ＭＳ Ｐゴシック" panose="020B0600070205080204" pitchFamily="34" charset="-128"/>
              </a:rPr>
              <a:t>Paris: </a:t>
            </a:r>
            <a:r>
              <a:rPr lang="cs-CZ" altLang="cs-CZ" sz="2400" dirty="0" err="1" smtClean="0">
                <a:ea typeface="ＭＳ Ｐゴシック" panose="020B0600070205080204" pitchFamily="34" charset="-128"/>
              </a:rPr>
              <a:t>Levraut</a:t>
            </a:r>
            <a:r>
              <a:rPr lang="cs-CZ" altLang="cs-CZ" sz="2400" dirty="0" smtClean="0">
                <a:ea typeface="ＭＳ Ｐゴシック" panose="020B0600070205080204" pitchFamily="34" charset="-128"/>
              </a:rPr>
              <a:t>, 	1819-1827, vol. 3, s. 180.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p:cNvSpPr>
            <a:spLocks noGrp="1"/>
          </p:cNvSpPr>
          <p:nvPr>
            <p:ph type="title"/>
          </p:nvPr>
        </p:nvSpPr>
        <p:spPr>
          <a:xfrm>
            <a:off x="0" y="274638"/>
            <a:ext cx="8940800" cy="1143000"/>
          </a:xfrm>
        </p:spPr>
        <p:txBody>
          <a:bodyPr/>
          <a:lstStyle/>
          <a:p>
            <a:r>
              <a:rPr lang="cs-CZ" altLang="cs-CZ" sz="3600" dirty="0" smtClean="0">
                <a:ea typeface="ＭＳ Ｐゴシック" panose="020B0600070205080204" pitchFamily="34" charset="-128"/>
              </a:rPr>
              <a:t>„Sebe-popření já“ jako podmínka objektivity</a:t>
            </a:r>
          </a:p>
        </p:txBody>
      </p:sp>
      <p:sp>
        <p:nvSpPr>
          <p:cNvPr id="3" name="Zástupný symbol pro obsah 2"/>
          <p:cNvSpPr>
            <a:spLocks noGrp="1"/>
          </p:cNvSpPr>
          <p:nvPr>
            <p:ph idx="1"/>
          </p:nvPr>
        </p:nvSpPr>
        <p:spPr>
          <a:xfrm>
            <a:off x="457200" y="1600200"/>
            <a:ext cx="8483600" cy="4525963"/>
          </a:xfrm>
        </p:spPr>
        <p:txBody>
          <a:bodyPr/>
          <a:lstStyle/>
          <a:p>
            <a:pPr>
              <a:defRPr/>
            </a:pPr>
            <a:r>
              <a:rPr lang="cs-CZ" sz="3000" dirty="0" smtClean="0"/>
              <a:t>R</a:t>
            </a:r>
            <a:r>
              <a:rPr lang="cs-CZ" sz="3000" dirty="0"/>
              <a:t>. </a:t>
            </a:r>
            <a:r>
              <a:rPr lang="cs-CZ" sz="3000" dirty="0" err="1"/>
              <a:t>Virchow</a:t>
            </a:r>
            <a:r>
              <a:rPr lang="cs-CZ" sz="3000" dirty="0"/>
              <a:t>: úkolem vědce je „de-subjektivizovat vlastní </a:t>
            </a:r>
            <a:r>
              <a:rPr lang="cs-CZ" sz="3000" dirty="0" smtClean="0"/>
              <a:t>já“</a:t>
            </a:r>
            <a:r>
              <a:rPr lang="de-DE" sz="3000" dirty="0" smtClean="0"/>
              <a:t> </a:t>
            </a:r>
            <a:endParaRPr lang="cs-CZ" sz="3000" dirty="0" smtClean="0"/>
          </a:p>
          <a:p>
            <a:pPr marL="0" indent="0">
              <a:buFont typeface="Arial" panose="020B0604020202020204" pitchFamily="34" charset="0"/>
              <a:buNone/>
              <a:defRPr/>
            </a:pPr>
            <a:r>
              <a:rPr lang="cs-CZ" dirty="0" smtClean="0"/>
              <a:t>	</a:t>
            </a:r>
            <a:r>
              <a:rPr lang="cs-CZ" sz="2400" dirty="0" smtClean="0"/>
              <a:t>(proslov na </a:t>
            </a:r>
            <a:r>
              <a:rPr lang="de-DE" sz="2400" i="1" dirty="0" smtClean="0"/>
              <a:t>Versammlung Deutscher </a:t>
            </a:r>
            <a:r>
              <a:rPr lang="cs-CZ" sz="2400" i="1" dirty="0" smtClean="0"/>
              <a:t>	</a:t>
            </a:r>
            <a:r>
              <a:rPr lang="de-DE" sz="2400" i="1" dirty="0" smtClean="0"/>
              <a:t>Naturforscher</a:t>
            </a:r>
            <a:r>
              <a:rPr lang="cs-CZ" sz="2400" i="1" dirty="0" smtClean="0"/>
              <a:t> </a:t>
            </a:r>
            <a:r>
              <a:rPr lang="de-DE" sz="2400" i="1" dirty="0" smtClean="0"/>
              <a:t>und </a:t>
            </a:r>
            <a:r>
              <a:rPr lang="cs-CZ" sz="2400" i="1" dirty="0" smtClean="0"/>
              <a:t>	</a:t>
            </a:r>
            <a:r>
              <a:rPr lang="de-DE" sz="2400" i="1" dirty="0" err="1" smtClean="0"/>
              <a:t>Artzte</a:t>
            </a:r>
            <a:r>
              <a:rPr lang="cs-CZ" sz="2400" dirty="0" smtClean="0"/>
              <a:t>)</a:t>
            </a:r>
            <a:r>
              <a:rPr lang="de-DE" sz="2400" dirty="0" smtClean="0"/>
              <a:t>, </a:t>
            </a:r>
            <a:r>
              <a:rPr lang="cs-CZ" sz="2400" dirty="0" smtClean="0"/>
              <a:t>1871.</a:t>
            </a:r>
            <a:endParaRPr lang="cs-CZ" sz="2400" dirty="0"/>
          </a:p>
          <a:p>
            <a:pPr>
              <a:defRPr/>
            </a:pPr>
            <a:r>
              <a:rPr lang="cs-CZ" sz="3000" dirty="0" smtClean="0"/>
              <a:t>A. Schopenhauer: „zbavit se sebe sama“, nahradit individuální subjekt vůle „</a:t>
            </a:r>
            <a:r>
              <a:rPr lang="cs-CZ" sz="3000" dirty="0" err="1" smtClean="0"/>
              <a:t>bezvolním</a:t>
            </a:r>
            <a:r>
              <a:rPr lang="cs-CZ" sz="3000" dirty="0" smtClean="0"/>
              <a:t>, věčným subjektem poznání“, „</a:t>
            </a:r>
            <a:r>
              <a:rPr lang="cs-CZ" sz="3000" u="sng" dirty="0" smtClean="0"/>
              <a:t>nezkaleným zrcadlem universa</a:t>
            </a:r>
            <a:r>
              <a:rPr lang="cs-CZ" sz="3000" dirty="0" smtClean="0"/>
              <a:t>“ </a:t>
            </a:r>
          </a:p>
          <a:p>
            <a:pPr marL="0" indent="0">
              <a:buFont typeface="Arial" panose="020B0604020202020204" pitchFamily="34" charset="0"/>
              <a:buNone/>
              <a:defRPr/>
            </a:pPr>
            <a:r>
              <a:rPr lang="cs-CZ" dirty="0"/>
              <a:t>	</a:t>
            </a:r>
            <a:r>
              <a:rPr lang="cs-CZ" sz="2400" dirty="0" smtClean="0"/>
              <a:t>(</a:t>
            </a:r>
            <a:r>
              <a:rPr lang="cs-CZ" sz="2400" i="1" dirty="0" smtClean="0"/>
              <a:t>Svět jako vůle a představa</a:t>
            </a:r>
            <a:r>
              <a:rPr lang="cs-CZ" sz="2400" dirty="0" smtClean="0"/>
              <a:t>, </a:t>
            </a:r>
            <a:r>
              <a:rPr lang="cs-CZ" sz="2400" dirty="0" err="1" smtClean="0"/>
              <a:t>bk</a:t>
            </a:r>
            <a:r>
              <a:rPr lang="cs-CZ" sz="2400" dirty="0" smtClean="0"/>
              <a:t>. IV, sec. 68, vol. 1, s. 545-46). </a:t>
            </a:r>
          </a:p>
          <a:p>
            <a:pPr marL="0" indent="0">
              <a:buFont typeface="Arial" panose="020B0604020202020204" pitchFamily="34" charset="0"/>
              <a:buNone/>
              <a:defRPr/>
            </a:pPr>
            <a:endParaRPr lang="cs-CZ"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p:cNvSpPr>
            <a:spLocks noGrp="1"/>
          </p:cNvSpPr>
          <p:nvPr>
            <p:ph type="title"/>
          </p:nvPr>
        </p:nvSpPr>
        <p:spPr/>
        <p:txBody>
          <a:bodyPr/>
          <a:lstStyle/>
          <a:p>
            <a:r>
              <a:rPr lang="cs-CZ" altLang="cs-CZ" smtClean="0">
                <a:ea typeface="ＭＳ Ｐゴシック" panose="020B0600070205080204" pitchFamily="34" charset="-128"/>
              </a:rPr>
              <a:t>Nietzscheho výsměch snahám o desubjektivizaci</a:t>
            </a:r>
          </a:p>
        </p:txBody>
      </p:sp>
      <p:sp>
        <p:nvSpPr>
          <p:cNvPr id="3" name="Zástupný symbol pro obsah 2"/>
          <p:cNvSpPr>
            <a:spLocks noGrp="1"/>
          </p:cNvSpPr>
          <p:nvPr>
            <p:ph idx="1"/>
          </p:nvPr>
        </p:nvSpPr>
        <p:spPr/>
        <p:txBody>
          <a:bodyPr/>
          <a:lstStyle/>
          <a:p>
            <a:pPr>
              <a:defRPr/>
            </a:pPr>
            <a:r>
              <a:rPr lang="cs-CZ" sz="2400" dirty="0" smtClean="0"/>
              <a:t>„pokolení eunuchů (...), jež nejsou sami ani mužem ani ženou, ani </a:t>
            </a:r>
            <a:r>
              <a:rPr lang="cs-CZ" sz="2400" dirty="0" err="1" smtClean="0"/>
              <a:t>communia</a:t>
            </a:r>
            <a:r>
              <a:rPr lang="cs-CZ" sz="2400" dirty="0" smtClean="0"/>
              <a:t>, nýbrž jen neutra, nebo, vzdělaněji vyjádřeno, právě jen věčně objektivní.“</a:t>
            </a:r>
          </a:p>
          <a:p>
            <a:pPr>
              <a:defRPr/>
            </a:pPr>
            <a:r>
              <a:rPr lang="cs-CZ" sz="2400" dirty="0" smtClean="0"/>
              <a:t>„Přestože se ještě nikdy   nehovořilo   tak   hlasitě   o   „svobodné   osobnosti”,   nevidíme   dnes   ani   osobnost,   natož   pak svobodnou, nýbrž jen samé úzkostlivě zahalené universální lidi. Individuum se uchýlilo do nitra: navenek již vůbec není patrno; přičemž lze pochybovat, zda vůbec mohou existovat příčiny bez účinků. Nebo je snad nutné, aby velký dějinný harém světa hlídalo pokolení eunuchů? Těm ovšem čirá objektivita opravdu sluší.“</a:t>
            </a:r>
          </a:p>
          <a:p>
            <a:pPr marL="0" indent="0">
              <a:buFont typeface="Arial" panose="020B0604020202020204" pitchFamily="34" charset="0"/>
              <a:buNone/>
              <a:defRPr/>
            </a:pPr>
            <a:r>
              <a:rPr lang="cs-CZ" sz="2400" dirty="0" smtClean="0"/>
              <a:t>		(</a:t>
            </a:r>
            <a:r>
              <a:rPr lang="cs-CZ" sz="2400" i="1" dirty="0" smtClean="0"/>
              <a:t>O škodlivosti a užitečnosti historie pro život</a:t>
            </a:r>
            <a:r>
              <a:rPr lang="cs-CZ" sz="2400" dirty="0" smtClean="0"/>
              <a:t>, s.106). </a:t>
            </a:r>
          </a:p>
          <a:p>
            <a:pPr>
              <a:defRPr/>
            </a:pPr>
            <a:endParaRPr lang="cs-CZ" sz="2600" dirty="0" smtClean="0"/>
          </a:p>
          <a:p>
            <a:pPr>
              <a:defRPr/>
            </a:pPr>
            <a:endParaRPr lang="cs-CZ"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
          <p:cNvSpPr>
            <a:spLocks noGrp="1"/>
          </p:cNvSpPr>
          <p:nvPr>
            <p:ph type="title"/>
          </p:nvPr>
        </p:nvSpPr>
        <p:spPr/>
        <p:txBody>
          <a:bodyPr/>
          <a:lstStyle/>
          <a:p>
            <a:r>
              <a:rPr lang="cs-CZ" altLang="cs-CZ" smtClean="0">
                <a:ea typeface="ＭＳ Ｐゴシック" panose="020B0600070205080204" pitchFamily="34" charset="-128"/>
              </a:rPr>
              <a:t>Darwinova píle</a:t>
            </a:r>
          </a:p>
        </p:txBody>
      </p:sp>
      <p:sp>
        <p:nvSpPr>
          <p:cNvPr id="3" name="Zástupný symbol pro obsah 2"/>
          <p:cNvSpPr>
            <a:spLocks noGrp="1"/>
          </p:cNvSpPr>
          <p:nvPr>
            <p:ph idx="1"/>
          </p:nvPr>
        </p:nvSpPr>
        <p:spPr/>
        <p:txBody>
          <a:bodyPr/>
          <a:lstStyle/>
          <a:p>
            <a:pPr>
              <a:defRPr/>
            </a:pPr>
            <a:r>
              <a:rPr lang="cs-CZ" dirty="0" smtClean="0"/>
              <a:t>„</a:t>
            </a:r>
            <a:r>
              <a:rPr lang="cs-CZ" dirty="0"/>
              <a:t>ačkoli </a:t>
            </a:r>
            <a:r>
              <a:rPr lang="cs-CZ" dirty="0" smtClean="0"/>
              <a:t>jsem neměl </a:t>
            </a:r>
            <a:r>
              <a:rPr lang="cs-CZ" dirty="0"/>
              <a:t>bystrost či důvtip, které jsou tak pozoruhodné u některých chytrých </a:t>
            </a:r>
            <a:r>
              <a:rPr lang="cs-CZ" dirty="0" smtClean="0"/>
              <a:t>mužů, má pracovitost a </a:t>
            </a:r>
            <a:r>
              <a:rPr lang="cs-CZ" dirty="0"/>
              <a:t>píle [</a:t>
            </a:r>
            <a:r>
              <a:rPr lang="cs-CZ" i="1" dirty="0" err="1"/>
              <a:t>industry</a:t>
            </a:r>
            <a:r>
              <a:rPr lang="cs-CZ" dirty="0"/>
              <a:t>] </a:t>
            </a:r>
            <a:r>
              <a:rPr lang="cs-CZ" dirty="0" smtClean="0"/>
              <a:t>jsou </a:t>
            </a:r>
            <a:r>
              <a:rPr lang="cs-CZ" dirty="0"/>
              <a:t>tak </a:t>
            </a:r>
            <a:r>
              <a:rPr lang="cs-CZ" dirty="0" smtClean="0"/>
              <a:t>velké, </a:t>
            </a:r>
            <a:r>
              <a:rPr lang="cs-CZ" dirty="0"/>
              <a:t>jak je to jen možné v pozorování a sbírání faktů.“ </a:t>
            </a:r>
            <a:endParaRPr lang="cs-CZ" dirty="0" smtClean="0"/>
          </a:p>
          <a:p>
            <a:pPr marL="0" indent="0">
              <a:buFont typeface="Arial" panose="020B0604020202020204" pitchFamily="34" charset="0"/>
              <a:buNone/>
              <a:defRPr/>
            </a:pPr>
            <a:r>
              <a:rPr lang="cs-CZ" dirty="0" smtClean="0"/>
              <a:t>	(</a:t>
            </a:r>
            <a:r>
              <a:rPr lang="cs-CZ" sz="2400" i="1" dirty="0" err="1"/>
              <a:t>The</a:t>
            </a:r>
            <a:r>
              <a:rPr lang="cs-CZ" sz="2400" i="1" dirty="0"/>
              <a:t> </a:t>
            </a:r>
            <a:r>
              <a:rPr lang="cs-CZ" sz="2400" i="1" dirty="0" err="1"/>
              <a:t>Autobiography</a:t>
            </a:r>
            <a:r>
              <a:rPr lang="cs-CZ" sz="2400" i="1" dirty="0"/>
              <a:t> </a:t>
            </a:r>
            <a:r>
              <a:rPr lang="cs-CZ" sz="2400" i="1" dirty="0" err="1"/>
              <a:t>of</a:t>
            </a:r>
            <a:r>
              <a:rPr lang="cs-CZ" sz="2400" i="1" dirty="0"/>
              <a:t> Charles Darwin ,  1809-1882:  </a:t>
            </a:r>
            <a:r>
              <a:rPr lang="cs-CZ" sz="2400" i="1" dirty="0" err="1"/>
              <a:t>With</a:t>
            </a:r>
            <a:r>
              <a:rPr lang="cs-CZ" sz="2400" i="1" dirty="0"/>
              <a:t> </a:t>
            </a:r>
            <a:r>
              <a:rPr lang="cs-CZ" sz="2400" i="1" dirty="0" smtClean="0"/>
              <a:t>	</a:t>
            </a:r>
            <a:r>
              <a:rPr lang="cs-CZ" sz="2400" i="1" dirty="0" err="1" smtClean="0"/>
              <a:t>Original</a:t>
            </a:r>
            <a:r>
              <a:rPr lang="cs-CZ" sz="2400" i="1" dirty="0" smtClean="0"/>
              <a:t> </a:t>
            </a:r>
            <a:r>
              <a:rPr lang="cs-CZ" sz="2400" i="1" dirty="0" err="1"/>
              <a:t>Omissions</a:t>
            </a:r>
            <a:r>
              <a:rPr lang="cs-CZ" sz="2400" i="1" dirty="0"/>
              <a:t> </a:t>
            </a:r>
            <a:r>
              <a:rPr lang="cs-CZ" sz="2400" i="1" dirty="0" err="1"/>
              <a:t>Restored</a:t>
            </a:r>
            <a:r>
              <a:rPr lang="cs-CZ" sz="2400" dirty="0"/>
              <a:t>, </a:t>
            </a:r>
            <a:r>
              <a:rPr lang="cs-CZ" sz="2400" dirty="0" smtClean="0"/>
              <a:t>New </a:t>
            </a:r>
            <a:r>
              <a:rPr lang="cs-CZ" sz="2400" dirty="0"/>
              <a:t>York: </a:t>
            </a:r>
            <a:r>
              <a:rPr lang="cs-CZ" sz="2400" dirty="0" err="1"/>
              <a:t>Norton</a:t>
            </a:r>
            <a:r>
              <a:rPr lang="cs-CZ" sz="2400" dirty="0"/>
              <a:t>, 1969, </a:t>
            </a:r>
            <a:r>
              <a:rPr lang="cs-CZ" sz="2400" dirty="0" smtClean="0"/>
              <a:t>str</a:t>
            </a:r>
            <a:r>
              <a:rPr lang="cs-CZ" sz="2400" dirty="0"/>
              <a:t>. </a:t>
            </a:r>
            <a:r>
              <a:rPr lang="cs-CZ" sz="2400" dirty="0" smtClean="0"/>
              <a:t>	140-141</a:t>
            </a:r>
            <a:r>
              <a:rPr lang="cs-CZ" sz="2400" dirty="0"/>
              <a:t>). </a:t>
            </a:r>
          </a:p>
          <a:p>
            <a:pPr>
              <a:defRPr/>
            </a:pPr>
            <a:endParaRPr lang="cs-CZ"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457200" y="593725"/>
            <a:ext cx="8229600" cy="1143000"/>
          </a:xfrm>
        </p:spPr>
        <p:txBody>
          <a:bodyPr/>
          <a:lstStyle/>
          <a:p>
            <a:r>
              <a:rPr lang="cs-CZ" altLang="cs-CZ" smtClean="0">
                <a:ea typeface="ＭＳ Ｐゴシック" panose="020B0600070205080204" pitchFamily="34" charset="-128"/>
              </a:rPr>
              <a:t>Pasivní pozorování </a:t>
            </a:r>
            <a:br>
              <a:rPr lang="cs-CZ" altLang="cs-CZ" smtClean="0">
                <a:ea typeface="ＭＳ Ｐゴシック" panose="020B0600070205080204" pitchFamily="34" charset="-128"/>
              </a:rPr>
            </a:br>
            <a:r>
              <a:rPr lang="cs-CZ" altLang="cs-CZ" sz="3400" smtClean="0">
                <a:ea typeface="ＭＳ Ｐゴシック" panose="020B0600070205080204" pitchFamily="34" charset="-128"/>
              </a:rPr>
              <a:t>vs.</a:t>
            </a:r>
            <a:r>
              <a:rPr lang="cs-CZ" altLang="cs-CZ" smtClean="0">
                <a:ea typeface="ＭＳ Ｐゴシック" panose="020B0600070205080204" pitchFamily="34" charset="-128"/>
              </a:rPr>
              <a:t/>
            </a:r>
            <a:br>
              <a:rPr lang="cs-CZ" altLang="cs-CZ" smtClean="0">
                <a:ea typeface="ＭＳ Ｐゴシック" panose="020B0600070205080204" pitchFamily="34" charset="-128"/>
              </a:rPr>
            </a:br>
            <a:r>
              <a:rPr lang="cs-CZ" altLang="cs-CZ" smtClean="0">
                <a:ea typeface="ＭＳ Ｐゴシック" panose="020B0600070205080204" pitchFamily="34" charset="-128"/>
              </a:rPr>
              <a:t>aktivní experimentování</a:t>
            </a:r>
          </a:p>
        </p:txBody>
      </p:sp>
      <p:sp>
        <p:nvSpPr>
          <p:cNvPr id="3" name="Zástupný symbol pro obsah 2"/>
          <p:cNvSpPr>
            <a:spLocks noGrp="1"/>
          </p:cNvSpPr>
          <p:nvPr>
            <p:ph idx="1"/>
          </p:nvPr>
        </p:nvSpPr>
        <p:spPr>
          <a:xfrm>
            <a:off x="457200" y="2332038"/>
            <a:ext cx="8229600" cy="4525962"/>
          </a:xfrm>
        </p:spPr>
        <p:txBody>
          <a:bodyPr/>
          <a:lstStyle/>
          <a:p>
            <a:pPr>
              <a:defRPr/>
            </a:pPr>
            <a:r>
              <a:rPr lang="cs-CZ" sz="2400" dirty="0" smtClean="0"/>
              <a:t>Claude Bernard, „Je sice pravda, že experimentátor nutí přírodu, aby se sama odhalila, přičemž na ni útočí a klade otázky ze všech stran; avšak nesmí nikdy odpovídat místo ní, ani neúplně naslouchat jejím odpovědím, například tím, že by z experimentu podržel pouze tu část, která se kloní k jeho hypotéze nebo ji potvrzuje. Měli bychom rozlišit a oddělit experimentujícího na toho, kdo navrhuje a ustanovuje experiment, a toho, kdo jej provádí a pouze zaznamenává výsledky.“ </a:t>
            </a:r>
          </a:p>
          <a:p>
            <a:pPr marL="0" indent="0">
              <a:buFont typeface="Arial" panose="020B0604020202020204" pitchFamily="34" charset="0"/>
              <a:buNone/>
              <a:defRPr/>
            </a:pPr>
            <a:r>
              <a:rPr lang="cs-CZ" sz="2400" i="1" dirty="0" smtClean="0"/>
              <a:t>		</a:t>
            </a:r>
            <a:r>
              <a:rPr lang="cs-CZ" sz="2400" dirty="0" smtClean="0"/>
              <a:t>(</a:t>
            </a:r>
            <a:r>
              <a:rPr lang="cs-CZ" sz="2400" i="1" dirty="0" err="1" smtClean="0"/>
              <a:t>Introduction</a:t>
            </a:r>
            <a:r>
              <a:rPr lang="cs-CZ" sz="2400" i="1" dirty="0" smtClean="0"/>
              <a:t> </a:t>
            </a:r>
            <a:r>
              <a:rPr lang="cs-CZ" sz="2400" i="1" dirty="0"/>
              <a:t>à </a:t>
            </a:r>
            <a:r>
              <a:rPr lang="cs-CZ" sz="2400" i="1" dirty="0" err="1"/>
              <a:t>l’étude</a:t>
            </a:r>
            <a:r>
              <a:rPr lang="cs-CZ" sz="2400" i="1" dirty="0"/>
              <a:t> de la </a:t>
            </a:r>
            <a:r>
              <a:rPr lang="cs-CZ" sz="2400" i="1" dirty="0" err="1"/>
              <a:t>médecine</a:t>
            </a:r>
            <a:r>
              <a:rPr lang="cs-CZ" sz="2400" i="1" dirty="0"/>
              <a:t> </a:t>
            </a:r>
            <a:r>
              <a:rPr lang="cs-CZ" sz="2400" i="1" dirty="0" err="1" smtClean="0"/>
              <a:t>expérimentale</a:t>
            </a:r>
            <a:r>
              <a:rPr lang="cs-CZ" sz="2400" dirty="0" smtClean="0"/>
              <a:t>, 			1865, str. 53-54.)</a:t>
            </a:r>
          </a:p>
          <a:p>
            <a:pPr>
              <a:defRPr/>
            </a:pPr>
            <a:endParaRPr lang="cs-CZ"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p:txBody>
          <a:bodyPr/>
          <a:lstStyle/>
          <a:p>
            <a:r>
              <a:rPr lang="cs-CZ" altLang="cs-CZ" smtClean="0">
                <a:ea typeface="ＭＳ Ｐゴシック" panose="020B0600070205080204" pitchFamily="34" charset="-128"/>
              </a:rPr>
              <a:t>Darwinovo nezúčastněné pozorování vlastních dětí</a:t>
            </a:r>
          </a:p>
        </p:txBody>
      </p:sp>
      <p:pic>
        <p:nvPicPr>
          <p:cNvPr id="24579"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057775" y="1905000"/>
            <a:ext cx="3629025" cy="4525963"/>
          </a:xfrm>
        </p:spPr>
      </p:pic>
      <p:sp>
        <p:nvSpPr>
          <p:cNvPr id="24580" name="TextovéPole 4"/>
          <p:cNvSpPr txBox="1">
            <a:spLocks noChangeArrowheads="1"/>
          </p:cNvSpPr>
          <p:nvPr/>
        </p:nvSpPr>
        <p:spPr bwMode="auto">
          <a:xfrm>
            <a:off x="261938" y="1698625"/>
            <a:ext cx="44704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cs-CZ" sz="1600" dirty="0" smtClean="0"/>
              <a:t>W</a:t>
            </a:r>
            <a:r>
              <a:rPr lang="en-US" altLang="cs-CZ" sz="1600" dirty="0"/>
              <a:t>. Erasmus. Darwin born. Dec. 27</a:t>
            </a:r>
            <a:r>
              <a:rPr lang="en-US" altLang="cs-CZ" sz="1600" baseline="30000" dirty="0"/>
              <a:t>th</a:t>
            </a:r>
            <a:r>
              <a:rPr lang="en-US" altLang="cs-CZ" sz="1600" dirty="0"/>
              <a:t>. 1839</a:t>
            </a:r>
            <a:r>
              <a:rPr lang="en-US" altLang="cs-CZ" sz="1600" dirty="0" smtClean="0"/>
              <a:t>.—During </a:t>
            </a:r>
            <a:r>
              <a:rPr lang="en-US" altLang="cs-CZ" sz="1600" dirty="0"/>
              <a:t>first week. yawned, </a:t>
            </a:r>
            <a:r>
              <a:rPr lang="en-US" altLang="cs-CZ" sz="1600" dirty="0" err="1"/>
              <a:t>streatched</a:t>
            </a:r>
            <a:r>
              <a:rPr lang="en-US" altLang="cs-CZ" sz="1600" dirty="0"/>
              <a:t> himself just like old person—chiefly upper extremities—hiccupped—sneezes sucked, Surface of warm hand placed to face, seemed immediately to give wish of sucking, either instinctive or associated knowledge of warm smooth surface of bosom.— cried &amp; squalled, but no tears— touching sole of foot with spill of paper, (when exactly one week old), it jerked it away very suddenly &amp; curled its toes, like person tickled, evidently subject to tickling— I think also body under arms.—more sensitive than other parts of surface— What can be origin of movement from tickling; neck, &amp; armpit between the toes are places seldom touched but are easily tickled—the whole surface of the sole of foot is </a:t>
            </a:r>
            <a:r>
              <a:rPr lang="en-US" altLang="cs-CZ" sz="1600" dirty="0" err="1"/>
              <a:t>toouched</a:t>
            </a:r>
            <a:r>
              <a:rPr lang="en-US" altLang="cs-CZ" sz="1600" dirty="0"/>
              <a:t> constantly.— so is the resting place of body but the latter is by no means sensitive to tickling—nor are ends of fingers, or surface of limbs—but back bone is.</a:t>
            </a:r>
            <a:endParaRPr lang="cs-CZ" altLang="cs-CZ" sz="1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p:txBody>
          <a:bodyPr/>
          <a:lstStyle/>
          <a:p>
            <a:r>
              <a:rPr lang="cs-CZ" altLang="cs-CZ" smtClean="0">
                <a:ea typeface="ＭＳ Ｐゴシック" panose="020B0600070205080204" pitchFamily="34" charset="-128"/>
              </a:rPr>
              <a:t>Darwinovo nezúčastněné pozorování vlastních dětí</a:t>
            </a:r>
          </a:p>
        </p:txBody>
      </p:sp>
      <p:pic>
        <p:nvPicPr>
          <p:cNvPr id="25603"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705350" y="1862138"/>
            <a:ext cx="4148138" cy="4943475"/>
          </a:xfrm>
        </p:spPr>
      </p:pic>
      <p:sp>
        <p:nvSpPr>
          <p:cNvPr id="25604" name="TextovéPole 4"/>
          <p:cNvSpPr txBox="1">
            <a:spLocks noChangeArrowheads="1"/>
          </p:cNvSpPr>
          <p:nvPr/>
        </p:nvSpPr>
        <p:spPr bwMode="auto">
          <a:xfrm>
            <a:off x="457200" y="1862138"/>
            <a:ext cx="3578225"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cs-CZ" altLang="cs-CZ"/>
              <a:t>„Six weeks &amp; four days. smiled repeatedly, &amp; I think chiefly when suddenly seeing face of mother. &amp; mine; I think was once attracted by noise towards a certain point. — Has no definite power in using its hands.— Made for first time little noises to itself.“ </a:t>
            </a:r>
          </a:p>
          <a:p>
            <a:endParaRPr lang="cs-CZ" altLang="cs-CZ"/>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Zástupný symbol pro obsah 5"/>
          <p:cNvGraphicFramePr>
            <a:graphicFrameLocks noGrp="1"/>
          </p:cNvGraphicFramePr>
          <p:nvPr>
            <p:ph idx="1"/>
          </p:nvPr>
        </p:nvGraphicFramePr>
        <p:xfrm>
          <a:off x="0" y="41275"/>
          <a:ext cx="9144000" cy="6847168"/>
        </p:xfrm>
        <a:graphic>
          <a:graphicData uri="http://schemas.openxmlformats.org/drawingml/2006/table">
            <a:tbl>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80397">
                <a:tc>
                  <a:txBody>
                    <a:bodyPr/>
                    <a:lstStyle>
                      <a:lvl1pPr>
                        <a:spcBef>
                          <a:spcPct val="20000"/>
                        </a:spcBef>
                        <a:buFont typeface="Arial" panose="020B0604020202020204" pitchFamily="34" charset="0"/>
                        <a:tabLst>
                          <a:tab pos="661988" algn="ctr"/>
                        </a:tabLst>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tabLst>
                          <a:tab pos="661988" algn="ctr"/>
                        </a:tabLst>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tabLst>
                          <a:tab pos="661988" algn="ctr"/>
                        </a:tabLst>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tab pos="661988" algn="ctr"/>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Období	 </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Osvícenství (sage)</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1850-1920 (worker)</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od r. 1920 (expert)</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93766">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Etická substance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Poznávací mohutnosti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Vůle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Subjektivita v úzkém slova smyslu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Vrstevnatá mysl, zahrnující nevědomé funkce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14193">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Epistemická hrozba</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fragmentace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obrazivost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projekce očekávání, přesvědčení na přírodu</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kontaminace poznávaného předmětu subjektivitou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nedostatečné zaškolení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zmatení tváří v tvář výstupům sofistikovaných měřících zařízení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89609">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Sebe-formující praxe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Celoživotní zkušenost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Opakované pozorování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zajišťující kontinuitu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Askese: pracovitost, odříkání, trpělivost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oddělující fakta od hypotéz</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Trénink</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Profesní sebe-zdokonalení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Systém atestací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489609">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Způsob podřízení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věrnosti přírodě</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Proniknout jednotlivým, spatřit ideální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objektivity Dosáhnout nezkresleného obrazu přírody.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účinného vědění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79313">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Morální teleologie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dobře uspořádaným já, v němž vládne rozum</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takovým já, které se dokáže sebezapřít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sebevědomým já, s důvěrou ve vlastní rozlišovací schopnosti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Skleněná/zrcadlová esence člověka</a:t>
            </a:r>
            <a:endParaRPr lang="cs-CZ" dirty="0"/>
          </a:p>
        </p:txBody>
      </p:sp>
      <p:sp>
        <p:nvSpPr>
          <p:cNvPr id="3" name="Zástupný symbol pro obsah 2"/>
          <p:cNvSpPr>
            <a:spLocks noGrp="1"/>
          </p:cNvSpPr>
          <p:nvPr>
            <p:ph idx="1"/>
          </p:nvPr>
        </p:nvSpPr>
        <p:spPr>
          <a:xfrm>
            <a:off x="457199" y="1600200"/>
            <a:ext cx="4595091" cy="4525963"/>
          </a:xfrm>
        </p:spPr>
        <p:txBody>
          <a:bodyPr/>
          <a:lstStyle/>
          <a:p>
            <a:pPr marL="0" indent="0">
              <a:buNone/>
            </a:pPr>
            <a:r>
              <a:rPr lang="cs-CZ" sz="2000" dirty="0"/>
              <a:t>„Člověk, pyšný člověk, </a:t>
            </a:r>
          </a:p>
          <a:p>
            <a:pPr marL="0" indent="0">
              <a:buNone/>
            </a:pPr>
            <a:r>
              <a:rPr lang="cs-CZ" sz="2000" dirty="0"/>
              <a:t>oděný špetkou krátké pravomoci, </a:t>
            </a:r>
          </a:p>
          <a:p>
            <a:pPr marL="0" indent="0">
              <a:buNone/>
            </a:pPr>
            <a:r>
              <a:rPr lang="cs-CZ" sz="2000" dirty="0"/>
              <a:t>jenž nejméně zná to, čím se nejvíc pyšní: </a:t>
            </a:r>
          </a:p>
          <a:p>
            <a:pPr marL="0" indent="0">
              <a:buNone/>
            </a:pPr>
            <a:r>
              <a:rPr lang="cs-CZ" sz="2000" u="sng" dirty="0"/>
              <a:t>skleněné vlastní já </a:t>
            </a:r>
            <a:r>
              <a:rPr lang="cs-CZ" sz="2000" dirty="0"/>
              <a:t>– ten směšně zuří </a:t>
            </a:r>
          </a:p>
          <a:p>
            <a:pPr marL="0" indent="0">
              <a:buNone/>
            </a:pPr>
            <a:r>
              <a:rPr lang="cs-CZ" sz="2000" dirty="0"/>
              <a:t>jak zlostná opice před tváří nebes, </a:t>
            </a:r>
          </a:p>
          <a:p>
            <a:pPr marL="0" indent="0">
              <a:buNone/>
            </a:pPr>
            <a:r>
              <a:rPr lang="cs-CZ" sz="2000" dirty="0"/>
              <a:t>až </a:t>
            </a:r>
            <a:r>
              <a:rPr lang="cs-CZ" sz="2000" dirty="0" err="1"/>
              <a:t>pláčí</a:t>
            </a:r>
            <a:r>
              <a:rPr lang="cs-CZ" sz="2000" dirty="0"/>
              <a:t> andělé. Mít naše city, </a:t>
            </a:r>
          </a:p>
          <a:p>
            <a:pPr marL="0" indent="0">
              <a:buNone/>
            </a:pPr>
            <a:r>
              <a:rPr lang="cs-CZ" sz="2000" dirty="0"/>
              <a:t>spíš by se nad tím uchechtali k smrti.“ </a:t>
            </a:r>
          </a:p>
          <a:p>
            <a:pPr marL="0" indent="0">
              <a:buNone/>
            </a:pPr>
            <a:endParaRPr lang="cs-CZ" sz="2000" dirty="0" smtClean="0"/>
          </a:p>
          <a:p>
            <a:pPr marL="0" indent="0">
              <a:buNone/>
            </a:pPr>
            <a:r>
              <a:rPr lang="cs-CZ" sz="2000" dirty="0" smtClean="0"/>
              <a:t>(</a:t>
            </a:r>
            <a:r>
              <a:rPr lang="cs-CZ" sz="2000" i="1" dirty="0"/>
              <a:t>Shakespeare, Půjčka na oplátku,</a:t>
            </a:r>
            <a:r>
              <a:rPr lang="cs-CZ" sz="2000" dirty="0"/>
              <a:t> in: </a:t>
            </a:r>
            <a:r>
              <a:rPr lang="cs-CZ" sz="2000" i="1" dirty="0" smtClean="0"/>
              <a:t>Komedie, </a:t>
            </a:r>
            <a:r>
              <a:rPr lang="cs-CZ" sz="2000" dirty="0" smtClean="0"/>
              <a:t>přel</a:t>
            </a:r>
            <a:r>
              <a:rPr lang="cs-CZ" sz="2000" dirty="0"/>
              <a:t>. V. Renč, Praha 1967, s. 499)</a:t>
            </a:r>
          </a:p>
        </p:txBody>
      </p:sp>
      <p:sp>
        <p:nvSpPr>
          <p:cNvPr id="4" name="TextovéPole 3"/>
          <p:cNvSpPr txBox="1"/>
          <p:nvPr/>
        </p:nvSpPr>
        <p:spPr>
          <a:xfrm>
            <a:off x="5430982" y="1600200"/>
            <a:ext cx="3556000" cy="3416320"/>
          </a:xfrm>
          <a:prstGeom prst="rect">
            <a:avLst/>
          </a:prstGeom>
          <a:noFill/>
        </p:spPr>
        <p:txBody>
          <a:bodyPr wrap="square" rtlCol="0">
            <a:spAutoFit/>
          </a:bodyPr>
          <a:lstStyle/>
          <a:p>
            <a:pPr>
              <a:spcAft>
                <a:spcPts val="600"/>
              </a:spcAft>
            </a:pPr>
            <a:r>
              <a:rPr lang="cs-CZ" sz="1700" dirty="0" smtClean="0"/>
              <a:t>A </a:t>
            </a:r>
            <a:r>
              <a:rPr lang="cs-CZ" sz="1700" dirty="0" err="1"/>
              <a:t>little</a:t>
            </a:r>
            <a:r>
              <a:rPr lang="cs-CZ" sz="1700" dirty="0"/>
              <a:t> </a:t>
            </a:r>
            <a:r>
              <a:rPr lang="cs-CZ" sz="1700" dirty="0" err="1"/>
              <a:t>brief</a:t>
            </a:r>
            <a:r>
              <a:rPr lang="cs-CZ" sz="1700" dirty="0"/>
              <a:t> </a:t>
            </a:r>
            <a:r>
              <a:rPr lang="cs-CZ" sz="1700" dirty="0" err="1" smtClean="0"/>
              <a:t>authority</a:t>
            </a:r>
            <a:r>
              <a:rPr lang="cs-CZ" sz="1700" dirty="0" smtClean="0"/>
              <a:t>,</a:t>
            </a:r>
            <a:endParaRPr lang="cs-CZ" sz="1700" dirty="0"/>
          </a:p>
          <a:p>
            <a:pPr>
              <a:spcAft>
                <a:spcPts val="600"/>
              </a:spcAft>
            </a:pPr>
            <a:r>
              <a:rPr lang="cs-CZ" sz="1700" dirty="0" smtClean="0"/>
              <a:t>most </a:t>
            </a:r>
            <a:r>
              <a:rPr lang="cs-CZ" sz="1700" dirty="0"/>
              <a:t>ignorant of </a:t>
            </a:r>
            <a:r>
              <a:rPr lang="cs-CZ" sz="1700" dirty="0" err="1"/>
              <a:t>what</a:t>
            </a:r>
            <a:r>
              <a:rPr lang="cs-CZ" sz="1700" dirty="0"/>
              <a:t> </a:t>
            </a:r>
            <a:r>
              <a:rPr lang="cs-CZ" sz="1700" dirty="0" err="1"/>
              <a:t>he's</a:t>
            </a:r>
            <a:r>
              <a:rPr lang="cs-CZ" sz="1700" dirty="0"/>
              <a:t> most </a:t>
            </a:r>
            <a:r>
              <a:rPr lang="cs-CZ" sz="1700" dirty="0" err="1"/>
              <a:t>assured</a:t>
            </a:r>
            <a:r>
              <a:rPr lang="cs-CZ" sz="1700" dirty="0"/>
              <a:t> </a:t>
            </a:r>
            <a:endParaRPr lang="cs-CZ" sz="1700" dirty="0" smtClean="0"/>
          </a:p>
          <a:p>
            <a:pPr>
              <a:spcAft>
                <a:spcPts val="600"/>
              </a:spcAft>
            </a:pPr>
            <a:r>
              <a:rPr lang="cs-CZ" sz="1700" u="sng" dirty="0" smtClean="0"/>
              <a:t>his </a:t>
            </a:r>
            <a:r>
              <a:rPr lang="cs-CZ" sz="1700" u="sng" dirty="0" err="1"/>
              <a:t>glassy</a:t>
            </a:r>
            <a:r>
              <a:rPr lang="cs-CZ" sz="1700" u="sng" dirty="0"/>
              <a:t> </a:t>
            </a:r>
            <a:r>
              <a:rPr lang="cs-CZ" sz="1700" u="sng" dirty="0" err="1" smtClean="0"/>
              <a:t>essence</a:t>
            </a:r>
            <a:r>
              <a:rPr lang="cs-CZ" sz="1700" u="sng" dirty="0" smtClean="0"/>
              <a:t> </a:t>
            </a:r>
            <a:r>
              <a:rPr lang="cs-CZ" sz="1700" dirty="0" smtClean="0"/>
              <a:t>- </a:t>
            </a:r>
            <a:r>
              <a:rPr lang="cs-CZ" sz="1700" dirty="0" err="1" smtClean="0"/>
              <a:t>like</a:t>
            </a:r>
            <a:r>
              <a:rPr lang="cs-CZ" sz="1700" dirty="0" smtClean="0"/>
              <a:t> </a:t>
            </a:r>
            <a:r>
              <a:rPr lang="cs-CZ" sz="1700" dirty="0" err="1"/>
              <a:t>an</a:t>
            </a:r>
            <a:r>
              <a:rPr lang="cs-CZ" sz="1700" dirty="0"/>
              <a:t> </a:t>
            </a:r>
            <a:r>
              <a:rPr lang="cs-CZ" sz="1700" dirty="0" err="1"/>
              <a:t>angry</a:t>
            </a:r>
            <a:r>
              <a:rPr lang="cs-CZ" sz="1700" dirty="0"/>
              <a:t> </a:t>
            </a:r>
            <a:r>
              <a:rPr lang="cs-CZ" sz="1700" dirty="0" err="1"/>
              <a:t>ape</a:t>
            </a:r>
            <a:r>
              <a:rPr lang="cs-CZ" sz="1700" dirty="0"/>
              <a:t>, </a:t>
            </a:r>
          </a:p>
          <a:p>
            <a:pPr>
              <a:spcAft>
                <a:spcPts val="600"/>
              </a:spcAft>
            </a:pPr>
            <a:r>
              <a:rPr lang="cs-CZ" sz="1700" dirty="0" err="1"/>
              <a:t>p</a:t>
            </a:r>
            <a:r>
              <a:rPr lang="cs-CZ" sz="1700" dirty="0" err="1" smtClean="0"/>
              <a:t>lays</a:t>
            </a:r>
            <a:r>
              <a:rPr lang="cs-CZ" sz="1700" dirty="0" smtClean="0"/>
              <a:t> </a:t>
            </a:r>
            <a:r>
              <a:rPr lang="cs-CZ" sz="1700" dirty="0"/>
              <a:t>such </a:t>
            </a:r>
            <a:r>
              <a:rPr lang="cs-CZ" sz="1700" dirty="0" err="1"/>
              <a:t>fantastic</a:t>
            </a:r>
            <a:r>
              <a:rPr lang="cs-CZ" sz="1700" dirty="0"/>
              <a:t> </a:t>
            </a:r>
            <a:r>
              <a:rPr lang="cs-CZ" sz="1700" dirty="0" err="1"/>
              <a:t>tricks</a:t>
            </a:r>
            <a:r>
              <a:rPr lang="cs-CZ" sz="1700" dirty="0"/>
              <a:t> </a:t>
            </a:r>
            <a:r>
              <a:rPr lang="cs-CZ" sz="1700" dirty="0" err="1"/>
              <a:t>before</a:t>
            </a:r>
            <a:r>
              <a:rPr lang="cs-CZ" sz="1700" dirty="0"/>
              <a:t> </a:t>
            </a:r>
            <a:r>
              <a:rPr lang="cs-CZ" sz="1700" dirty="0" err="1"/>
              <a:t>high</a:t>
            </a:r>
            <a:r>
              <a:rPr lang="cs-CZ" sz="1700" dirty="0"/>
              <a:t> </a:t>
            </a:r>
            <a:r>
              <a:rPr lang="cs-CZ" sz="1700" dirty="0" err="1"/>
              <a:t>Heaven</a:t>
            </a:r>
            <a:endParaRPr lang="cs-CZ" sz="1700" dirty="0"/>
          </a:p>
          <a:p>
            <a:pPr>
              <a:spcAft>
                <a:spcPts val="600"/>
              </a:spcAft>
            </a:pPr>
            <a:r>
              <a:rPr lang="cs-CZ" sz="1700" dirty="0" smtClean="0"/>
              <a:t>as </a:t>
            </a:r>
            <a:r>
              <a:rPr lang="cs-CZ" sz="1700" dirty="0"/>
              <a:t>make </a:t>
            </a:r>
            <a:r>
              <a:rPr lang="cs-CZ" sz="1700" dirty="0" err="1"/>
              <a:t>the</a:t>
            </a:r>
            <a:r>
              <a:rPr lang="cs-CZ" sz="1700" dirty="0"/>
              <a:t> </a:t>
            </a:r>
            <a:r>
              <a:rPr lang="cs-CZ" sz="1700" dirty="0" err="1"/>
              <a:t>angels</a:t>
            </a:r>
            <a:r>
              <a:rPr lang="cs-CZ" sz="1700" dirty="0"/>
              <a:t> </a:t>
            </a:r>
            <a:r>
              <a:rPr lang="cs-CZ" sz="1700" dirty="0" err="1"/>
              <a:t>weep-who</a:t>
            </a:r>
            <a:r>
              <a:rPr lang="cs-CZ" sz="1700" dirty="0"/>
              <a:t>, </a:t>
            </a:r>
            <a:r>
              <a:rPr lang="cs-CZ" sz="1700" dirty="0" err="1"/>
              <a:t>with</a:t>
            </a:r>
            <a:r>
              <a:rPr lang="cs-CZ" sz="1700" dirty="0"/>
              <a:t> </a:t>
            </a:r>
            <a:r>
              <a:rPr lang="cs-CZ" sz="1700" dirty="0" err="1"/>
              <a:t>our</a:t>
            </a:r>
            <a:r>
              <a:rPr lang="cs-CZ" sz="1700" dirty="0"/>
              <a:t> </a:t>
            </a:r>
            <a:r>
              <a:rPr lang="cs-CZ" sz="1700" dirty="0" err="1"/>
              <a:t>spleens</a:t>
            </a:r>
            <a:r>
              <a:rPr lang="cs-CZ" sz="1700" dirty="0"/>
              <a:t>,</a:t>
            </a:r>
          </a:p>
          <a:p>
            <a:pPr>
              <a:spcAft>
                <a:spcPts val="600"/>
              </a:spcAft>
            </a:pPr>
            <a:r>
              <a:rPr lang="cs-CZ" sz="1700" dirty="0" err="1" smtClean="0"/>
              <a:t>would</a:t>
            </a:r>
            <a:r>
              <a:rPr lang="cs-CZ" sz="1700" dirty="0" smtClean="0"/>
              <a:t> </a:t>
            </a:r>
            <a:r>
              <a:rPr lang="cs-CZ" sz="1700" dirty="0" err="1"/>
              <a:t>all</a:t>
            </a:r>
            <a:r>
              <a:rPr lang="cs-CZ" sz="1700" dirty="0"/>
              <a:t> </a:t>
            </a:r>
            <a:r>
              <a:rPr lang="cs-CZ" sz="1700" dirty="0" err="1"/>
              <a:t>laugh</a:t>
            </a:r>
            <a:r>
              <a:rPr lang="cs-CZ" sz="1700" dirty="0"/>
              <a:t> </a:t>
            </a:r>
            <a:r>
              <a:rPr lang="cs-CZ" sz="1700" dirty="0" err="1"/>
              <a:t>themselves</a:t>
            </a:r>
            <a:r>
              <a:rPr lang="cs-CZ" sz="1700" dirty="0"/>
              <a:t> </a:t>
            </a:r>
            <a:r>
              <a:rPr lang="cs-CZ" sz="1700" dirty="0" err="1"/>
              <a:t>mortal</a:t>
            </a:r>
            <a:endParaRPr lang="cs-CZ" sz="1700" dirty="0"/>
          </a:p>
          <a:p>
            <a:pPr>
              <a:spcAft>
                <a:spcPts val="600"/>
              </a:spcAft>
            </a:pPr>
            <a:endParaRPr lang="cs-CZ" sz="1600" dirty="0"/>
          </a:p>
        </p:txBody>
      </p:sp>
    </p:spTree>
    <p:extLst>
      <p:ext uri="{BB962C8B-B14F-4D97-AF65-F5344CB8AC3E}">
        <p14:creationId xmlns:p14="http://schemas.microsoft.com/office/powerpoint/2010/main" val="27456961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p:txBody>
          <a:bodyPr/>
          <a:lstStyle/>
          <a:p>
            <a:r>
              <a:rPr lang="cs-CZ" altLang="cs-CZ" smtClean="0">
                <a:ea typeface="ＭＳ Ｐゴシック" panose="020B0600070205080204" pitchFamily="34" charset="-128"/>
              </a:rPr>
              <a:t>Příroda se sama odhaluje před vědou (1899)</a:t>
            </a:r>
          </a:p>
        </p:txBody>
      </p:sp>
      <p:pic>
        <p:nvPicPr>
          <p:cNvPr id="27651"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600200"/>
            <a:ext cx="4052888" cy="5086350"/>
          </a:xfrm>
        </p:spPr>
      </p:pic>
      <p:sp>
        <p:nvSpPr>
          <p:cNvPr id="27652" name="TextovéPole 4"/>
          <p:cNvSpPr txBox="1">
            <a:spLocks noChangeArrowheads="1"/>
          </p:cNvSpPr>
          <p:nvPr/>
        </p:nvSpPr>
        <p:spPr bwMode="auto">
          <a:xfrm>
            <a:off x="4702175" y="4678363"/>
            <a:ext cx="3840163" cy="172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cs-CZ" altLang="cs-CZ" sz="2200">
                <a:latin typeface="Arial" panose="020B0604020202020204" pitchFamily="34" charset="0"/>
              </a:rPr>
              <a:t>Ernest Barrias (1841-1905)</a:t>
            </a:r>
          </a:p>
          <a:p>
            <a:pPr>
              <a:spcBef>
                <a:spcPct val="0"/>
              </a:spcBef>
              <a:buFontTx/>
              <a:buNone/>
            </a:pPr>
            <a:endParaRPr lang="cs-CZ" altLang="cs-CZ" sz="2200">
              <a:latin typeface="Arial" panose="020B0604020202020204" pitchFamily="34" charset="0"/>
            </a:endParaRPr>
          </a:p>
          <a:p>
            <a:pPr>
              <a:spcBef>
                <a:spcPct val="0"/>
              </a:spcBef>
              <a:buFontTx/>
              <a:buNone/>
            </a:pPr>
            <a:r>
              <a:rPr lang="cs-CZ" altLang="cs-CZ" sz="2200" i="1">
                <a:latin typeface="Arial" panose="020B0604020202020204" pitchFamily="34" charset="0"/>
              </a:rPr>
              <a:t>La Nature se dévoilant devant la Science</a:t>
            </a:r>
          </a:p>
          <a:p>
            <a:pPr>
              <a:spcBef>
                <a:spcPct val="0"/>
              </a:spcBef>
              <a:buFontTx/>
              <a:buNone/>
            </a:pPr>
            <a:endParaRPr lang="cs-CZ" altLang="cs-CZ" sz="1800">
              <a:latin typeface="Arial" panose="020B0604020202020204"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dpis 1"/>
          <p:cNvSpPr>
            <a:spLocks noGrp="1"/>
          </p:cNvSpPr>
          <p:nvPr>
            <p:ph type="title"/>
          </p:nvPr>
        </p:nvSpPr>
        <p:spPr/>
        <p:txBody>
          <a:bodyPr/>
          <a:lstStyle/>
          <a:p>
            <a:r>
              <a:rPr lang="cs-CZ" altLang="cs-CZ" smtClean="0">
                <a:ea typeface="ＭＳ Ｐゴシック" panose="020B0600070205080204" pitchFamily="34" charset="-128"/>
              </a:rPr>
              <a:t>Rozdělení umění a vědy</a:t>
            </a:r>
          </a:p>
        </p:txBody>
      </p:sp>
      <p:sp>
        <p:nvSpPr>
          <p:cNvPr id="3" name="Zástupný symbol pro obsah 2"/>
          <p:cNvSpPr>
            <a:spLocks noGrp="1"/>
          </p:cNvSpPr>
          <p:nvPr>
            <p:ph idx="1"/>
          </p:nvPr>
        </p:nvSpPr>
        <p:spPr/>
        <p:txBody>
          <a:bodyPr/>
          <a:lstStyle/>
          <a:p>
            <a:pPr>
              <a:defRPr/>
            </a:pPr>
            <a:r>
              <a:rPr lang="cs-CZ" sz="2800" dirty="0" smtClean="0"/>
              <a:t>Stanovisko malíře aspirující </a:t>
            </a:r>
            <a:r>
              <a:rPr lang="cs-CZ" sz="2800" dirty="0"/>
              <a:t>na </a:t>
            </a:r>
            <a:r>
              <a:rPr lang="cs-CZ" sz="2800" dirty="0" smtClean="0"/>
              <a:t>realismus (parafrázované Baudelairem): </a:t>
            </a:r>
          </a:p>
          <a:p>
            <a:pPr marL="0" indent="0">
              <a:buFont typeface="Arial" panose="020B0604020202020204" pitchFamily="34" charset="0"/>
              <a:buNone/>
              <a:defRPr/>
            </a:pPr>
            <a:r>
              <a:rPr lang="cs-CZ" sz="2800" dirty="0" smtClean="0"/>
              <a:t>„</a:t>
            </a:r>
            <a:r>
              <a:rPr lang="cs-CZ" sz="2800" dirty="0"/>
              <a:t>Chci představovat věci tak, jak jsou, či jak by měly být za předpokladu, že neexistuji. Svět bez člověka“. </a:t>
            </a:r>
            <a:endParaRPr lang="cs-CZ" sz="2800" dirty="0" smtClean="0"/>
          </a:p>
          <a:p>
            <a:pPr marL="0" indent="0">
              <a:buFont typeface="Arial" panose="020B0604020202020204" pitchFamily="34" charset="0"/>
              <a:buNone/>
              <a:defRPr/>
            </a:pPr>
            <a:endParaRPr lang="cs-CZ" sz="2800" dirty="0"/>
          </a:p>
          <a:p>
            <a:pPr>
              <a:defRPr/>
            </a:pPr>
            <a:r>
              <a:rPr lang="cs-CZ" sz="2800" dirty="0" smtClean="0"/>
              <a:t>Odpověď Baudelairova umělce:</a:t>
            </a:r>
          </a:p>
          <a:p>
            <a:pPr marL="0" indent="0">
              <a:buFont typeface="Arial" panose="020B0604020202020204" pitchFamily="34" charset="0"/>
              <a:buNone/>
              <a:defRPr/>
            </a:pPr>
            <a:r>
              <a:rPr lang="cs-CZ" sz="2800" dirty="0" smtClean="0"/>
              <a:t>„</a:t>
            </a:r>
            <a:r>
              <a:rPr lang="cs-CZ" sz="2800" dirty="0"/>
              <a:t>Chci osvětlit věci svým duchem a projektovat jejich odraz na ostatní.“ </a:t>
            </a:r>
            <a:endParaRPr lang="cs-CZ" sz="2800" dirty="0" smtClean="0"/>
          </a:p>
          <a:p>
            <a:pPr marL="0" indent="0">
              <a:buFont typeface="Arial" panose="020B0604020202020204" pitchFamily="34" charset="0"/>
              <a:buNone/>
              <a:defRPr/>
            </a:pPr>
            <a:r>
              <a:rPr lang="cs-CZ" sz="2400" dirty="0" smtClean="0"/>
              <a:t>	(Charles Baudelaire, </a:t>
            </a:r>
            <a:r>
              <a:rPr lang="cs-CZ" sz="2400" i="1" dirty="0" smtClean="0"/>
              <a:t>„Salon de 1859“ </a:t>
            </a:r>
            <a:r>
              <a:rPr lang="cs-CZ" sz="2400" dirty="0" smtClean="0"/>
              <a:t>in</a:t>
            </a:r>
            <a:r>
              <a:rPr lang="cs-CZ" sz="2400" i="1" dirty="0" smtClean="0"/>
              <a:t> </a:t>
            </a:r>
            <a:r>
              <a:rPr lang="cs-CZ" sz="2400" i="1" dirty="0" err="1" smtClean="0"/>
              <a:t>Curiosités</a:t>
            </a:r>
            <a:r>
              <a:rPr lang="cs-CZ" sz="2400" i="1" dirty="0" smtClean="0"/>
              <a:t> 	</a:t>
            </a:r>
            <a:r>
              <a:rPr lang="cs-CZ" sz="2400" i="1" dirty="0" err="1" smtClean="0"/>
              <a:t>esthétiques</a:t>
            </a:r>
            <a:r>
              <a:rPr lang="cs-CZ" sz="2400" i="1" dirty="0" smtClean="0"/>
              <a:t>, str. </a:t>
            </a:r>
            <a:r>
              <a:rPr lang="cs-CZ" sz="2400" dirty="0" smtClean="0"/>
              <a:t>320-321)</a:t>
            </a:r>
            <a:endParaRPr lang="cs-CZ"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Zástupný symbol pro obsah 5"/>
          <p:cNvGraphicFramePr>
            <a:graphicFrameLocks noGrp="1"/>
          </p:cNvGraphicFramePr>
          <p:nvPr>
            <p:ph idx="1"/>
          </p:nvPr>
        </p:nvGraphicFramePr>
        <p:xfrm>
          <a:off x="0" y="41275"/>
          <a:ext cx="9144000" cy="6847168"/>
        </p:xfrm>
        <a:graphic>
          <a:graphicData uri="http://schemas.openxmlformats.org/drawingml/2006/table">
            <a:tbl>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80397">
                <a:tc>
                  <a:txBody>
                    <a:bodyPr/>
                    <a:lstStyle>
                      <a:lvl1pPr>
                        <a:spcBef>
                          <a:spcPct val="20000"/>
                        </a:spcBef>
                        <a:buFont typeface="Arial" panose="020B0604020202020204" pitchFamily="34" charset="0"/>
                        <a:tabLst>
                          <a:tab pos="661988" algn="ctr"/>
                        </a:tabLst>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tabLst>
                          <a:tab pos="661988" algn="ctr"/>
                        </a:tabLst>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tabLst>
                          <a:tab pos="661988" algn="ctr"/>
                        </a:tabLst>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tabLst>
                          <a:tab pos="661988" algn="ctr"/>
                        </a:tabLst>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tab pos="661988" algn="ctr"/>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Období	 </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Osvícenství (sage)</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1850-1920 (worker)</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600" b="1"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od r. 1920 (expert)</a:t>
                      </a:r>
                      <a:endParaRPr kumimoji="0" lang="cs-CZ" altLang="cs-CZ" sz="16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endParaRP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93766">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Etická substance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Poznávací mohutnosti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Vůle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Subjektivita v úzkém slova smyslu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Vrstevnatá mysl, zahrnující nevědomé funkce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714193">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Epistemická hrozba</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fragmentace</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obrazivost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projekce očekávání, přesvědčení na přírodu</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kontaminace poznávaného předmětu subjektivitou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nedostatečné zaškolení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zmatení tváří v tvář výstupům sofistikovaných měřících zařízení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89609">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Sebe-formující praxe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Celoživotní zkušenost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Opakované pozorování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zajišťující kontinuitu</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Askese: pracovitost, odříkání, trpělivost</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Deníky oddělující fakta od hypotéz</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Trénink</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Profesní sebe-zdokonalení</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Systém atestací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489609">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Způsob podřízení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věrnosti přírodě</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Proniknout jednotlivým, spatřit ideální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objektivity Dosáhnout nezkresleného obrazu přírody. </a:t>
                      </a:r>
                    </a:p>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Ve jménu účinného vědění</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79313">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Morální teleologie</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dobře uspořádaným já, v němž vládne rozum</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takovým já, které se dokáže sebezapřít </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457200" rtl="0" eaLnBrk="1" fontAlgn="base" latinLnBrk="0" hangingPunct="0">
                        <a:lnSpc>
                          <a:spcPct val="115000"/>
                        </a:lnSpc>
                        <a:spcBef>
                          <a:spcPct val="0"/>
                        </a:spcBef>
                        <a:spcAft>
                          <a:spcPct val="0"/>
                        </a:spcAft>
                        <a:buClrTx/>
                        <a:buSzTx/>
                        <a:buFontTx/>
                        <a:buNone/>
                        <a:tabLst/>
                      </a:pPr>
                      <a:r>
                        <a:rPr kumimoji="0" lang="cs-CZ" altLang="cs-CZ" sz="17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34" charset="-128"/>
                          <a:cs typeface="Times New Roman" panose="02020603050405020304" pitchFamily="18" charset="0"/>
                        </a:rPr>
                        <a:t>Být sebevědomým já, s důvěrou ve vlastní rozlišovací schopnosti</a:t>
                      </a:r>
                    </a:p>
                  </a:txBody>
                  <a:tcPr marL="52709" marR="527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dpis 4"/>
          <p:cNvSpPr>
            <a:spLocks noGrp="1"/>
          </p:cNvSpPr>
          <p:nvPr>
            <p:ph type="title"/>
          </p:nvPr>
        </p:nvSpPr>
        <p:spPr/>
        <p:txBody>
          <a:bodyPr/>
          <a:lstStyle/>
          <a:p>
            <a:r>
              <a:rPr lang="cs-CZ" altLang="cs-CZ" smtClean="0">
                <a:ea typeface="ＭＳ Ｐゴシック" panose="020B0600070205080204" pitchFamily="34" charset="-128"/>
              </a:rPr>
              <a:t>Poučení</a:t>
            </a:r>
          </a:p>
        </p:txBody>
      </p:sp>
      <p:sp>
        <p:nvSpPr>
          <p:cNvPr id="27651" name="Zástupný symbol pro obsah 5"/>
          <p:cNvSpPr>
            <a:spLocks noGrp="1"/>
          </p:cNvSpPr>
          <p:nvPr>
            <p:ph idx="1"/>
          </p:nvPr>
        </p:nvSpPr>
        <p:spPr>
          <a:xfrm>
            <a:off x="457200" y="1585913"/>
            <a:ext cx="8229600" cy="4945062"/>
          </a:xfrm>
        </p:spPr>
        <p:txBody>
          <a:bodyPr/>
          <a:lstStyle/>
          <a:p>
            <a:pPr>
              <a:defRPr/>
            </a:pPr>
            <a:r>
              <a:rPr lang="cs-CZ" altLang="cs-CZ" sz="2200" dirty="0" smtClean="0">
                <a:ea typeface="ＭＳ Ｐゴシック" panose="020B0600070205080204" pitchFamily="34" charset="-128"/>
              </a:rPr>
              <a:t>Čistě filosofická reflexe nad pojmem objektivity nepředstavuje nejlepší nástroj, jak porozumět tomu, co objektivita </a:t>
            </a:r>
            <a:r>
              <a:rPr lang="cs-CZ" altLang="cs-CZ" sz="2200" i="1" dirty="0" smtClean="0">
                <a:ea typeface="ＭＳ Ｐゴシック" panose="020B0600070205080204" pitchFamily="34" charset="-128"/>
              </a:rPr>
              <a:t>je</a:t>
            </a:r>
            <a:r>
              <a:rPr lang="cs-CZ" altLang="cs-CZ" sz="2200" dirty="0" smtClean="0">
                <a:ea typeface="ＭＳ Ｐゴシック" panose="020B0600070205080204" pitchFamily="34" charset="-128"/>
              </a:rPr>
              <a:t>, neboť nepřihlíží k tomu, za jakých okolností se objektivita </a:t>
            </a:r>
            <a:r>
              <a:rPr lang="cs-CZ" altLang="cs-CZ" sz="2200" i="1" dirty="0" smtClean="0">
                <a:ea typeface="ＭＳ Ｐゴシック" panose="020B0600070205080204" pitchFamily="34" charset="-128"/>
              </a:rPr>
              <a:t>stala</a:t>
            </a:r>
            <a:r>
              <a:rPr lang="cs-CZ" altLang="cs-CZ" sz="2200" dirty="0" smtClean="0">
                <a:ea typeface="ＭＳ Ｐゴシック" panose="020B0600070205080204" pitchFamily="34" charset="-128"/>
              </a:rPr>
              <a:t> jedním z ideálů vědeckého zkoumání.</a:t>
            </a:r>
          </a:p>
          <a:p>
            <a:pPr>
              <a:defRPr/>
            </a:pPr>
            <a:r>
              <a:rPr lang="cs-CZ" altLang="cs-CZ" sz="2200" dirty="0" smtClean="0">
                <a:ea typeface="ＭＳ Ｐゴシック" panose="020B0600070205080204" pitchFamily="34" charset="-128"/>
              </a:rPr>
              <a:t>Paralelní genealogie subjektivity a objektivity ukazuje:</a:t>
            </a:r>
          </a:p>
          <a:p>
            <a:pPr lvl="1">
              <a:defRPr/>
            </a:pPr>
            <a:r>
              <a:rPr lang="cs-CZ" altLang="cs-CZ" sz="2000" dirty="0" smtClean="0">
                <a:ea typeface="ＭＳ Ｐゴシック" panose="020B0600070205080204" pitchFamily="34" charset="-128"/>
              </a:rPr>
              <a:t>Vědu nelze chápat jako cestu historicky neměnného subjektu za poznáním jakési stále identické objektivity (objekty vědy existují v závislosti na historicky proměnlivých procesech jejich popisu, vysvětlení, podrobování experimentům a manipulaci)</a:t>
            </a:r>
          </a:p>
          <a:p>
            <a:pPr lvl="1">
              <a:defRPr/>
            </a:pPr>
            <a:r>
              <a:rPr lang="cs-CZ" altLang="cs-CZ" sz="2000" dirty="0" smtClean="0">
                <a:ea typeface="ＭＳ Ｐゴシック" panose="020B0600070205080204" pitchFamily="34" charset="-128"/>
              </a:rPr>
              <a:t>Subjektivita není základem, nýbrž výsledkem „sebe-formující praxe“ (celoživotní selektivní pozornost, asketismus, trénování úsudku, osvojování si jistého know-how)</a:t>
            </a:r>
          </a:p>
          <a:p>
            <a:pPr marL="457200" lvl="1" indent="0">
              <a:buFont typeface="Arial" panose="020B0604020202020204" pitchFamily="34" charset="0"/>
              <a:buNone/>
              <a:defRPr/>
            </a:pPr>
            <a:endParaRPr lang="cs-CZ" altLang="cs-CZ" sz="2000"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Mysl coby zrcadlo přírody</a:t>
            </a:r>
            <a:endParaRPr lang="cs-CZ" dirty="0"/>
          </a:p>
        </p:txBody>
      </p:sp>
      <p:sp>
        <p:nvSpPr>
          <p:cNvPr id="3" name="Zástupný symbol pro obsah 2"/>
          <p:cNvSpPr>
            <a:spLocks noGrp="1"/>
          </p:cNvSpPr>
          <p:nvPr>
            <p:ph idx="1"/>
          </p:nvPr>
        </p:nvSpPr>
        <p:spPr/>
        <p:txBody>
          <a:bodyPr/>
          <a:lstStyle/>
          <a:p>
            <a:pPr marL="0" indent="0">
              <a:buNone/>
            </a:pPr>
            <a:r>
              <a:rPr lang="cs-CZ" dirty="0" smtClean="0"/>
              <a:t>„Mysl </a:t>
            </a:r>
            <a:r>
              <a:rPr lang="cs-CZ" dirty="0"/>
              <a:t>člověka vůbec nemá podobu čistého a rovného skla, v němž by se paprsky věcí zrcadlily podle jejich skutečného dopadu [...], nýbrž </a:t>
            </a:r>
            <a:r>
              <a:rPr lang="cs-CZ" dirty="0" smtClean="0"/>
              <a:t>je spíše </a:t>
            </a:r>
            <a:r>
              <a:rPr lang="cs-CZ" dirty="0"/>
              <a:t>začarovaným zrcadlem plným pověr a klamů, pokud je neočistíme a nenarovnáme je.“ </a:t>
            </a:r>
          </a:p>
          <a:p>
            <a:pPr marL="0" indent="0">
              <a:buNone/>
            </a:pPr>
            <a:endParaRPr lang="cs-CZ" sz="2400" dirty="0" smtClean="0"/>
          </a:p>
          <a:p>
            <a:pPr marL="0" indent="0">
              <a:buNone/>
            </a:pPr>
            <a:r>
              <a:rPr lang="cs-CZ" sz="2400" dirty="0" smtClean="0"/>
              <a:t>(</a:t>
            </a:r>
            <a:r>
              <a:rPr lang="cs-CZ" sz="2400" dirty="0"/>
              <a:t>F. Bacon, </a:t>
            </a:r>
            <a:r>
              <a:rPr lang="cs-CZ" sz="2400" i="1" dirty="0" err="1"/>
              <a:t>Advancement</a:t>
            </a:r>
            <a:r>
              <a:rPr lang="cs-CZ" sz="2400" i="1" dirty="0"/>
              <a:t> of </a:t>
            </a:r>
            <a:r>
              <a:rPr lang="cs-CZ" sz="2400" i="1" dirty="0" err="1"/>
              <a:t>Learning</a:t>
            </a:r>
            <a:r>
              <a:rPr lang="cs-CZ" sz="2400" dirty="0"/>
              <a:t>, in </a:t>
            </a:r>
            <a:r>
              <a:rPr lang="cs-CZ" sz="2400" i="1" dirty="0"/>
              <a:t>Works, </a:t>
            </a:r>
            <a:r>
              <a:rPr lang="cs-CZ" sz="2400" dirty="0"/>
              <a:t>VI, Boston 1861, s. 276</a:t>
            </a:r>
            <a:r>
              <a:rPr lang="cs-CZ" sz="2400" dirty="0" smtClean="0"/>
              <a:t>).</a:t>
            </a:r>
            <a:endParaRPr lang="cs-CZ" sz="2400" dirty="0"/>
          </a:p>
        </p:txBody>
      </p:sp>
    </p:spTree>
    <p:extLst>
      <p:ext uri="{BB962C8B-B14F-4D97-AF65-F5344CB8AC3E}">
        <p14:creationId xmlns:p14="http://schemas.microsoft.com/office/powerpoint/2010/main" val="2169397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Mysl coby „temná komora“</a:t>
            </a:r>
            <a:endParaRPr lang="cs-CZ" dirty="0"/>
          </a:p>
        </p:txBody>
      </p:sp>
      <p:sp>
        <p:nvSpPr>
          <p:cNvPr id="3" name="Zástupný symbol pro obsah 2"/>
          <p:cNvSpPr>
            <a:spLocks noGrp="1"/>
          </p:cNvSpPr>
          <p:nvPr>
            <p:ph idx="1"/>
          </p:nvPr>
        </p:nvSpPr>
        <p:spPr>
          <a:xfrm>
            <a:off x="184727" y="1524000"/>
            <a:ext cx="8793018" cy="5412509"/>
          </a:xfrm>
        </p:spPr>
        <p:txBody>
          <a:bodyPr>
            <a:normAutofit fontScale="77500" lnSpcReduction="20000"/>
          </a:bodyPr>
          <a:lstStyle/>
          <a:p>
            <a:pPr>
              <a:lnSpc>
                <a:spcPct val="120000"/>
              </a:lnSpc>
            </a:pPr>
            <a:r>
              <a:rPr lang="cs-CZ" dirty="0" smtClean="0"/>
              <a:t>„Temná místnost. […]</a:t>
            </a:r>
            <a:r>
              <a:rPr lang="en-US" dirty="0" smtClean="0"/>
              <a:t> </a:t>
            </a:r>
            <a:r>
              <a:rPr lang="cs-CZ" dirty="0" smtClean="0"/>
              <a:t>vnější </a:t>
            </a:r>
            <a:r>
              <a:rPr lang="cs-CZ" dirty="0"/>
              <a:t>a vnitřní smyslové vnímání jsou jedinými průchody, které vůbec mohu najít, jimiž se poznání dostává do rozumu. Jen ty samotné, pokud jsem sám schopen to odhalit, jsou okny, jimiž se přivádí světlo do oné temné komory [</a:t>
            </a:r>
            <a:r>
              <a:rPr lang="cs-CZ" i="1" dirty="0" err="1"/>
              <a:t>dark</a:t>
            </a:r>
            <a:r>
              <a:rPr lang="cs-CZ" i="1" dirty="0"/>
              <a:t> </a:t>
            </a:r>
            <a:r>
              <a:rPr lang="cs-CZ" i="1" dirty="0" err="1"/>
              <a:t>room</a:t>
            </a:r>
            <a:r>
              <a:rPr lang="cs-CZ" i="1" dirty="0" smtClean="0"/>
              <a:t>]. </a:t>
            </a:r>
            <a:r>
              <a:rPr lang="cs-CZ" dirty="0"/>
              <a:t>Zdá se mi totiž, že rozum se příliš neliší od komůrky, zcela vůči světlu uzavřené, ponechávající volné jen malé štěrbinky, aby se umožnilo vpuštění zpodobenin viditelných věcí, čili idejí věcí zvnějšku. Kdyby obrazy, přicházející do takové temnice, v ní pouze zůstaly uspořádaně uloženy, aby mohly být v případě potřeby vyhledány, velmi by se to podobalo rozumu člověka, a to vzhledem ke všem zrakovým objektům a jejich ideám.“ </a:t>
            </a:r>
            <a:endParaRPr lang="cs-CZ" dirty="0" smtClean="0"/>
          </a:p>
          <a:p>
            <a:pPr marL="0" indent="0">
              <a:buNone/>
            </a:pPr>
            <a:endParaRPr lang="cs-CZ" dirty="0" smtClean="0"/>
          </a:p>
          <a:p>
            <a:pPr marL="0" indent="0">
              <a:buNone/>
            </a:pPr>
            <a:r>
              <a:rPr lang="cs-CZ" sz="2700" dirty="0" smtClean="0"/>
              <a:t>J. Locke</a:t>
            </a:r>
            <a:r>
              <a:rPr lang="cs-CZ" sz="2700" dirty="0"/>
              <a:t>, </a:t>
            </a:r>
            <a:r>
              <a:rPr lang="cs-CZ" sz="2700" i="1" dirty="0"/>
              <a:t>Esej o lidském chápání</a:t>
            </a:r>
            <a:r>
              <a:rPr lang="cs-CZ" sz="2700" dirty="0" smtClean="0"/>
              <a:t>, Praha: Oikoymenh 2012, kap</a:t>
            </a:r>
            <a:r>
              <a:rPr lang="cs-CZ" sz="2700" dirty="0"/>
              <a:t>. XI, §17, str. </a:t>
            </a:r>
            <a:r>
              <a:rPr lang="cs-CZ" sz="2700" dirty="0" smtClean="0"/>
              <a:t>115. </a:t>
            </a:r>
            <a:endParaRPr lang="cs-CZ" sz="2700" dirty="0"/>
          </a:p>
        </p:txBody>
      </p:sp>
    </p:spTree>
    <p:extLst>
      <p:ext uri="{BB962C8B-B14F-4D97-AF65-F5344CB8AC3E}">
        <p14:creationId xmlns:p14="http://schemas.microsoft.com/office/powerpoint/2010/main" val="2241490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Kritika metafory „zrcadlení“</a:t>
            </a:r>
            <a:endParaRPr lang="cs-CZ" dirty="0"/>
          </a:p>
        </p:txBody>
      </p:sp>
      <p:sp>
        <p:nvSpPr>
          <p:cNvPr id="3" name="Zástupný symbol pro obsah 2"/>
          <p:cNvSpPr>
            <a:spLocks noGrp="1"/>
          </p:cNvSpPr>
          <p:nvPr>
            <p:ph idx="1"/>
          </p:nvPr>
        </p:nvSpPr>
        <p:spPr/>
        <p:txBody>
          <a:bodyPr/>
          <a:lstStyle/>
          <a:p>
            <a:r>
              <a:rPr lang="cs-CZ" dirty="0"/>
              <a:t>Představa člověka jako „zrcadla přírody“ vede do slepé </a:t>
            </a:r>
            <a:r>
              <a:rPr lang="cs-CZ" dirty="0" smtClean="0"/>
              <a:t>uličky. </a:t>
            </a:r>
            <a:endParaRPr lang="cs-CZ" dirty="0"/>
          </a:p>
          <a:p>
            <a:r>
              <a:rPr lang="cs-CZ" dirty="0" smtClean="0"/>
              <a:t>Jak </a:t>
            </a:r>
            <a:r>
              <a:rPr lang="cs-CZ" dirty="0"/>
              <a:t>vystoupit mimo naši mysl, mimo náš jazyk a z tohoto ne-lidského a nejazykového místa pozorovat, nakolik naše </a:t>
            </a:r>
            <a:r>
              <a:rPr lang="cs-CZ" dirty="0" smtClean="0"/>
              <a:t>přesvědčení (či věty) </a:t>
            </a:r>
            <a:r>
              <a:rPr lang="cs-CZ" dirty="0"/>
              <a:t>odrážejí sama fakta? </a:t>
            </a:r>
            <a:endParaRPr lang="cs-CZ" dirty="0" smtClean="0"/>
          </a:p>
          <a:p>
            <a:endParaRPr lang="cs-CZ" dirty="0"/>
          </a:p>
          <a:p>
            <a:endParaRPr lang="cs-CZ" dirty="0"/>
          </a:p>
        </p:txBody>
      </p:sp>
    </p:spTree>
    <p:extLst>
      <p:ext uri="{BB962C8B-B14F-4D97-AF65-F5344CB8AC3E}">
        <p14:creationId xmlns:p14="http://schemas.microsoft.com/office/powerpoint/2010/main" val="54383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Neurathova</a:t>
            </a:r>
            <a:r>
              <a:rPr lang="cs-CZ" dirty="0"/>
              <a:t> loď </a:t>
            </a:r>
          </a:p>
        </p:txBody>
      </p:sp>
      <p:sp>
        <p:nvSpPr>
          <p:cNvPr id="3" name="Zástupný symbol pro obsah 2"/>
          <p:cNvSpPr>
            <a:spLocks noGrp="1"/>
          </p:cNvSpPr>
          <p:nvPr>
            <p:ph idx="1"/>
          </p:nvPr>
        </p:nvSpPr>
        <p:spPr/>
        <p:txBody>
          <a:bodyPr/>
          <a:lstStyle/>
          <a:p>
            <a:pPr marL="0" indent="0">
              <a:buNone/>
            </a:pPr>
            <a:r>
              <a:rPr lang="cs-CZ" dirty="0"/>
              <a:t>„Jsme jako námořníci, kteří mají na otevřeném moři rekonstruovat svoji loď, ale nejsou schopni začít od začátku, ode dna. Kde se odebere nosník, musí se dát ihned nový a mezitím slouží jako podpora zbytek lodi. Tímto způsobem, využíváním starých nosníků a naplaveného dříví, může být celá loď obnovená, ale jen při pozvolné rekonstrukci</a:t>
            </a:r>
            <a:r>
              <a:rPr lang="cs-CZ" dirty="0" smtClean="0"/>
              <a:t>.“</a:t>
            </a:r>
          </a:p>
          <a:p>
            <a:pPr marL="800100" lvl="2" indent="0">
              <a:buNone/>
            </a:pPr>
            <a:r>
              <a:rPr lang="cs-CZ" dirty="0"/>
              <a:t>(O. </a:t>
            </a:r>
            <a:r>
              <a:rPr lang="cs-CZ" dirty="0" err="1"/>
              <a:t>Neurath</a:t>
            </a:r>
            <a:r>
              <a:rPr lang="cs-CZ" dirty="0"/>
              <a:t>, </a:t>
            </a:r>
            <a:r>
              <a:rPr lang="cs-CZ" i="1" dirty="0" err="1"/>
              <a:t>Empiricism</a:t>
            </a:r>
            <a:r>
              <a:rPr lang="cs-CZ" i="1" dirty="0"/>
              <a:t> and Sociology</a:t>
            </a:r>
            <a:r>
              <a:rPr lang="cs-CZ" dirty="0"/>
              <a:t>, 1973, Anti-</a:t>
            </a:r>
            <a:r>
              <a:rPr lang="cs-CZ" dirty="0" err="1"/>
              <a:t>Spengler</a:t>
            </a:r>
            <a:r>
              <a:rPr lang="cs-CZ" dirty="0"/>
              <a:t>, s. 199)</a:t>
            </a:r>
          </a:p>
          <a:p>
            <a:pPr marL="0" indent="0">
              <a:buNone/>
            </a:pPr>
            <a:r>
              <a:rPr lang="cs-CZ" dirty="0"/>
              <a:t> </a:t>
            </a:r>
          </a:p>
          <a:p>
            <a:endParaRPr lang="cs-CZ" dirty="0"/>
          </a:p>
        </p:txBody>
      </p:sp>
    </p:spTree>
    <p:extLst>
      <p:ext uri="{BB962C8B-B14F-4D97-AF65-F5344CB8AC3E}">
        <p14:creationId xmlns:p14="http://schemas.microsoft.com/office/powerpoint/2010/main" val="3346920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Pragmatické překonání metafory zrcadla</a:t>
            </a:r>
            <a:endParaRPr lang="cs-CZ" dirty="0"/>
          </a:p>
        </p:txBody>
      </p:sp>
      <p:sp>
        <p:nvSpPr>
          <p:cNvPr id="3" name="Zástupný symbol pro obsah 2"/>
          <p:cNvSpPr>
            <a:spLocks noGrp="1"/>
          </p:cNvSpPr>
          <p:nvPr>
            <p:ph idx="1"/>
          </p:nvPr>
        </p:nvSpPr>
        <p:spPr/>
        <p:txBody>
          <a:bodyPr/>
          <a:lstStyle/>
          <a:p>
            <a:r>
              <a:rPr lang="cs-CZ" sz="2600" dirty="0" smtClean="0"/>
              <a:t>Pragmatická </a:t>
            </a:r>
            <a:r>
              <a:rPr lang="cs-CZ" sz="2600" dirty="0"/>
              <a:t>cesta: vědění není věrné odrážení skutečnosti, ale schopnost se s touto skutečností dobře </a:t>
            </a:r>
            <a:r>
              <a:rPr lang="cs-CZ" sz="2600" dirty="0" smtClean="0"/>
              <a:t>vyrovnávat (to </a:t>
            </a:r>
            <a:r>
              <a:rPr lang="cs-CZ" sz="2600" dirty="0"/>
              <a:t>však </a:t>
            </a:r>
            <a:r>
              <a:rPr lang="cs-CZ" sz="2600" dirty="0" smtClean="0"/>
              <a:t>neznamená</a:t>
            </a:r>
            <a:r>
              <a:rPr lang="cs-CZ" sz="2600" dirty="0"/>
              <a:t>, že </a:t>
            </a:r>
            <a:r>
              <a:rPr lang="cs-CZ" sz="2600" dirty="0" smtClean="0"/>
              <a:t>by nebylo možné rozlišovat </a:t>
            </a:r>
            <a:r>
              <a:rPr lang="cs-CZ" sz="2600" dirty="0"/>
              <a:t>mezi teoriemi lepšími a horšími, </a:t>
            </a:r>
            <a:r>
              <a:rPr lang="cs-CZ" sz="2600" dirty="0" smtClean="0"/>
              <a:t>resp. více či méně pravdivými). </a:t>
            </a:r>
            <a:endParaRPr lang="cs-CZ" sz="2600" dirty="0"/>
          </a:p>
          <a:p>
            <a:r>
              <a:rPr lang="cs-CZ" sz="2600" dirty="0" smtClean="0"/>
              <a:t>Poznání </a:t>
            </a:r>
            <a:r>
              <a:rPr lang="cs-CZ" sz="2600" dirty="0"/>
              <a:t>je záležitostí získání návyků a činností, jejichž prostřednictvím se srovnáváme se skutečností [</a:t>
            </a:r>
            <a:r>
              <a:rPr lang="cs-CZ" sz="2600" i="1" dirty="0" err="1"/>
              <a:t>coping</a:t>
            </a:r>
            <a:r>
              <a:rPr lang="cs-CZ" sz="2600" i="1" dirty="0"/>
              <a:t> </a:t>
            </a:r>
            <a:r>
              <a:rPr lang="cs-CZ" sz="2600" i="1" dirty="0" err="1"/>
              <a:t>with</a:t>
            </a:r>
            <a:r>
              <a:rPr lang="cs-CZ" sz="2600" i="1" dirty="0"/>
              <a:t> reality</a:t>
            </a:r>
            <a:r>
              <a:rPr lang="cs-CZ" sz="2600" dirty="0"/>
              <a:t>]" </a:t>
            </a:r>
            <a:r>
              <a:rPr lang="cs-CZ" sz="2600" dirty="0" smtClean="0"/>
              <a:t>(R. Rorty, </a:t>
            </a:r>
            <a:r>
              <a:rPr lang="cs-CZ" sz="2600" i="1" dirty="0" err="1" smtClean="0"/>
              <a:t>Objectivity</a:t>
            </a:r>
            <a:r>
              <a:rPr lang="cs-CZ" sz="2600" i="1" dirty="0" smtClean="0"/>
              <a:t>, </a:t>
            </a:r>
            <a:r>
              <a:rPr lang="cs-CZ" sz="2600" i="1" dirty="0" err="1" smtClean="0"/>
              <a:t>Relativism</a:t>
            </a:r>
            <a:r>
              <a:rPr lang="cs-CZ" sz="2600" i="1" dirty="0" smtClean="0"/>
              <a:t> and </a:t>
            </a:r>
            <a:r>
              <a:rPr lang="cs-CZ" sz="2600" i="1" dirty="0" err="1" smtClean="0"/>
              <a:t>Truth</a:t>
            </a:r>
            <a:r>
              <a:rPr lang="cs-CZ" sz="2600" dirty="0" smtClean="0"/>
              <a:t>).</a:t>
            </a:r>
          </a:p>
          <a:p>
            <a:r>
              <a:rPr lang="cs-CZ" sz="2600" dirty="0" smtClean="0"/>
              <a:t> „‘přesná reprezentace’ je prostě jen automatický a prázdný kompliment, který skládáme těm přesvědčením, která nám úspěšně pomáhají dělat to, co dělat chceme.“ (R. Rorty, </a:t>
            </a:r>
            <a:r>
              <a:rPr lang="cs-CZ" sz="2600" i="1" dirty="0" smtClean="0"/>
              <a:t>Filosofie a zrcadlo přírody</a:t>
            </a:r>
            <a:r>
              <a:rPr lang="cs-CZ" sz="2600" dirty="0" smtClean="0"/>
              <a:t>, Praha 2012, s. 19)</a:t>
            </a:r>
          </a:p>
        </p:txBody>
      </p:sp>
    </p:spTree>
    <p:extLst>
      <p:ext uri="{BB962C8B-B14F-4D97-AF65-F5344CB8AC3E}">
        <p14:creationId xmlns:p14="http://schemas.microsoft.com/office/powerpoint/2010/main" val="191929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Objektivita </a:t>
            </a:r>
            <a:r>
              <a:rPr lang="cs-CZ" i="1" dirty="0" err="1" smtClean="0"/>
              <a:t>avant</a:t>
            </a:r>
            <a:r>
              <a:rPr lang="cs-CZ" i="1" dirty="0" smtClean="0"/>
              <a:t> la </a:t>
            </a:r>
            <a:r>
              <a:rPr lang="cs-CZ" i="1" dirty="0" err="1" smtClean="0"/>
              <a:t>lettre</a:t>
            </a:r>
            <a:endParaRPr lang="cs-CZ" dirty="0"/>
          </a:p>
        </p:txBody>
      </p:sp>
      <p:sp>
        <p:nvSpPr>
          <p:cNvPr id="3" name="Zástupný symbol pro obsah 2"/>
          <p:cNvSpPr>
            <a:spLocks noGrp="1"/>
          </p:cNvSpPr>
          <p:nvPr>
            <p:ph idx="1"/>
          </p:nvPr>
        </p:nvSpPr>
        <p:spPr>
          <a:xfrm>
            <a:off x="457200" y="1600200"/>
            <a:ext cx="8229600" cy="5151582"/>
          </a:xfrm>
        </p:spPr>
        <p:txBody>
          <a:bodyPr/>
          <a:lstStyle/>
          <a:p>
            <a:r>
              <a:rPr lang="cs-CZ" dirty="0" smtClean="0"/>
              <a:t>F. Bacon: kritika idolů, které nás svádějí na scestí při poznávání </a:t>
            </a:r>
            <a:r>
              <a:rPr lang="cs-CZ" dirty="0"/>
              <a:t>přírody </a:t>
            </a:r>
            <a:r>
              <a:rPr lang="cs-CZ" dirty="0" smtClean="0"/>
              <a:t>(zejména </a:t>
            </a:r>
            <a:r>
              <a:rPr lang="cs-CZ" dirty="0"/>
              <a:t>kritika „idolů jeskyně</a:t>
            </a:r>
            <a:r>
              <a:rPr lang="cs-CZ" dirty="0" smtClean="0"/>
              <a:t>“)</a:t>
            </a:r>
            <a:endParaRPr lang="cs-CZ" dirty="0"/>
          </a:p>
          <a:p>
            <a:endParaRPr lang="cs-CZ" sz="1400" dirty="0" smtClean="0"/>
          </a:p>
          <a:p>
            <a:r>
              <a:rPr lang="cs-CZ" dirty="0" smtClean="0"/>
              <a:t>protilékem je podle </a:t>
            </a:r>
            <a:r>
              <a:rPr lang="cs-CZ" dirty="0"/>
              <a:t>Bacona „</a:t>
            </a:r>
            <a:r>
              <a:rPr lang="cs-CZ" i="1" dirty="0"/>
              <a:t>zachovat míru</a:t>
            </a:r>
            <a:r>
              <a:rPr lang="cs-CZ" dirty="0"/>
              <a:t>“ a „</a:t>
            </a:r>
            <a:r>
              <a:rPr lang="cs-CZ" i="1" dirty="0"/>
              <a:t>nedat se strhnout</a:t>
            </a:r>
            <a:r>
              <a:rPr lang="cs-CZ" dirty="0"/>
              <a:t>,“ či „</a:t>
            </a:r>
            <a:r>
              <a:rPr lang="cs-CZ" i="1" dirty="0"/>
              <a:t>postupovat rozvážlivě</a:t>
            </a:r>
            <a:r>
              <a:rPr lang="cs-CZ" dirty="0"/>
              <a:t>,“ </a:t>
            </a:r>
            <a:r>
              <a:rPr lang="cs-CZ" dirty="0" smtClean="0"/>
              <a:t>(viz </a:t>
            </a:r>
            <a:r>
              <a:rPr lang="cs-CZ" i="1" dirty="0" smtClean="0"/>
              <a:t>Nové organon</a:t>
            </a:r>
            <a:r>
              <a:rPr lang="cs-CZ" dirty="0" smtClean="0"/>
              <a:t>, Praha</a:t>
            </a:r>
            <a:r>
              <a:rPr lang="cs-CZ" dirty="0"/>
              <a:t>: Svoboda, 1974, str. </a:t>
            </a:r>
            <a:r>
              <a:rPr lang="cs-CZ" dirty="0" smtClean="0"/>
              <a:t>104</a:t>
            </a:r>
            <a:r>
              <a:rPr lang="cs-CZ" dirty="0"/>
              <a:t> </a:t>
            </a:r>
            <a:r>
              <a:rPr lang="cs-CZ" dirty="0" smtClean="0"/>
              <a:t>-105)</a:t>
            </a:r>
            <a:endParaRPr lang="cs-CZ" dirty="0"/>
          </a:p>
          <a:p>
            <a:pPr lvl="1">
              <a:buFont typeface="Wingdings" panose="05000000000000000000" pitchFamily="2" charset="2"/>
              <a:buChar char="Ø"/>
            </a:pPr>
            <a:r>
              <a:rPr lang="cs-CZ" dirty="0" smtClean="0"/>
              <a:t>význam </a:t>
            </a:r>
            <a:r>
              <a:rPr lang="cs-CZ" u="sng" dirty="0" smtClean="0"/>
              <a:t>nestrannosti</a:t>
            </a:r>
            <a:r>
              <a:rPr lang="cs-CZ" dirty="0" smtClean="0"/>
              <a:t> rozumu</a:t>
            </a:r>
          </a:p>
          <a:p>
            <a:pPr lvl="1">
              <a:buFont typeface="Wingdings" panose="05000000000000000000" pitchFamily="2" charset="2"/>
              <a:buChar char="Ø"/>
            </a:pPr>
            <a:r>
              <a:rPr lang="cs-CZ" dirty="0" smtClean="0"/>
              <a:t>ideál </a:t>
            </a:r>
            <a:r>
              <a:rPr lang="cs-CZ" u="sng" dirty="0"/>
              <a:t>nezkresleného</a:t>
            </a:r>
            <a:r>
              <a:rPr lang="cs-CZ" dirty="0"/>
              <a:t> poznání. </a:t>
            </a:r>
          </a:p>
          <a:p>
            <a:endParaRPr lang="cs-CZ" i="1" dirty="0"/>
          </a:p>
          <a:p>
            <a:endParaRPr lang="cs-CZ" dirty="0"/>
          </a:p>
        </p:txBody>
      </p:sp>
    </p:spTree>
    <p:extLst>
      <p:ext uri="{BB962C8B-B14F-4D97-AF65-F5344CB8AC3E}">
        <p14:creationId xmlns:p14="http://schemas.microsoft.com/office/powerpoint/2010/main" val="738452594"/>
      </p:ext>
    </p:extLst>
  </p:cSld>
  <p:clrMapOvr>
    <a:masterClrMapping/>
  </p:clrMapOvr>
</p:sld>
</file>

<file path=ppt/theme/theme1.xml><?xml version="1.0" encoding="utf-8"?>
<a:theme xmlns:a="http://schemas.openxmlformats.org/drawingml/2006/main" name="FF_UHK-en_prezenta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FF_UHK-en_prezentace</Template>
  <TotalTime>2565</TotalTime>
  <Words>2044</Words>
  <Application>Microsoft Office PowerPoint</Application>
  <PresentationFormat>Předvádění na obrazovce (4:3)</PresentationFormat>
  <Paragraphs>295</Paragraphs>
  <Slides>33</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33</vt:i4>
      </vt:variant>
    </vt:vector>
  </HeadingPairs>
  <TitlesOfParts>
    <vt:vector size="40" baseType="lpstr">
      <vt:lpstr>ＭＳ Ｐゴシック</vt:lpstr>
      <vt:lpstr>Arial</vt:lpstr>
      <vt:lpstr>Calibri</vt:lpstr>
      <vt:lpstr>Comenia Sans</vt:lpstr>
      <vt:lpstr>Times New Roman</vt:lpstr>
      <vt:lpstr>Wingdings</vt:lpstr>
      <vt:lpstr>FF_UHK-en_prezentace</vt:lpstr>
      <vt:lpstr>Prezentace aplikace PowerPoint</vt:lpstr>
      <vt:lpstr>Zrcadlová metaforika</vt:lpstr>
      <vt:lpstr>Skleněná/zrcadlová esence člověka</vt:lpstr>
      <vt:lpstr>Mysl coby zrcadlo přírody</vt:lpstr>
      <vt:lpstr>Mysl coby „temná komora“</vt:lpstr>
      <vt:lpstr>Kritika metafory „zrcadlení“</vt:lpstr>
      <vt:lpstr>Neurathova loď </vt:lpstr>
      <vt:lpstr>Pragmatické překonání metafory zrcadla</vt:lpstr>
      <vt:lpstr>Objektivita avant la lettre</vt:lpstr>
      <vt:lpstr>Objektivita avant la lettre ?</vt:lpstr>
      <vt:lpstr>Proměny objektivity v dějinách myšlení</vt:lpstr>
      <vt:lpstr>Objectivity, Zone Books, New York 2007</vt:lpstr>
      <vt:lpstr>Společný předsudek různých pojetí objektivity  </vt:lpstr>
      <vt:lpstr>(velmi hrubé) shrnutí hlavních tezí knihy Objectivity</vt:lpstr>
      <vt:lpstr>Věrnost přírodě</vt:lpstr>
      <vt:lpstr>Mechanická objektivita</vt:lpstr>
      <vt:lpstr>Trénovaný úsudek</vt:lpstr>
      <vt:lpstr>Důsledky a otázky plynoucí z historiografie objektivity</vt:lpstr>
      <vt:lpstr>Prezentace aplikace PowerPoint</vt:lpstr>
      <vt:lpstr>Morální rozměr vědy</vt:lpstr>
      <vt:lpstr>Prezentace aplikace PowerPoint</vt:lpstr>
      <vt:lpstr>Obrazivost jako epistemická hrozba</vt:lpstr>
      <vt:lpstr>„Sebe-popření já“ jako podmínka objektivity</vt:lpstr>
      <vt:lpstr>Nietzscheho výsměch snahám o desubjektivizaci</vt:lpstr>
      <vt:lpstr>Darwinova píle</vt:lpstr>
      <vt:lpstr>Pasivní pozorování  vs. aktivní experimentování</vt:lpstr>
      <vt:lpstr>Darwinovo nezúčastněné pozorování vlastních dětí</vt:lpstr>
      <vt:lpstr>Darwinovo nezúčastněné pozorování vlastních dětí</vt:lpstr>
      <vt:lpstr>Prezentace aplikace PowerPoint</vt:lpstr>
      <vt:lpstr>Příroda se sama odhaluje před vědou (1899)</vt:lpstr>
      <vt:lpstr>Rozdělení umění a vědy</vt:lpstr>
      <vt:lpstr>Prezentace aplikace PowerPoint</vt:lpstr>
      <vt:lpstr>Poučení</vt:lpstr>
    </vt:vector>
  </TitlesOfParts>
  <Company>UHK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conditions of objectivity</dc:title>
  <dc:creator>Ondrej Svec</dc:creator>
  <cp:lastModifiedBy>Ondrej Svec</cp:lastModifiedBy>
  <cp:revision>208</cp:revision>
  <dcterms:created xsi:type="dcterms:W3CDTF">2011-02-25T19:03:02Z</dcterms:created>
  <dcterms:modified xsi:type="dcterms:W3CDTF">2021-03-22T16:26:24Z</dcterms:modified>
</cp:coreProperties>
</file>