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57" r:id="rId5"/>
    <p:sldId id="258" r:id="rId6"/>
    <p:sldId id="259" r:id="rId7"/>
    <p:sldId id="260" r:id="rId8"/>
    <p:sldId id="264" r:id="rId9"/>
    <p:sldId id="267" r:id="rId10"/>
    <p:sldId id="262" r:id="rId11"/>
    <p:sldId id="265" r:id="rId12"/>
    <p:sldId id="261" r:id="rId13"/>
    <p:sldId id="263" r:id="rId14"/>
    <p:sldId id="274" r:id="rId15"/>
    <p:sldId id="275" r:id="rId16"/>
    <p:sldId id="268" r:id="rId17"/>
    <p:sldId id="269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54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126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816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4803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55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263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07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95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781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454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581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13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39B3F-2CEC-49F5-80D4-87438C1062D3}" type="datetimeFigureOut">
              <a:rPr lang="cs-CZ" smtClean="0"/>
              <a:pPr/>
              <a:t>22. 2. 2017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3B460-E76B-40A8-94C6-B54FE1A3130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96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nuscriptorium.cz/" TargetMode="External"/><Relationship Id="rId3" Type="http://schemas.openxmlformats.org/officeDocument/2006/relationships/hyperlink" Target="http://cms.flu.cas.cz/cz/badatele/sources-on-line.html" TargetMode="External"/><Relationship Id="rId7" Type="http://schemas.openxmlformats.org/officeDocument/2006/relationships/hyperlink" Target="http://www.bl.uk/" TargetMode="External"/><Relationship Id="rId2" Type="http://schemas.openxmlformats.org/officeDocument/2006/relationships/hyperlink" Target="https://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.google.com/" TargetMode="External"/><Relationship Id="rId5" Type="http://schemas.openxmlformats.org/officeDocument/2006/relationships/hyperlink" Target="http://www.bnf.gallica.fr/" TargetMode="External"/><Relationship Id="rId4" Type="http://schemas.openxmlformats.org/officeDocument/2006/relationships/hyperlink" Target="http://www.dmgh.de/de/fs2/object/display.html?zoom=0.75&amp;sortIndex=010" TargetMode="External"/><Relationship Id="rId9" Type="http://schemas.openxmlformats.org/officeDocument/2006/relationships/hyperlink" Target="http://sourcebooks.fordham.edu/sbook2.a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83000" b="-4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61" y="457200"/>
            <a:ext cx="11456126" cy="355309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Baskerville Old Face" panose="02020602080505020303" pitchFamily="18" charset="0"/>
              </a:rPr>
              <a:t>STŘEDOVĚKÉ KRONIKY </a:t>
            </a:r>
            <a:br>
              <a:rPr lang="cs-CZ" dirty="0" smtClean="0">
                <a:latin typeface="Baskerville Old Face" panose="02020602080505020303" pitchFamily="18" charset="0"/>
              </a:rPr>
            </a:br>
            <a:r>
              <a:rPr lang="cs-CZ" dirty="0" smtClean="0">
                <a:latin typeface="Baskerville Old Face" panose="02020602080505020303" pitchFamily="18" charset="0"/>
              </a:rPr>
              <a:t>JAKO HISTORICKÝ PRAMEN </a:t>
            </a:r>
            <a:endParaRPr lang="cs-CZ" dirty="0">
              <a:latin typeface="Baskerville Old Face" panose="020206020805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3188" y="4781006"/>
            <a:ext cx="9144000" cy="1214846"/>
          </a:xfrm>
        </p:spPr>
        <p:txBody>
          <a:bodyPr/>
          <a:lstStyle/>
          <a:p>
            <a:r>
              <a:rPr lang="cs-CZ" dirty="0" smtClean="0">
                <a:latin typeface="Baskerville Old Face" panose="02020602080505020303" pitchFamily="18" charset="0"/>
              </a:rPr>
              <a:t>Mgr. Anna </a:t>
            </a:r>
            <a:r>
              <a:rPr lang="cs-CZ" dirty="0" err="1" smtClean="0">
                <a:latin typeface="Baskerville Old Face" panose="02020602080505020303" pitchFamily="18" charset="0"/>
              </a:rPr>
              <a:t>Košátková</a:t>
            </a:r>
            <a:r>
              <a:rPr lang="cs-CZ" dirty="0" smtClean="0">
                <a:latin typeface="Baskerville Old Face" panose="02020602080505020303" pitchFamily="18" charset="0"/>
              </a:rPr>
              <a:t> (</a:t>
            </a:r>
            <a:r>
              <a:rPr lang="cs-CZ" dirty="0" err="1" smtClean="0">
                <a:latin typeface="Baskerville Old Face" panose="02020602080505020303" pitchFamily="18" charset="0"/>
              </a:rPr>
              <a:t>anna.kosatkova</a:t>
            </a:r>
            <a:r>
              <a:rPr lang="cs-CZ" dirty="0" smtClean="0">
                <a:latin typeface="Baskerville Old Face" panose="02020602080505020303" pitchFamily="18" charset="0"/>
              </a:rPr>
              <a:t>@seznam.</a:t>
            </a:r>
            <a:r>
              <a:rPr lang="cs-CZ" dirty="0" err="1" smtClean="0">
                <a:latin typeface="Baskerville Old Face" panose="02020602080505020303" pitchFamily="18" charset="0"/>
              </a:rPr>
              <a:t>cz</a:t>
            </a:r>
            <a:r>
              <a:rPr lang="cs-CZ" dirty="0" smtClean="0">
                <a:latin typeface="Baskerville Old Face" panose="02020602080505020303" pitchFamily="18" charset="0"/>
              </a:rPr>
              <a:t>)</a:t>
            </a:r>
          </a:p>
          <a:p>
            <a:r>
              <a:rPr lang="cs-CZ" dirty="0" smtClean="0">
                <a:latin typeface="Baskerville Old Face" panose="02020602080505020303" pitchFamily="18" charset="0"/>
              </a:rPr>
              <a:t>Mgr. Jan Malý (</a:t>
            </a:r>
            <a:r>
              <a:rPr lang="cs-CZ" dirty="0" err="1" smtClean="0">
                <a:latin typeface="Baskerville Old Face" panose="02020602080505020303" pitchFamily="18" charset="0"/>
              </a:rPr>
              <a:t>maly.usti</a:t>
            </a:r>
            <a:r>
              <a:rPr lang="cs-CZ" dirty="0" smtClean="0">
                <a:latin typeface="Baskerville Old Face" panose="02020602080505020303" pitchFamily="18" charset="0"/>
              </a:rPr>
              <a:t>@</a:t>
            </a:r>
            <a:r>
              <a:rPr lang="cs-CZ" dirty="0" err="1" smtClean="0">
                <a:latin typeface="Baskerville Old Face" panose="02020602080505020303" pitchFamily="18" charset="0"/>
              </a:rPr>
              <a:t>gmail.com</a:t>
            </a:r>
            <a:r>
              <a:rPr lang="cs-CZ" dirty="0" smtClean="0">
                <a:latin typeface="Baskerville Old Face" panose="02020602080505020303" pitchFamily="18" charset="0"/>
              </a:rPr>
              <a:t>)</a:t>
            </a:r>
            <a:endParaRPr lang="cs-CZ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cs-CZ" b="1" dirty="0" smtClean="0"/>
              <a:t>VERŠOVANÉ PRAMENY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specifický typ pramene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latina / </a:t>
            </a:r>
            <a:r>
              <a:rPr lang="cs-CZ" dirty="0" err="1" smtClean="0"/>
              <a:t>vernakulární</a:t>
            </a:r>
            <a:r>
              <a:rPr lang="cs-CZ" dirty="0" smtClean="0"/>
              <a:t> jazyk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r>
              <a:rPr lang="cs-CZ" dirty="0" smtClean="0"/>
              <a:t>např. </a:t>
            </a:r>
          </a:p>
          <a:p>
            <a:pPr algn="just"/>
            <a:r>
              <a:rPr lang="cs-CZ" i="1" dirty="0" err="1" smtClean="0"/>
              <a:t>Estoire</a:t>
            </a:r>
            <a:r>
              <a:rPr lang="cs-CZ" i="1" dirty="0" smtClean="0"/>
              <a:t> de </a:t>
            </a:r>
            <a:r>
              <a:rPr lang="cs-CZ" i="1" dirty="0" err="1" smtClean="0"/>
              <a:t>Guerre</a:t>
            </a:r>
            <a:r>
              <a:rPr lang="cs-CZ" i="1" dirty="0" smtClean="0"/>
              <a:t> </a:t>
            </a:r>
            <a:r>
              <a:rPr lang="cs-CZ" i="1" dirty="0" err="1" smtClean="0"/>
              <a:t>Sainte</a:t>
            </a:r>
            <a:r>
              <a:rPr lang="cs-CZ" i="1" dirty="0" smtClean="0"/>
              <a:t> </a:t>
            </a:r>
            <a:r>
              <a:rPr lang="cs-CZ" dirty="0" smtClean="0"/>
              <a:t>od Ambrože (dějiny 3. křížové výpravy), </a:t>
            </a:r>
            <a:r>
              <a:rPr lang="cs-CZ" i="1" dirty="0" err="1" smtClean="0"/>
              <a:t>Philippide</a:t>
            </a:r>
            <a:r>
              <a:rPr lang="cs-CZ" i="1" dirty="0" smtClean="0"/>
              <a:t> </a:t>
            </a:r>
            <a:r>
              <a:rPr lang="cs-CZ" dirty="0" smtClean="0"/>
              <a:t>– Vilém Bretaňský - oslava Filipa II. Augusta</a:t>
            </a:r>
          </a:p>
          <a:p>
            <a:pPr algn="just"/>
            <a:r>
              <a:rPr lang="cs-CZ" i="1" dirty="0" err="1" smtClean="0"/>
              <a:t>Deutsche</a:t>
            </a:r>
            <a:r>
              <a:rPr lang="cs-CZ" i="1" dirty="0" smtClean="0"/>
              <a:t> </a:t>
            </a:r>
            <a:r>
              <a:rPr lang="cs-CZ" i="1" dirty="0" err="1" smtClean="0"/>
              <a:t>Kaiserchronik</a:t>
            </a:r>
            <a:r>
              <a:rPr lang="cs-CZ" dirty="0" smtClean="0"/>
              <a:t>, </a:t>
            </a:r>
            <a:r>
              <a:rPr lang="cs-CZ" i="1" dirty="0" smtClean="0"/>
              <a:t>Veršovaná kronika Otakara Štýrského</a:t>
            </a:r>
            <a:r>
              <a:rPr lang="cs-CZ" dirty="0" smtClean="0"/>
              <a:t>, </a:t>
            </a:r>
            <a:r>
              <a:rPr lang="cs-CZ" i="1" dirty="0" smtClean="0"/>
              <a:t>Dílo </a:t>
            </a:r>
            <a:r>
              <a:rPr lang="cs-CZ" i="1" dirty="0" err="1" smtClean="0"/>
              <a:t>Janse</a:t>
            </a:r>
            <a:r>
              <a:rPr lang="cs-CZ" i="1" dirty="0" smtClean="0"/>
              <a:t> </a:t>
            </a:r>
            <a:r>
              <a:rPr lang="cs-CZ" i="1" dirty="0" err="1" smtClean="0"/>
              <a:t>Enikela</a:t>
            </a:r>
            <a:r>
              <a:rPr lang="cs-CZ" dirty="0" smtClean="0"/>
              <a:t>, Světové kroniky Rudolfa </a:t>
            </a:r>
            <a:r>
              <a:rPr lang="cs-CZ" dirty="0" err="1" smtClean="0"/>
              <a:t>von</a:t>
            </a:r>
            <a:r>
              <a:rPr lang="cs-CZ" dirty="0" smtClean="0"/>
              <a:t> Ems a Heinricha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München</a:t>
            </a:r>
            <a:r>
              <a:rPr lang="cs-CZ" dirty="0" smtClean="0"/>
              <a:t> </a:t>
            </a:r>
          </a:p>
          <a:p>
            <a:pPr algn="just"/>
            <a:r>
              <a:rPr lang="cs-CZ" i="1" dirty="0" smtClean="0"/>
              <a:t>Kronika tak řečeného Dalimila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12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FAKTORY OVLIVŇUJÍCÍ VÝPOVĚDNÍ HODNOTU HISTORIOGRAFICKÝCH PRAMENŮ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výpovědní hodnota</a:t>
            </a:r>
          </a:p>
          <a:p>
            <a:pPr algn="just">
              <a:buNone/>
            </a:pPr>
            <a:r>
              <a:rPr lang="cs-CZ" dirty="0" smtClean="0"/>
              <a:t>literární hodnota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KDO?</a:t>
            </a:r>
          </a:p>
          <a:p>
            <a:pPr algn="just"/>
            <a:r>
              <a:rPr lang="cs-CZ" dirty="0" smtClean="0"/>
              <a:t>CO?</a:t>
            </a:r>
          </a:p>
          <a:p>
            <a:pPr algn="just"/>
            <a:r>
              <a:rPr lang="cs-CZ" dirty="0" smtClean="0"/>
              <a:t>KDY?</a:t>
            </a:r>
          </a:p>
          <a:p>
            <a:pPr algn="just"/>
            <a:r>
              <a:rPr lang="cs-CZ" dirty="0" smtClean="0"/>
              <a:t>PROČ?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1/1c/Margamabbey-wyrdlight-7458.jpg/1280px-Margamabbey-wyrdlight-7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0" y="0"/>
            <a:ext cx="9347200" cy="62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59300" y="63119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Opatství </a:t>
            </a:r>
            <a:r>
              <a:rPr lang="cs-CZ" dirty="0" err="1" smtClean="0"/>
              <a:t>Margam</a:t>
            </a:r>
            <a:r>
              <a:rPr lang="cs-CZ" dirty="0" smtClean="0"/>
              <a:t> v Anglii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314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aint-Denis - Faç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279" y="-1"/>
            <a:ext cx="4521421" cy="68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96000" y="5448300"/>
            <a:ext cx="481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Opatství Saint Denis u Paříže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189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cs-CZ" dirty="0"/>
              <a:t>„</a:t>
            </a:r>
            <a:r>
              <a:rPr lang="cs-CZ" sz="4800" i="1" dirty="0"/>
              <a:t>Pak tedy přijel král Anglie po Seině ve své lodi, </a:t>
            </a:r>
            <a:r>
              <a:rPr lang="cs-CZ" sz="4800" i="1" dirty="0" smtClean="0"/>
              <a:t/>
            </a:r>
            <a:br>
              <a:rPr lang="cs-CZ" sz="4800" i="1" dirty="0" smtClean="0"/>
            </a:br>
            <a:r>
              <a:rPr lang="cs-CZ" sz="4800" i="1" dirty="0" smtClean="0"/>
              <a:t>a </a:t>
            </a:r>
            <a:r>
              <a:rPr lang="cs-CZ" sz="4800" i="1" dirty="0"/>
              <a:t>protože nechtěl přistát, hovořil s králem Francie přímo z paluby. Král Francie pak seděl na koni na břehu řeky a mluvil s králem Anglie z očí do očí.“</a:t>
            </a:r>
            <a:endParaRPr lang="cs-CZ" sz="4800" dirty="0"/>
          </a:p>
          <a:p>
            <a:pPr marL="0" indent="0" algn="just">
              <a:buNone/>
            </a:pPr>
            <a:r>
              <a:rPr lang="cs-CZ" sz="4800" dirty="0"/>
              <a:t>    (Roger z </a:t>
            </a:r>
            <a:r>
              <a:rPr lang="cs-CZ" sz="4800" dirty="0" err="1"/>
              <a:t>Howdenu</a:t>
            </a:r>
            <a:r>
              <a:rPr lang="cs-CZ" sz="4800" dirty="0"/>
              <a:t>, </a:t>
            </a:r>
            <a:r>
              <a:rPr lang="cs-CZ" sz="4800" i="1" dirty="0" err="1"/>
              <a:t>Chronica</a:t>
            </a:r>
            <a:r>
              <a:rPr lang="cs-CZ" sz="4800" dirty="0"/>
              <a:t>, 1199)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748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1534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29063" t="27083" r="2291" b="6510"/>
          <a:stretch/>
        </p:blipFill>
        <p:spPr>
          <a:xfrm>
            <a:off x="0" y="0"/>
            <a:ext cx="8763000" cy="6781684"/>
          </a:xfrm>
          <a:prstGeom prst="rect">
            <a:avLst/>
          </a:prstGeom>
        </p:spPr>
      </p:pic>
      <p:pic>
        <p:nvPicPr>
          <p:cNvPr id="1026" name="Picture 2" descr="Výsledek obrázku pro Richard I Matthew pA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6100"/>
            <a:ext cx="34290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0"/>
            <a:ext cx="5157787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chuone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scône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genædic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sælic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teumuote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stæte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unt</a:t>
            </a:r>
            <a:r>
              <a:rPr lang="cs-CZ" dirty="0" smtClean="0"/>
              <a:t> </a:t>
            </a:r>
            <a:r>
              <a:rPr lang="cs-CZ" dirty="0" err="1" smtClean="0"/>
              <a:t>hête</a:t>
            </a:r>
            <a:r>
              <a:rPr lang="cs-CZ" dirty="0" smtClean="0"/>
              <a:t> </a:t>
            </a:r>
            <a:r>
              <a:rPr lang="cs-CZ" dirty="0" err="1" smtClean="0"/>
              <a:t>iedoch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guote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lobelîch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vorhtlîch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Karlen</a:t>
            </a:r>
            <a:r>
              <a:rPr lang="cs-CZ" dirty="0" smtClean="0"/>
              <a:t> </a:t>
            </a:r>
            <a:r>
              <a:rPr lang="cs-CZ" dirty="0" err="1" smtClean="0"/>
              <a:t>lobete</a:t>
            </a:r>
            <a:r>
              <a:rPr lang="cs-CZ" dirty="0" smtClean="0"/>
              <a:t> man </a:t>
            </a:r>
            <a:r>
              <a:rPr lang="cs-CZ" dirty="0" err="1" smtClean="0"/>
              <a:t>pillîche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in </a:t>
            </a:r>
            <a:r>
              <a:rPr lang="cs-CZ" dirty="0" err="1" smtClean="0"/>
              <a:t>Rômischen</a:t>
            </a:r>
            <a:r>
              <a:rPr lang="cs-CZ" dirty="0" smtClean="0"/>
              <a:t> </a:t>
            </a:r>
            <a:r>
              <a:rPr lang="cs-CZ" dirty="0" err="1" smtClean="0"/>
              <a:t>rîchen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vor </a:t>
            </a:r>
            <a:r>
              <a:rPr lang="cs-CZ" dirty="0" err="1" smtClean="0"/>
              <a:t>allen</a:t>
            </a:r>
            <a:r>
              <a:rPr lang="cs-CZ" dirty="0" smtClean="0"/>
              <a:t> </a:t>
            </a:r>
            <a:r>
              <a:rPr lang="cs-CZ" dirty="0" err="1" smtClean="0"/>
              <a:t>werltkunigen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habete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aller</a:t>
            </a:r>
            <a:r>
              <a:rPr lang="cs-CZ" dirty="0" smtClean="0"/>
              <a:t> </a:t>
            </a:r>
            <a:r>
              <a:rPr lang="cs-CZ" dirty="0" err="1" smtClean="0"/>
              <a:t>maisten</a:t>
            </a:r>
            <a:r>
              <a:rPr lang="cs-CZ" dirty="0" smtClean="0"/>
              <a:t> </a:t>
            </a:r>
            <a:r>
              <a:rPr lang="cs-CZ" dirty="0" err="1" smtClean="0"/>
              <a:t>tugende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err="1" smtClean="0"/>
              <a:t>Daz</a:t>
            </a:r>
            <a:r>
              <a:rPr lang="cs-CZ" dirty="0" smtClean="0"/>
              <a:t> </a:t>
            </a:r>
            <a:r>
              <a:rPr lang="cs-CZ" dirty="0" err="1" smtClean="0"/>
              <a:t>buoch</a:t>
            </a:r>
            <a:r>
              <a:rPr lang="cs-CZ" dirty="0" smtClean="0"/>
              <a:t> </a:t>
            </a:r>
            <a:r>
              <a:rPr lang="cs-CZ" dirty="0" err="1" smtClean="0"/>
              <a:t>saget</a:t>
            </a:r>
            <a:r>
              <a:rPr lang="cs-CZ" dirty="0" smtClean="0"/>
              <a:t> </a:t>
            </a:r>
            <a:r>
              <a:rPr lang="cs-CZ" dirty="0" err="1" smtClean="0"/>
              <a:t>vur</a:t>
            </a:r>
            <a:r>
              <a:rPr lang="cs-CZ" dirty="0" smtClean="0"/>
              <a:t> </a:t>
            </a:r>
            <a:r>
              <a:rPr lang="cs-CZ" dirty="0" err="1" smtClean="0"/>
              <a:t>wâr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err="1" smtClean="0"/>
              <a:t>daz</a:t>
            </a:r>
            <a:r>
              <a:rPr lang="cs-CZ" dirty="0" smtClean="0"/>
              <a:t> </a:t>
            </a:r>
            <a:r>
              <a:rPr lang="cs-CZ" dirty="0" err="1" smtClean="0"/>
              <a:t>rîche</a:t>
            </a:r>
            <a:r>
              <a:rPr lang="cs-CZ" dirty="0" smtClean="0"/>
              <a:t> </a:t>
            </a:r>
            <a:r>
              <a:rPr lang="cs-CZ" dirty="0" err="1" smtClean="0"/>
              <a:t>hêt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sehs</a:t>
            </a:r>
            <a:r>
              <a:rPr lang="cs-CZ" dirty="0" smtClean="0"/>
              <a:t> </a:t>
            </a:r>
            <a:r>
              <a:rPr lang="cs-CZ" dirty="0" err="1" smtClean="0"/>
              <a:t>unt</a:t>
            </a:r>
            <a:r>
              <a:rPr lang="cs-CZ" dirty="0" smtClean="0"/>
              <a:t> </a:t>
            </a:r>
            <a:r>
              <a:rPr lang="cs-CZ" dirty="0" err="1" smtClean="0"/>
              <a:t>vierzic</a:t>
            </a:r>
            <a:r>
              <a:rPr lang="cs-CZ" dirty="0" smtClean="0"/>
              <a:t> </a:t>
            </a:r>
            <a:r>
              <a:rPr lang="cs-CZ" dirty="0" err="1" smtClean="0"/>
              <a:t>jâr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unt</a:t>
            </a:r>
            <a:r>
              <a:rPr lang="cs-CZ" dirty="0" smtClean="0"/>
              <a:t> </a:t>
            </a:r>
            <a:r>
              <a:rPr lang="cs-CZ" dirty="0" err="1" smtClean="0"/>
              <a:t>niun</a:t>
            </a:r>
            <a:r>
              <a:rPr lang="cs-CZ" dirty="0" smtClean="0"/>
              <a:t> </a:t>
            </a:r>
            <a:r>
              <a:rPr lang="cs-CZ" dirty="0" err="1" smtClean="0"/>
              <a:t>mânode</a:t>
            </a:r>
            <a:r>
              <a:rPr lang="cs-CZ" dirty="0" smtClean="0"/>
              <a:t> </a:t>
            </a:r>
            <a:r>
              <a:rPr lang="cs-CZ" dirty="0" err="1" smtClean="0"/>
              <a:t>mêre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da</a:t>
            </a:r>
            <a:r>
              <a:rPr lang="cs-CZ" dirty="0" smtClean="0"/>
              <a:t> ze </a:t>
            </a:r>
            <a:r>
              <a:rPr lang="cs-CZ" dirty="0" err="1" smtClean="0"/>
              <a:t>Âche</a:t>
            </a:r>
            <a:r>
              <a:rPr lang="cs-CZ" dirty="0" smtClean="0"/>
              <a:t> </a:t>
            </a:r>
            <a:r>
              <a:rPr lang="cs-CZ" dirty="0" err="1" smtClean="0"/>
              <a:t>begruob</a:t>
            </a:r>
            <a:r>
              <a:rPr lang="cs-CZ" dirty="0" smtClean="0"/>
              <a:t> man den </a:t>
            </a:r>
            <a:r>
              <a:rPr lang="cs-CZ" dirty="0" err="1" smtClean="0"/>
              <a:t>hêrren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0"/>
            <a:ext cx="518318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kühn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edel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gnädig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gottbegnadet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ehrführtig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geradlinig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besa</a:t>
            </a:r>
            <a:r>
              <a:rPr lang="el-GR" dirty="0" smtClean="0"/>
              <a:t>β</a:t>
            </a:r>
            <a:r>
              <a:rPr lang="cs-CZ" dirty="0" smtClean="0"/>
              <a:t> </a:t>
            </a:r>
            <a:r>
              <a:rPr lang="cs-CZ" dirty="0" err="1" smtClean="0"/>
              <a:t>aber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</a:t>
            </a:r>
            <a:r>
              <a:rPr lang="cs-CZ" dirty="0" err="1" smtClean="0"/>
              <a:t>Güte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ruhmreich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furchteinflö</a:t>
            </a:r>
            <a:r>
              <a:rPr lang="el-GR" dirty="0" smtClean="0"/>
              <a:t>β</a:t>
            </a:r>
            <a:r>
              <a:rPr lang="cs-CZ" dirty="0" err="1" smtClean="0"/>
              <a:t>end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Karl </a:t>
            </a:r>
            <a:r>
              <a:rPr lang="cs-CZ" dirty="0" err="1" smtClean="0"/>
              <a:t>pries</a:t>
            </a:r>
            <a:r>
              <a:rPr lang="cs-CZ" dirty="0" smtClean="0"/>
              <a:t> man </a:t>
            </a:r>
            <a:r>
              <a:rPr lang="cs-CZ" dirty="0" err="1" smtClean="0"/>
              <a:t>mit</a:t>
            </a:r>
            <a:r>
              <a:rPr lang="cs-CZ" dirty="0" smtClean="0"/>
              <a:t> Fug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Recht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gesamten</a:t>
            </a:r>
            <a:r>
              <a:rPr lang="cs-CZ" dirty="0" smtClean="0"/>
              <a:t> </a:t>
            </a:r>
            <a:r>
              <a:rPr lang="cs-CZ" dirty="0" err="1" smtClean="0"/>
              <a:t>Römischen</a:t>
            </a:r>
            <a:r>
              <a:rPr lang="cs-CZ" dirty="0" smtClean="0"/>
              <a:t> Reich </a:t>
            </a:r>
          </a:p>
          <a:p>
            <a:pPr>
              <a:buNone/>
            </a:pPr>
            <a:r>
              <a:rPr lang="cs-CZ" dirty="0" smtClean="0"/>
              <a:t>vor </a:t>
            </a:r>
            <a:r>
              <a:rPr lang="cs-CZ" dirty="0" err="1" smtClean="0"/>
              <a:t>allen</a:t>
            </a:r>
            <a:r>
              <a:rPr lang="cs-CZ" dirty="0" smtClean="0"/>
              <a:t> </a:t>
            </a:r>
            <a:r>
              <a:rPr lang="cs-CZ" dirty="0" err="1" smtClean="0"/>
              <a:t>Königen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Erden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besa</a:t>
            </a:r>
            <a:r>
              <a:rPr lang="el-GR" dirty="0" smtClean="0"/>
              <a:t>β</a:t>
            </a:r>
            <a:r>
              <a:rPr lang="cs-CZ" dirty="0" smtClean="0"/>
              <a:t> </a:t>
            </a:r>
            <a:r>
              <a:rPr lang="cs-CZ" dirty="0" err="1" smtClean="0"/>
              <a:t>mehr</a:t>
            </a:r>
            <a:r>
              <a:rPr lang="cs-CZ" dirty="0" smtClean="0"/>
              <a:t> </a:t>
            </a:r>
            <a:r>
              <a:rPr lang="cs-CZ" dirty="0" err="1" smtClean="0"/>
              <a:t>Vorzüge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jeder</a:t>
            </a:r>
            <a:r>
              <a:rPr lang="cs-CZ" dirty="0" smtClean="0"/>
              <a:t> </a:t>
            </a:r>
            <a:r>
              <a:rPr lang="cs-CZ" dirty="0" err="1" smtClean="0"/>
              <a:t>andere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Die </a:t>
            </a:r>
            <a:r>
              <a:rPr lang="cs-CZ" dirty="0" err="1" smtClean="0"/>
              <a:t>Quelle</a:t>
            </a:r>
            <a:r>
              <a:rPr lang="cs-CZ" dirty="0" smtClean="0"/>
              <a:t> </a:t>
            </a:r>
            <a:r>
              <a:rPr lang="cs-CZ" dirty="0" err="1" smtClean="0"/>
              <a:t>bezeugt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Wahrheit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err="1" smtClean="0"/>
              <a:t>Sechsundvierzig</a:t>
            </a:r>
            <a:r>
              <a:rPr lang="cs-CZ" dirty="0" smtClean="0"/>
              <a:t> </a:t>
            </a:r>
            <a:r>
              <a:rPr lang="cs-CZ" dirty="0" err="1" smtClean="0"/>
              <a:t>Jahre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neun</a:t>
            </a:r>
            <a:r>
              <a:rPr lang="cs-CZ" dirty="0" smtClean="0"/>
              <a:t> </a:t>
            </a:r>
            <a:r>
              <a:rPr lang="cs-CZ" dirty="0" err="1" smtClean="0"/>
              <a:t>Monate</a:t>
            </a:r>
            <a:r>
              <a:rPr lang="cs-CZ" dirty="0" smtClean="0"/>
              <a:t> </a:t>
            </a:r>
            <a:r>
              <a:rPr lang="cs-CZ" dirty="0" err="1" smtClean="0"/>
              <a:t>regierte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das</a:t>
            </a:r>
            <a:r>
              <a:rPr lang="cs-CZ" dirty="0" smtClean="0"/>
              <a:t> Reich. </a:t>
            </a:r>
          </a:p>
          <a:p>
            <a:pPr>
              <a:buNone/>
            </a:pPr>
            <a:r>
              <a:rPr lang="cs-CZ" dirty="0" smtClean="0"/>
              <a:t>In </a:t>
            </a:r>
            <a:r>
              <a:rPr lang="cs-CZ" dirty="0" err="1" smtClean="0"/>
              <a:t>Aachen</a:t>
            </a:r>
            <a:r>
              <a:rPr lang="cs-CZ" dirty="0" smtClean="0"/>
              <a:t> </a:t>
            </a:r>
            <a:r>
              <a:rPr lang="cs-CZ" dirty="0" err="1" smtClean="0"/>
              <a:t>begrub</a:t>
            </a:r>
            <a:r>
              <a:rPr lang="cs-CZ" dirty="0" smtClean="0"/>
              <a:t> man den </a:t>
            </a:r>
            <a:r>
              <a:rPr lang="cs-CZ" dirty="0" err="1" smtClean="0"/>
              <a:t>Herrscher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0"/>
            <a:ext cx="51816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err="1" smtClean="0"/>
              <a:t>hie</a:t>
            </a:r>
            <a:r>
              <a:rPr lang="cs-CZ" dirty="0" smtClean="0"/>
              <a:t> </a:t>
            </a:r>
            <a:r>
              <a:rPr lang="cs-CZ" dirty="0" err="1" smtClean="0"/>
              <a:t>lac</a:t>
            </a:r>
            <a:r>
              <a:rPr lang="cs-CZ" dirty="0" smtClean="0"/>
              <a:t> </a:t>
            </a:r>
            <a:r>
              <a:rPr lang="cs-CZ" dirty="0" err="1" smtClean="0"/>
              <a:t>erslagen</a:t>
            </a:r>
            <a:r>
              <a:rPr lang="cs-CZ" dirty="0" smtClean="0"/>
              <a:t> </a:t>
            </a:r>
            <a:r>
              <a:rPr lang="cs-CZ" dirty="0" err="1" smtClean="0"/>
              <a:t>ûf</a:t>
            </a:r>
            <a:r>
              <a:rPr lang="cs-CZ" dirty="0" smtClean="0"/>
              <a:t> </a:t>
            </a:r>
            <a:r>
              <a:rPr lang="cs-CZ" dirty="0" err="1" smtClean="0"/>
              <a:t>dem</a:t>
            </a:r>
            <a:r>
              <a:rPr lang="cs-CZ" dirty="0" smtClean="0"/>
              <a:t> </a:t>
            </a:r>
            <a:r>
              <a:rPr lang="cs-CZ" dirty="0" err="1" smtClean="0"/>
              <a:t>plân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der </a:t>
            </a:r>
            <a:r>
              <a:rPr lang="cs-CZ" dirty="0" err="1" smtClean="0"/>
              <a:t>aller</a:t>
            </a:r>
            <a:r>
              <a:rPr lang="cs-CZ" dirty="0" smtClean="0"/>
              <a:t> </a:t>
            </a:r>
            <a:r>
              <a:rPr lang="cs-CZ" dirty="0" err="1" smtClean="0"/>
              <a:t>tiuriste</a:t>
            </a:r>
            <a:r>
              <a:rPr lang="cs-CZ" dirty="0" smtClean="0"/>
              <a:t> man, </a:t>
            </a:r>
          </a:p>
          <a:p>
            <a:pPr>
              <a:buNone/>
            </a:pPr>
            <a:r>
              <a:rPr lang="cs-CZ" dirty="0" smtClean="0"/>
              <a:t>der </a:t>
            </a:r>
            <a:r>
              <a:rPr lang="cs-CZ" dirty="0" err="1" smtClean="0"/>
              <a:t>ie</a:t>
            </a:r>
            <a:r>
              <a:rPr lang="cs-CZ" dirty="0" smtClean="0"/>
              <a:t> </a:t>
            </a:r>
            <a:r>
              <a:rPr lang="cs-CZ" dirty="0" err="1" smtClean="0"/>
              <a:t>getrouc</a:t>
            </a:r>
            <a:r>
              <a:rPr lang="cs-CZ" dirty="0" smtClean="0"/>
              <a:t> </a:t>
            </a:r>
            <a:r>
              <a:rPr lang="cs-CZ" dirty="0" err="1" smtClean="0"/>
              <a:t>krône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wan</a:t>
            </a:r>
            <a:r>
              <a:rPr lang="cs-CZ" dirty="0" smtClean="0"/>
              <a:t> </a:t>
            </a:r>
            <a:r>
              <a:rPr lang="cs-CZ" dirty="0" err="1" smtClean="0"/>
              <a:t>daz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nâch</a:t>
            </a:r>
            <a:r>
              <a:rPr lang="cs-CZ" dirty="0" smtClean="0"/>
              <a:t> </a:t>
            </a:r>
            <a:r>
              <a:rPr lang="cs-CZ" dirty="0" err="1" smtClean="0"/>
              <a:t>Werlde</a:t>
            </a:r>
            <a:r>
              <a:rPr lang="cs-CZ" dirty="0" smtClean="0"/>
              <a:t> </a:t>
            </a:r>
            <a:r>
              <a:rPr lang="cs-CZ" dirty="0" err="1" smtClean="0"/>
              <a:t>lône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aller</a:t>
            </a:r>
            <a:r>
              <a:rPr lang="cs-CZ" dirty="0" smtClean="0"/>
              <a:t> </a:t>
            </a:r>
            <a:r>
              <a:rPr lang="cs-CZ" dirty="0" err="1" smtClean="0"/>
              <a:t>sîner</a:t>
            </a:r>
            <a:r>
              <a:rPr lang="cs-CZ" dirty="0" smtClean="0"/>
              <a:t> </a:t>
            </a:r>
            <a:r>
              <a:rPr lang="cs-CZ" dirty="0" err="1" smtClean="0"/>
              <a:t>maht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alze</a:t>
            </a:r>
            <a:r>
              <a:rPr lang="cs-CZ" dirty="0" smtClean="0"/>
              <a:t> </a:t>
            </a:r>
            <a:r>
              <a:rPr lang="cs-CZ" dirty="0" err="1" smtClean="0"/>
              <a:t>sêre</a:t>
            </a:r>
            <a:r>
              <a:rPr lang="cs-CZ" dirty="0" smtClean="0"/>
              <a:t> </a:t>
            </a:r>
            <a:r>
              <a:rPr lang="cs-CZ" dirty="0" err="1" smtClean="0"/>
              <a:t>vaht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err="1" smtClean="0"/>
              <a:t>swaz</a:t>
            </a:r>
            <a:r>
              <a:rPr lang="cs-CZ" dirty="0" smtClean="0"/>
              <a:t> </a:t>
            </a:r>
            <a:r>
              <a:rPr lang="cs-CZ" dirty="0" err="1" smtClean="0"/>
              <a:t>nâch</a:t>
            </a:r>
            <a:r>
              <a:rPr lang="cs-CZ" dirty="0" smtClean="0"/>
              <a:t> der </a:t>
            </a:r>
            <a:r>
              <a:rPr lang="cs-CZ" dirty="0" err="1" smtClean="0"/>
              <a:t>Werlt</a:t>
            </a:r>
            <a:r>
              <a:rPr lang="cs-CZ" dirty="0" smtClean="0"/>
              <a:t> </a:t>
            </a:r>
            <a:r>
              <a:rPr lang="cs-CZ" dirty="0" err="1" smtClean="0"/>
              <a:t>geziuht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nihtes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daz</a:t>
            </a:r>
            <a:r>
              <a:rPr lang="cs-CZ" dirty="0" smtClean="0"/>
              <a:t> </a:t>
            </a:r>
            <a:r>
              <a:rPr lang="cs-CZ" dirty="0" err="1" smtClean="0"/>
              <a:t>schiut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diente</a:t>
            </a:r>
            <a:r>
              <a:rPr lang="cs-CZ" dirty="0" smtClean="0"/>
              <a:t> der </a:t>
            </a:r>
            <a:r>
              <a:rPr lang="cs-CZ" dirty="0" err="1" smtClean="0"/>
              <a:t>Werlt</a:t>
            </a:r>
            <a:r>
              <a:rPr lang="cs-CZ" dirty="0" smtClean="0"/>
              <a:t> </a:t>
            </a:r>
            <a:r>
              <a:rPr lang="cs-CZ" dirty="0" err="1" smtClean="0"/>
              <a:t>dâmit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err="1" smtClean="0"/>
              <a:t>daz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unguiter</a:t>
            </a:r>
            <a:r>
              <a:rPr lang="cs-CZ" dirty="0" smtClean="0"/>
              <a:t> 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an</a:t>
            </a:r>
            <a:r>
              <a:rPr lang="cs-CZ" dirty="0" smtClean="0"/>
              <a:t> den </a:t>
            </a:r>
            <a:r>
              <a:rPr lang="cs-CZ" dirty="0" err="1" smtClean="0"/>
              <a:t>kunigen</a:t>
            </a:r>
            <a:r>
              <a:rPr lang="cs-CZ" dirty="0" smtClean="0"/>
              <a:t> </a:t>
            </a:r>
            <a:r>
              <a:rPr lang="cs-CZ" dirty="0" err="1" smtClean="0"/>
              <a:t>gerlich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zepter</a:t>
            </a:r>
            <a:r>
              <a:rPr lang="cs-CZ" dirty="0" smtClean="0"/>
              <a:t>, </a:t>
            </a:r>
            <a:r>
              <a:rPr lang="cs-CZ" dirty="0" err="1" smtClean="0"/>
              <a:t>krône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wîch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darumbe</a:t>
            </a:r>
            <a:r>
              <a:rPr lang="cs-CZ" dirty="0" smtClean="0"/>
              <a:t> man </a:t>
            </a:r>
            <a:r>
              <a:rPr lang="cs-CZ" dirty="0" err="1" smtClean="0"/>
              <a:t>siht</a:t>
            </a:r>
            <a:r>
              <a:rPr lang="cs-CZ" dirty="0" smtClean="0"/>
              <a:t> </a:t>
            </a:r>
            <a:r>
              <a:rPr lang="cs-CZ" dirty="0" err="1" smtClean="0"/>
              <a:t>nemen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daz</a:t>
            </a:r>
            <a:r>
              <a:rPr lang="cs-CZ" dirty="0" smtClean="0"/>
              <a:t> si des sol </a:t>
            </a:r>
            <a:r>
              <a:rPr lang="cs-CZ" dirty="0" err="1" smtClean="0"/>
              <a:t>gezemen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daz</a:t>
            </a:r>
            <a:r>
              <a:rPr lang="cs-CZ" dirty="0" smtClean="0"/>
              <a:t> si </a:t>
            </a:r>
            <a:r>
              <a:rPr lang="cs-CZ" dirty="0" err="1" smtClean="0"/>
              <a:t>behalten</a:t>
            </a:r>
            <a:r>
              <a:rPr lang="cs-CZ" dirty="0" smtClean="0"/>
              <a:t> </a:t>
            </a:r>
            <a:r>
              <a:rPr lang="cs-CZ" dirty="0" err="1" smtClean="0"/>
              <a:t>diu</a:t>
            </a:r>
            <a:r>
              <a:rPr lang="cs-CZ" dirty="0" smtClean="0"/>
              <a:t> </a:t>
            </a:r>
            <a:r>
              <a:rPr lang="cs-CZ" dirty="0" err="1" smtClean="0"/>
              <a:t>gebot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diu</a:t>
            </a:r>
            <a:r>
              <a:rPr lang="cs-CZ" dirty="0" smtClean="0"/>
              <a:t> </a:t>
            </a:r>
            <a:r>
              <a:rPr lang="cs-CZ" dirty="0" err="1" smtClean="0"/>
              <a:t>dâ</a:t>
            </a:r>
            <a:r>
              <a:rPr lang="cs-CZ" dirty="0" smtClean="0"/>
              <a:t> </a:t>
            </a:r>
            <a:r>
              <a:rPr lang="cs-CZ" dirty="0" err="1" smtClean="0"/>
              <a:t>ziehent</a:t>
            </a:r>
            <a:r>
              <a:rPr lang="cs-CZ" dirty="0" smtClean="0"/>
              <a:t> ze </a:t>
            </a:r>
            <a:r>
              <a:rPr lang="cs-CZ" dirty="0" err="1" smtClean="0"/>
              <a:t>got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err="1" smtClean="0"/>
              <a:t>wand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daz</a:t>
            </a:r>
            <a:r>
              <a:rPr lang="cs-CZ" dirty="0" smtClean="0"/>
              <a:t> </a:t>
            </a:r>
            <a:r>
              <a:rPr lang="cs-CZ" dirty="0" err="1" smtClean="0"/>
              <a:t>wâr</a:t>
            </a:r>
            <a:r>
              <a:rPr lang="cs-CZ" dirty="0" smtClean="0"/>
              <a:t>, </a:t>
            </a:r>
            <a:r>
              <a:rPr lang="cs-CZ" dirty="0" err="1" smtClean="0"/>
              <a:t>daz</a:t>
            </a:r>
            <a:r>
              <a:rPr lang="cs-CZ" dirty="0" smtClean="0"/>
              <a:t> man </a:t>
            </a:r>
            <a:r>
              <a:rPr lang="cs-CZ" dirty="0" err="1" smtClean="0"/>
              <a:t>seit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daz</a:t>
            </a:r>
            <a:r>
              <a:rPr lang="cs-CZ" dirty="0" smtClean="0"/>
              <a:t> </a:t>
            </a:r>
            <a:r>
              <a:rPr lang="cs-CZ" dirty="0" err="1" smtClean="0"/>
              <a:t>niemen</a:t>
            </a:r>
            <a:r>
              <a:rPr lang="cs-CZ" dirty="0" smtClean="0"/>
              <a:t> miz </a:t>
            </a:r>
            <a:r>
              <a:rPr lang="cs-CZ" dirty="0" err="1" smtClean="0"/>
              <a:t>gewârheit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err="1" smtClean="0"/>
              <a:t>mac</a:t>
            </a:r>
            <a:r>
              <a:rPr lang="cs-CZ" dirty="0" smtClean="0"/>
              <a:t> </a:t>
            </a:r>
            <a:r>
              <a:rPr lang="cs-CZ" dirty="0" err="1" smtClean="0"/>
              <a:t>gedienen</a:t>
            </a:r>
            <a:r>
              <a:rPr lang="cs-CZ" dirty="0" smtClean="0"/>
              <a:t> </a:t>
            </a:r>
            <a:r>
              <a:rPr lang="cs-CZ" dirty="0" err="1" smtClean="0"/>
              <a:t>zwein</a:t>
            </a:r>
            <a:r>
              <a:rPr lang="cs-CZ" dirty="0" smtClean="0"/>
              <a:t> </a:t>
            </a:r>
            <a:r>
              <a:rPr lang="cs-CZ" dirty="0" err="1" smtClean="0"/>
              <a:t>hern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niht</a:t>
            </a:r>
            <a:r>
              <a:rPr lang="cs-CZ" dirty="0" smtClean="0"/>
              <a:t> </a:t>
            </a:r>
            <a:r>
              <a:rPr lang="cs-CZ" dirty="0" err="1" smtClean="0"/>
              <a:t>gelîcher</a:t>
            </a:r>
            <a:r>
              <a:rPr lang="cs-CZ" dirty="0" smtClean="0"/>
              <a:t> </a:t>
            </a:r>
            <a:r>
              <a:rPr lang="cs-CZ" dirty="0" err="1" smtClean="0"/>
              <a:t>gern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862" y="0"/>
            <a:ext cx="44654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4" y="-15050"/>
            <a:ext cx="5177396" cy="68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581" y="0"/>
            <a:ext cx="6365288" cy="40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eckau\DSC00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65323" y="857144"/>
            <a:ext cx="6858002" cy="5143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úterý 17:30 – 19:00, místnost č. 209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požadavky k atestaci:</a:t>
            </a:r>
            <a:endParaRPr lang="cs-CZ" dirty="0" smtClean="0"/>
          </a:p>
          <a:p>
            <a:pPr algn="just"/>
            <a:r>
              <a:rPr lang="cs-CZ" u="sng" dirty="0" smtClean="0"/>
              <a:t>Kolokvium:</a:t>
            </a:r>
            <a:r>
              <a:rPr lang="cs-CZ" dirty="0" smtClean="0"/>
              <a:t> aktivní účast na přednáškách, aktivní zapojení do závěrečné diskuze (nastudovat vybraný pramen)</a:t>
            </a:r>
          </a:p>
          <a:p>
            <a:pPr algn="just"/>
            <a:r>
              <a:rPr lang="cs-CZ" u="sng" dirty="0" smtClean="0"/>
              <a:t>Zápočet:</a:t>
            </a:r>
            <a:r>
              <a:rPr lang="cs-CZ" dirty="0" smtClean="0"/>
              <a:t> aktivní účast na přednáškách, docházka (povolené maximálně 4 absence)</a:t>
            </a:r>
          </a:p>
          <a:p>
            <a:pPr algn="just"/>
            <a:r>
              <a:rPr lang="cs-CZ" u="sng" dirty="0" smtClean="0"/>
              <a:t>Zkouška:</a:t>
            </a:r>
            <a:r>
              <a:rPr lang="cs-CZ" dirty="0" smtClean="0"/>
              <a:t> pohovor na základě prostudované odborné literatury – samostatná prezentace jednoho vybraného okruhu nebo konkrétního pramene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eckau\DSC00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257108" cy="4692831"/>
          </a:xfrm>
          <a:prstGeom prst="rect">
            <a:avLst/>
          </a:prstGeom>
          <a:noFill/>
        </p:spPr>
      </p:pic>
      <p:pic>
        <p:nvPicPr>
          <p:cNvPr id="3075" name="Picture 3" descr="F:\Seckau\DSC00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503" y="2364377"/>
            <a:ext cx="5991497" cy="4493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696" y="365125"/>
            <a:ext cx="11001103" cy="1325563"/>
          </a:xfrm>
        </p:spPr>
        <p:txBody>
          <a:bodyPr/>
          <a:lstStyle/>
          <a:p>
            <a:r>
              <a:rPr lang="cs-CZ" b="1" dirty="0" smtClean="0"/>
              <a:t>Užitečné odkazy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5625"/>
            <a:ext cx="11734800" cy="4351338"/>
          </a:xfrm>
        </p:spPr>
        <p:txBody>
          <a:bodyPr/>
          <a:lstStyle/>
          <a:p>
            <a:pPr algn="just"/>
            <a:r>
              <a:rPr lang="cs-CZ" dirty="0" smtClean="0">
                <a:hlinkClick r:id="rId2"/>
              </a:rPr>
              <a:t>https://archive.org/</a:t>
            </a:r>
            <a:endParaRPr lang="cs-CZ" dirty="0" smtClean="0"/>
          </a:p>
          <a:p>
            <a:pPr algn="just"/>
            <a:r>
              <a:rPr lang="cs-CZ" dirty="0" smtClean="0">
                <a:hlinkClick r:id="rId3"/>
              </a:rPr>
              <a:t>http://cms.flu.cas.cz/cz/badatele/sources-on-line.html</a:t>
            </a:r>
            <a:endParaRPr lang="cs-CZ" dirty="0" smtClean="0"/>
          </a:p>
          <a:p>
            <a:pPr algn="just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dmgh.de</a:t>
            </a:r>
            <a:r>
              <a:rPr lang="cs-CZ" dirty="0" smtClean="0">
                <a:hlinkClick r:id="rId4"/>
              </a:rPr>
              <a:t>/de/fs2/</a:t>
            </a:r>
            <a:r>
              <a:rPr lang="cs-CZ" dirty="0" err="1" smtClean="0">
                <a:hlinkClick r:id="rId4"/>
              </a:rPr>
              <a:t>object</a:t>
            </a:r>
            <a:r>
              <a:rPr lang="cs-CZ" dirty="0" smtClean="0">
                <a:hlinkClick r:id="rId4"/>
              </a:rPr>
              <a:t>/display.</a:t>
            </a:r>
            <a:r>
              <a:rPr lang="cs-CZ" dirty="0" err="1" smtClean="0">
                <a:hlinkClick r:id="rId4"/>
              </a:rPr>
              <a:t>html</a:t>
            </a:r>
            <a:r>
              <a:rPr lang="cs-CZ" dirty="0" smtClean="0">
                <a:hlinkClick r:id="rId4"/>
              </a:rPr>
              <a:t>?zoom=0.75&amp;</a:t>
            </a:r>
            <a:r>
              <a:rPr lang="cs-CZ" dirty="0" err="1" smtClean="0">
                <a:hlinkClick r:id="rId4"/>
              </a:rPr>
              <a:t>sortIndex</a:t>
            </a:r>
            <a:r>
              <a:rPr lang="cs-CZ" dirty="0" smtClean="0">
                <a:hlinkClick r:id="rId4"/>
              </a:rPr>
              <a:t>=010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gallica.fr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books.google.com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www.bl.uk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www.manuscriptorium.cz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sourcebooks.fordham.edu/sbook2.asp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etc.usf.edu/maps/pages/6800/6866/6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096500" cy="68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8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4/4d/HRR_10J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513" y="-12957"/>
            <a:ext cx="5768974" cy="68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8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s-media-cache-ak0.pinimg.com/736x/cd/02/a8/cd02a8b3a61f95377b22e74c74251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4791074" cy="69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eritage-history.com/maps/philips/phil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274" y="-1"/>
            <a:ext cx="5704126" cy="69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6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58726"/>
          </a:xfrm>
        </p:spPr>
        <p:txBody>
          <a:bodyPr/>
          <a:lstStyle/>
          <a:p>
            <a:r>
              <a:rPr lang="cs-CZ" b="1" dirty="0" smtClean="0"/>
              <a:t>TYPY NARATIVNÍCH PRAMENŮ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0790"/>
            <a:ext cx="12192000" cy="54472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2400" b="1" dirty="0" smtClean="0"/>
          </a:p>
          <a:p>
            <a:pPr marL="0" indent="0" algn="just">
              <a:buNone/>
            </a:pPr>
            <a:r>
              <a:rPr lang="cs-CZ" sz="2400" b="1" dirty="0" err="1" smtClean="0"/>
              <a:t>annales</a:t>
            </a:r>
            <a:r>
              <a:rPr lang="cs-CZ" sz="2400" dirty="0" smtClean="0"/>
              <a:t> – především klášterní záznamy (</a:t>
            </a:r>
            <a:r>
              <a:rPr lang="cs-CZ" sz="2400" dirty="0" err="1" smtClean="0"/>
              <a:t>Annales</a:t>
            </a:r>
            <a:r>
              <a:rPr lang="cs-CZ" sz="2400" dirty="0" smtClean="0"/>
              <a:t> </a:t>
            </a:r>
            <a:r>
              <a:rPr lang="cs-CZ" sz="2400" dirty="0" err="1" smtClean="0"/>
              <a:t>monastici</a:t>
            </a:r>
            <a:r>
              <a:rPr lang="cs-CZ" sz="2400" dirty="0"/>
              <a:t> </a:t>
            </a:r>
            <a:r>
              <a:rPr lang="cs-CZ" sz="2400" dirty="0" smtClean="0"/>
              <a:t>- významné např. Anály opatství </a:t>
            </a:r>
            <a:r>
              <a:rPr lang="cs-CZ" sz="2400" dirty="0" err="1" smtClean="0"/>
              <a:t>Magram</a:t>
            </a:r>
            <a:r>
              <a:rPr lang="cs-CZ" sz="2400" dirty="0" smtClean="0"/>
              <a:t>) </a:t>
            </a:r>
          </a:p>
          <a:p>
            <a:pPr marL="0" indent="0" algn="just">
              <a:buNone/>
            </a:pPr>
            <a:r>
              <a:rPr lang="cs-CZ" sz="2400" b="1" dirty="0" smtClean="0"/>
              <a:t>gesta</a:t>
            </a:r>
            <a:r>
              <a:rPr lang="cs-CZ" sz="2400" dirty="0" smtClean="0"/>
              <a:t> – činy králů – </a:t>
            </a:r>
            <a:r>
              <a:rPr lang="cs-CZ" sz="2400" i="1" dirty="0" smtClean="0"/>
              <a:t>Gesta </a:t>
            </a:r>
            <a:r>
              <a:rPr lang="cs-CZ" sz="2400" i="1" dirty="0" err="1" smtClean="0"/>
              <a:t>Regis</a:t>
            </a:r>
            <a:r>
              <a:rPr lang="cs-CZ" sz="2400" i="1" dirty="0" smtClean="0"/>
              <a:t> Henrici </a:t>
            </a:r>
            <a:r>
              <a:rPr lang="cs-CZ" sz="2400" i="1" dirty="0" err="1" smtClean="0"/>
              <a:t>Secundi</a:t>
            </a:r>
            <a:r>
              <a:rPr lang="cs-CZ" sz="2400" i="1" dirty="0" smtClean="0"/>
              <a:t> et </a:t>
            </a:r>
            <a:r>
              <a:rPr lang="cs-CZ" sz="2400" i="1" dirty="0" err="1" smtClean="0"/>
              <a:t>Ricardi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Primi</a:t>
            </a:r>
            <a:r>
              <a:rPr lang="cs-CZ" sz="2400" i="1" dirty="0" smtClean="0"/>
              <a:t> </a:t>
            </a:r>
            <a:r>
              <a:rPr lang="cs-CZ" sz="2400" dirty="0" smtClean="0"/>
              <a:t>(Roger z </a:t>
            </a:r>
            <a:r>
              <a:rPr lang="cs-CZ" sz="2400" dirty="0" err="1" smtClean="0"/>
              <a:t>Howdenu</a:t>
            </a:r>
            <a:r>
              <a:rPr lang="cs-CZ" sz="2400" dirty="0" smtClean="0"/>
              <a:t>?), </a:t>
            </a:r>
            <a:r>
              <a:rPr lang="cs-CZ" sz="2400" i="1" dirty="0" smtClean="0"/>
              <a:t>Gesta </a:t>
            </a:r>
            <a:r>
              <a:rPr lang="cs-CZ" sz="2400" i="1" dirty="0" err="1" smtClean="0"/>
              <a:t>Philippi</a:t>
            </a:r>
            <a:r>
              <a:rPr lang="cs-CZ" sz="2400" i="1" dirty="0" smtClean="0"/>
              <a:t> Augusti </a:t>
            </a:r>
            <a:r>
              <a:rPr lang="cs-CZ" sz="2400" dirty="0" smtClean="0"/>
              <a:t>(</a:t>
            </a:r>
            <a:r>
              <a:rPr lang="cs-CZ" sz="2400" dirty="0" err="1" smtClean="0"/>
              <a:t>Rigord</a:t>
            </a:r>
            <a:r>
              <a:rPr lang="cs-CZ" sz="2400" dirty="0" smtClean="0"/>
              <a:t>, Vilém Bretaňský)</a:t>
            </a:r>
            <a:endParaRPr lang="cs-CZ" sz="2400" i="1" dirty="0" smtClean="0"/>
          </a:p>
          <a:p>
            <a:pPr marL="0" indent="0" algn="just">
              <a:buNone/>
            </a:pPr>
            <a:r>
              <a:rPr lang="cs-CZ" sz="2400" b="1" dirty="0" smtClean="0"/>
              <a:t>vita</a:t>
            </a:r>
            <a:r>
              <a:rPr lang="cs-CZ" sz="2400" dirty="0" smtClean="0"/>
              <a:t> – život (králů, biskupů…) </a:t>
            </a:r>
            <a:r>
              <a:rPr lang="cs-CZ" sz="2400" i="1" dirty="0" smtClean="0"/>
              <a:t>Vita </a:t>
            </a:r>
            <a:r>
              <a:rPr lang="cs-CZ" sz="2400" i="1" dirty="0" err="1" smtClean="0"/>
              <a:t>Ludovici</a:t>
            </a:r>
            <a:r>
              <a:rPr lang="cs-CZ" sz="2400" i="1" dirty="0" smtClean="0"/>
              <a:t> Grossi </a:t>
            </a:r>
            <a:r>
              <a:rPr lang="cs-CZ" sz="2400" dirty="0" smtClean="0"/>
              <a:t>(</a:t>
            </a:r>
            <a:r>
              <a:rPr lang="cs-CZ" sz="2400" dirty="0" err="1" smtClean="0"/>
              <a:t>Suger</a:t>
            </a:r>
            <a:r>
              <a:rPr lang="cs-CZ" sz="2400" dirty="0" smtClean="0"/>
              <a:t> o Ludvíkovi VI.), </a:t>
            </a:r>
            <a:r>
              <a:rPr lang="cs-CZ" sz="2400" i="1" dirty="0" smtClean="0"/>
              <a:t>Vita </a:t>
            </a:r>
            <a:r>
              <a:rPr lang="cs-CZ" sz="2400" i="1" dirty="0" err="1" smtClean="0"/>
              <a:t>Hugonis</a:t>
            </a:r>
            <a:r>
              <a:rPr lang="cs-CZ" sz="2400" i="1" dirty="0" smtClean="0"/>
              <a:t> </a:t>
            </a:r>
            <a:r>
              <a:rPr lang="cs-CZ" sz="2400" dirty="0" smtClean="0"/>
              <a:t>(Adam z </a:t>
            </a:r>
            <a:r>
              <a:rPr lang="cs-CZ" sz="2400" dirty="0" err="1" smtClean="0"/>
              <a:t>Eynshamu</a:t>
            </a:r>
            <a:r>
              <a:rPr lang="cs-CZ" sz="2400" dirty="0"/>
              <a:t> </a:t>
            </a:r>
            <a:r>
              <a:rPr lang="cs-CZ" sz="2400" dirty="0" smtClean="0"/>
              <a:t>o biskupovi Hugovi z Lincolnu) </a:t>
            </a:r>
          </a:p>
          <a:p>
            <a:pPr marL="0" indent="0" algn="just">
              <a:buNone/>
            </a:pPr>
            <a:r>
              <a:rPr lang="cs-CZ" sz="2400" b="1" dirty="0" err="1" smtClean="0"/>
              <a:t>historia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chronica</a:t>
            </a:r>
            <a:r>
              <a:rPr lang="cs-CZ" sz="2400" dirty="0" smtClean="0"/>
              <a:t> – obecné dějiny (</a:t>
            </a:r>
            <a:r>
              <a:rPr lang="cs-CZ" sz="2400" i="1" dirty="0" err="1" smtClean="0"/>
              <a:t>Flores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Historiarum</a:t>
            </a:r>
            <a:r>
              <a:rPr lang="cs-CZ" sz="2400" i="1" dirty="0" smtClean="0"/>
              <a:t> – </a:t>
            </a:r>
            <a:r>
              <a:rPr lang="cs-CZ" sz="2400" dirty="0" smtClean="0"/>
              <a:t>Roger z </a:t>
            </a:r>
            <a:r>
              <a:rPr lang="cs-CZ" sz="2400" dirty="0" err="1" smtClean="0"/>
              <a:t>Wendoveru</a:t>
            </a:r>
            <a:r>
              <a:rPr lang="cs-CZ" sz="2400" dirty="0" smtClean="0"/>
              <a:t>, </a:t>
            </a:r>
            <a:r>
              <a:rPr lang="cs-CZ" sz="2400" i="1" dirty="0" err="1" smtClean="0"/>
              <a:t>Chronica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Maiora</a:t>
            </a:r>
            <a:r>
              <a:rPr lang="cs-CZ" sz="2400" i="1" dirty="0" smtClean="0"/>
              <a:t> – </a:t>
            </a:r>
            <a:r>
              <a:rPr lang="cs-CZ" sz="2400" dirty="0" smtClean="0"/>
              <a:t>Matouš Pařížský, </a:t>
            </a:r>
            <a:r>
              <a:rPr lang="cs-CZ" sz="2400" i="1" dirty="0" err="1" smtClean="0"/>
              <a:t>Grandes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Chroniques</a:t>
            </a:r>
            <a:r>
              <a:rPr lang="cs-CZ" sz="2400" i="1" dirty="0" smtClean="0"/>
              <a:t> de France – </a:t>
            </a:r>
            <a:r>
              <a:rPr lang="cs-CZ" sz="2400" dirty="0" smtClean="0"/>
              <a:t>od 13. století při opatství St. Denis)   </a:t>
            </a:r>
          </a:p>
          <a:p>
            <a:pPr marL="0" indent="0" algn="just">
              <a:buNone/>
            </a:pPr>
            <a:r>
              <a:rPr lang="cs-CZ" sz="2400" b="1" dirty="0" smtClean="0"/>
              <a:t>legendy</a:t>
            </a:r>
            <a:r>
              <a:rPr lang="cs-CZ" sz="2400" dirty="0" smtClean="0"/>
              <a:t> – hagiografie, vyprávění o životech svatých, kronikářské prvky (</a:t>
            </a:r>
            <a:r>
              <a:rPr lang="cs-CZ" sz="2400" i="1" dirty="0" smtClean="0"/>
              <a:t>Kristiánova legenda</a:t>
            </a:r>
            <a:r>
              <a:rPr lang="cs-CZ" sz="2400" dirty="0" smtClean="0"/>
              <a:t>)</a:t>
            </a:r>
          </a:p>
          <a:p>
            <a:pPr marL="0" indent="0" algn="just">
              <a:buNone/>
            </a:pPr>
            <a:r>
              <a:rPr lang="cs-CZ" sz="2400" b="1" dirty="0" smtClean="0"/>
              <a:t>eposy</a:t>
            </a:r>
            <a:r>
              <a:rPr lang="cs-CZ" sz="2400" dirty="0" smtClean="0"/>
              <a:t> – též mohly sloužit pro osvětlení dějin (</a:t>
            </a:r>
            <a:r>
              <a:rPr lang="cs-CZ" sz="2400" dirty="0" err="1" smtClean="0"/>
              <a:t>alexandrovská</a:t>
            </a:r>
            <a:r>
              <a:rPr lang="cs-CZ" sz="2400" dirty="0" smtClean="0"/>
              <a:t> látka)</a:t>
            </a:r>
          </a:p>
          <a:p>
            <a:pPr marL="0" indent="0" algn="just">
              <a:buNone/>
            </a:pPr>
            <a:r>
              <a:rPr lang="cs-CZ" sz="2400" b="1" dirty="0" smtClean="0"/>
              <a:t>básně</a:t>
            </a:r>
            <a:r>
              <a:rPr lang="cs-CZ" sz="2400" dirty="0" smtClean="0"/>
              <a:t> – minnesang, součást především veršovaných kronik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736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cs-CZ" b="1" dirty="0" smtClean="0"/>
              <a:t>STŘEDOVĚKÉ KRONIKY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67989"/>
            <a:ext cx="12192000" cy="4990012"/>
          </a:xfrm>
        </p:spPr>
        <p:txBody>
          <a:bodyPr/>
          <a:lstStyle/>
          <a:p>
            <a:pPr algn="just"/>
            <a:r>
              <a:rPr lang="cs-CZ" dirty="0" smtClean="0"/>
              <a:t>univerzální kroniky  / univerzální historiografie / </a:t>
            </a:r>
            <a:r>
              <a:rPr lang="cs-CZ" dirty="0" err="1" smtClean="0"/>
              <a:t>Weltchronik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historiografie </a:t>
            </a:r>
            <a:r>
              <a:rPr lang="cs-CZ" dirty="0" err="1" smtClean="0"/>
              <a:t>státnÍ</a:t>
            </a:r>
            <a:r>
              <a:rPr lang="cs-CZ" dirty="0" smtClean="0"/>
              <a:t> / národní / regionální </a:t>
            </a:r>
          </a:p>
          <a:p>
            <a:pPr algn="just"/>
            <a:r>
              <a:rPr lang="cs-CZ" dirty="0" smtClean="0"/>
              <a:t>historie institucionální</a:t>
            </a:r>
          </a:p>
          <a:p>
            <a:pPr algn="just">
              <a:buNone/>
            </a:pPr>
            <a:r>
              <a:rPr lang="cs-CZ" dirty="0" smtClean="0"/>
              <a:t>		→ církevní historiografie (instituce, řády)</a:t>
            </a:r>
          </a:p>
          <a:p>
            <a:pPr algn="just">
              <a:buNone/>
            </a:pPr>
            <a:r>
              <a:rPr lang="cs-CZ" dirty="0" smtClean="0"/>
              <a:t>		→ historiografie šlechty </a:t>
            </a:r>
          </a:p>
          <a:p>
            <a:pPr algn="just"/>
            <a:r>
              <a:rPr lang="cs-CZ" dirty="0" smtClean="0"/>
              <a:t>městská historiografie  </a:t>
            </a:r>
          </a:p>
          <a:p>
            <a:pPr algn="just"/>
            <a:r>
              <a:rPr lang="cs-CZ" dirty="0" smtClean="0"/>
              <a:t>vesnické kroniky – výjimka rakouská vesnice </a:t>
            </a:r>
            <a:r>
              <a:rPr lang="cs-CZ" dirty="0" err="1" smtClean="0"/>
              <a:t>Groisern</a:t>
            </a:r>
            <a:r>
              <a:rPr lang="cs-CZ" dirty="0" smtClean="0"/>
              <a:t> (14./15. století)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cs-CZ" b="1" dirty="0" smtClean="0"/>
              <a:t>ÚKOLY STŘEDOVĚKÝCH (UNIVERZÁLNÍCH) KRONIK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1051"/>
            <a:ext cx="12192000" cy="4689566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podpora právních nároků </a:t>
            </a:r>
          </a:p>
          <a:p>
            <a:pPr algn="just"/>
            <a:r>
              <a:rPr lang="cs-CZ" dirty="0" smtClean="0"/>
              <a:t>formování ideologie</a:t>
            </a:r>
          </a:p>
          <a:p>
            <a:pPr algn="just"/>
            <a:r>
              <a:rPr lang="cs-CZ" dirty="0" smtClean="0"/>
              <a:t>nebyla svébytná vědecká disciplína pracující vlastní metodou. </a:t>
            </a:r>
          </a:p>
          <a:p>
            <a:pPr algn="just"/>
            <a:r>
              <a:rPr lang="cs-CZ" dirty="0" smtClean="0"/>
              <a:t>objektivita – kritika pramene – příčinné souvislosti mezi fakty ???</a:t>
            </a:r>
          </a:p>
          <a:p>
            <a:pPr algn="just"/>
            <a:r>
              <a:rPr lang="cs-CZ" dirty="0" smtClean="0"/>
              <a:t>umožnit lepší porozumění Bibli </a:t>
            </a:r>
          </a:p>
          <a:p>
            <a:pPr algn="just"/>
            <a:r>
              <a:rPr lang="cs-CZ" dirty="0" smtClean="0"/>
              <a:t>poznat první doby křesťanství</a:t>
            </a:r>
          </a:p>
          <a:p>
            <a:pPr algn="just"/>
            <a:r>
              <a:rPr lang="cs-CZ" dirty="0" smtClean="0"/>
              <a:t>poskytnout základní historickou osnovu, již by mohli teologové připojit ke scholastickým výkladům </a:t>
            </a:r>
          </a:p>
          <a:p>
            <a:pPr algn="just"/>
            <a:r>
              <a:rPr lang="cs-CZ" dirty="0" smtClean="0"/>
              <a:t>rozptýlení panovnickým / šlechtickým dvorům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640</Words>
  <Application>Microsoft Office PowerPoint</Application>
  <PresentationFormat>Vlastní</PresentationFormat>
  <Paragraphs>124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STŘEDOVĚKÉ KRONIKY  JAKO HISTORICKÝ PRAMEN </vt:lpstr>
      <vt:lpstr>Snímek 2</vt:lpstr>
      <vt:lpstr>Užitečné odkazy</vt:lpstr>
      <vt:lpstr>Snímek 4</vt:lpstr>
      <vt:lpstr>Snímek 5</vt:lpstr>
      <vt:lpstr>Snímek 6</vt:lpstr>
      <vt:lpstr>TYPY NARATIVNÍCH PRAMENŮ </vt:lpstr>
      <vt:lpstr>STŘEDOVĚKÉ KRONIKY</vt:lpstr>
      <vt:lpstr>ÚKOLY STŘEDOVĚKÝCH (UNIVERZÁLNÍCH) KRONIK</vt:lpstr>
      <vt:lpstr>VERŠOVANÉ PRAMENY</vt:lpstr>
      <vt:lpstr>FAKTORY OVLIVŇUJÍCÍ VÝPOVĚDNÍ HODNOTU HISTORIOGRAFICKÝCH PRAMENŮ 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STŘEDOVĚKÉ KRONIKY  JAKO HISTORICKÝ PRAMEN</dc:title>
  <dc:creator>kamery</dc:creator>
  <cp:lastModifiedBy>Anna Košátková</cp:lastModifiedBy>
  <cp:revision>25</cp:revision>
  <dcterms:created xsi:type="dcterms:W3CDTF">2017-02-17T08:08:16Z</dcterms:created>
  <dcterms:modified xsi:type="dcterms:W3CDTF">2017-02-22T13:37:17Z</dcterms:modified>
</cp:coreProperties>
</file>