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69" r:id="rId3"/>
    <p:sldId id="270" r:id="rId4"/>
    <p:sldId id="271" r:id="rId5"/>
    <p:sldId id="288" r:id="rId6"/>
    <p:sldId id="292" r:id="rId7"/>
    <p:sldId id="290" r:id="rId8"/>
    <p:sldId id="289" r:id="rId9"/>
    <p:sldId id="293" r:id="rId10"/>
    <p:sldId id="285" r:id="rId11"/>
    <p:sldId id="286" r:id="rId12"/>
    <p:sldId id="272" r:id="rId13"/>
    <p:sldId id="273" r:id="rId14"/>
    <p:sldId id="276" r:id="rId15"/>
    <p:sldId id="277" r:id="rId16"/>
    <p:sldId id="278" r:id="rId17"/>
    <p:sldId id="279" r:id="rId18"/>
    <p:sldId id="280" r:id="rId19"/>
    <p:sldId id="274" r:id="rId20"/>
    <p:sldId id="291" r:id="rId21"/>
    <p:sldId id="281" r:id="rId22"/>
    <p:sldId id="282" r:id="rId23"/>
    <p:sldId id="283" r:id="rId24"/>
    <p:sldId id="275" r:id="rId25"/>
    <p:sldId id="284" r:id="rId26"/>
    <p:sldId id="287" r:id="rId2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74" autoAdjust="0"/>
    <p:restoredTop sz="94660"/>
  </p:normalViewPr>
  <p:slideViewPr>
    <p:cSldViewPr snapToGrid="0">
      <p:cViewPr varScale="1">
        <p:scale>
          <a:sx n="66" d="100"/>
          <a:sy n="66" d="100"/>
        </p:scale>
        <p:origin x="632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4/6/2020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 s cita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vda nebo neprav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47F38-B617-4D2F-AE0A-013F0C4D2C57}" type="datetimeFigureOut">
              <a:rPr lang="en-US" dirty="0"/>
              <a:t>4/6/2020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4/6/2020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4/6/2020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4/6/2020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4/6/2020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4/6/2020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51" r:id="rId3"/>
    <p:sldLayoutId id="2147483669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7.pn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8.png"/><Relationship Id="rId5" Type="http://schemas.openxmlformats.org/officeDocument/2006/relationships/image" Target="../media/image27.emf"/><Relationship Id="rId4" Type="http://schemas.openxmlformats.org/officeDocument/2006/relationships/image" Target="../media/image26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hyperlink" Target="https://www.youtube.com/watch?v=FoIxmzKdhV4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5.m4a"/><Relationship Id="rId7" Type="http://schemas.openxmlformats.org/officeDocument/2006/relationships/image" Target="../media/image7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hyperlink" Target="https://en.wikipedia.org/wiki/Hebrew_calendar" TargetMode="Externa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5.m4a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kaluach.org/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7.png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en.wikipedia.org/wiki/Independence_Day_(Israel)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7.pn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Základní koncepty rabínského judaismu 3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Prožívání času a posvátné dějiny</a:t>
            </a:r>
          </a:p>
        </p:txBody>
      </p:sp>
      <p:pic>
        <p:nvPicPr>
          <p:cNvPr id="4" name="3_0_Úvod">
            <a:hlinkClick r:id="" action="ppaction://media"/>
            <a:extLst>
              <a:ext uri="{FF2B5EF4-FFF2-40B4-BE49-F238E27FC236}">
                <a16:creationId xmlns:a16="http://schemas.microsoft.com/office/drawing/2014/main" id="{2BC72670-9A9D-42B8-B401-F26EE4F2AB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421720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872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7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400" dirty="0"/>
              <a:t>Určování kalendáře a politická moc</a:t>
            </a:r>
            <a:br>
              <a:rPr lang="cs-CZ" sz="2400" dirty="0"/>
            </a:br>
            <a:r>
              <a:rPr lang="cs-CZ" sz="2400" dirty="0" err="1"/>
              <a:t>Sacha</a:t>
            </a:r>
            <a:r>
              <a:rPr lang="cs-CZ" sz="2400" dirty="0"/>
              <a:t> Stern, </a:t>
            </a:r>
            <a:r>
              <a:rPr lang="cs-CZ" sz="2400" i="1" dirty="0" err="1"/>
              <a:t>Calendar</a:t>
            </a:r>
            <a:r>
              <a:rPr lang="cs-CZ" sz="2400" i="1" dirty="0"/>
              <a:t> and </a:t>
            </a:r>
            <a:r>
              <a:rPr lang="cs-CZ" sz="2400" i="1" dirty="0" err="1"/>
              <a:t>Community</a:t>
            </a:r>
            <a:r>
              <a:rPr lang="cs-CZ" sz="2400" i="1" dirty="0"/>
              <a:t> </a:t>
            </a:r>
            <a:r>
              <a:rPr lang="cs-CZ" sz="2400" dirty="0"/>
              <a:t>(2001), s. 265–266 a 211: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31871" y="2481060"/>
            <a:ext cx="9402323" cy="1755961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1870" y="4237021"/>
            <a:ext cx="9468869" cy="1267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3641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1466" y="1140738"/>
            <a:ext cx="9815676" cy="4617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109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400" i="1" dirty="0" err="1"/>
              <a:t>Sefer</a:t>
            </a:r>
            <a:r>
              <a:rPr lang="cs-CZ" sz="2400" i="1" dirty="0"/>
              <a:t> </a:t>
            </a:r>
            <a:r>
              <a:rPr lang="cs-CZ" sz="2400" i="1" dirty="0" err="1"/>
              <a:t>evronot</a:t>
            </a:r>
            <a:r>
              <a:rPr lang="cs-CZ" sz="2400" i="1" dirty="0"/>
              <a:t> </a:t>
            </a:r>
            <a:r>
              <a:rPr lang="cs-CZ" sz="2400" dirty="0"/>
              <a:t>[Kniha určování přechodných roků] a astronom. texty, MS </a:t>
            </a:r>
            <a:r>
              <a:rPr lang="cs-CZ" sz="2400" dirty="0" err="1"/>
              <a:t>Opp</a:t>
            </a:r>
            <a:r>
              <a:rPr lang="cs-CZ" sz="2400" dirty="0"/>
              <a:t>. 701 (</a:t>
            </a:r>
            <a:r>
              <a:rPr lang="cs-CZ" sz="2400" dirty="0" err="1"/>
              <a:t>Neub</a:t>
            </a:r>
            <a:r>
              <a:rPr lang="cs-CZ" sz="2400" dirty="0"/>
              <a:t>. 2076), po r. 1710</a:t>
            </a:r>
            <a:br>
              <a:rPr lang="cs-CZ" sz="2400" dirty="0"/>
            </a:br>
            <a:endParaRPr lang="cs-CZ" sz="24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6415" y="2557463"/>
            <a:ext cx="2660588" cy="3317875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0970" y="2557463"/>
            <a:ext cx="2643566" cy="3458564"/>
          </a:xfrm>
          <a:prstGeom prst="rect">
            <a:avLst/>
          </a:prstGeom>
        </p:spPr>
      </p:pic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E1ED9D5A-1181-41CB-9EC0-4032A7B509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03680" y="169422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191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7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5101" y="1140737"/>
            <a:ext cx="3669427" cy="4793809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9877" y="1063839"/>
            <a:ext cx="3731802" cy="4870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2701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9791" y="678874"/>
            <a:ext cx="5509343" cy="5255672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4542" y="678874"/>
            <a:ext cx="4190225" cy="5498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7239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8881" y="869133"/>
            <a:ext cx="7598818" cy="5122516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3454" y="1380819"/>
            <a:ext cx="3109344" cy="4099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9523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7531" y="905346"/>
            <a:ext cx="5172200" cy="3950556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4665" y="905345"/>
            <a:ext cx="3956179" cy="5155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6858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2627" y="1077363"/>
            <a:ext cx="7281793" cy="4642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3750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70230" y="1161348"/>
            <a:ext cx="3688730" cy="4641923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4156" y="1012606"/>
            <a:ext cx="3447476" cy="4832787"/>
          </a:xfrm>
          <a:prstGeom prst="rect">
            <a:avLst/>
          </a:prstGeom>
        </p:spPr>
      </p:pic>
      <p:pic>
        <p:nvPicPr>
          <p:cNvPr id="3" name="Obrázek 2" descr="Obsah obrázku kolo, exteriér, vsedě, staré&#10;&#10;Popis byl vytvořen automaticky">
            <a:extLst>
              <a:ext uri="{FF2B5EF4-FFF2-40B4-BE49-F238E27FC236}">
                <a16:creationId xmlns:a16="http://schemas.microsoft.com/office/drawing/2014/main" id="{D7601F6A-A7A9-479E-93DD-51C9568BE2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46068" y="1012606"/>
            <a:ext cx="1776964" cy="2622368"/>
          </a:xfrm>
          <a:prstGeom prst="rect">
            <a:avLst/>
          </a:prstGeom>
        </p:spPr>
      </p:pic>
      <p:pic>
        <p:nvPicPr>
          <p:cNvPr id="6" name="Nahraný zvuk">
            <a:hlinkClick r:id="" action="ppaction://media"/>
            <a:extLst>
              <a:ext uri="{FF2B5EF4-FFF2-40B4-BE49-F238E27FC236}">
                <a16:creationId xmlns:a16="http://schemas.microsoft.com/office/drawing/2014/main" id="{4C0BC96E-0812-44A5-84E8-176D7EDF39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92800" y="454446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222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82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Roviny časovosti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AutoNum type="arabicPeriod"/>
            </a:pPr>
            <a:r>
              <a:rPr lang="cs-CZ" dirty="0"/>
              <a:t>Kalendář:</a:t>
            </a:r>
          </a:p>
          <a:p>
            <a:r>
              <a:rPr lang="cs-CZ" dirty="0"/>
              <a:t>Den (začíná v předvečer, končí před západem slunce, viz výše)</a:t>
            </a:r>
          </a:p>
          <a:p>
            <a:r>
              <a:rPr lang="cs-CZ" dirty="0"/>
              <a:t>Týden: sedm dní, kulminuje Šabatem</a:t>
            </a:r>
          </a:p>
          <a:p>
            <a:r>
              <a:rPr lang="cs-CZ" dirty="0"/>
              <a:t>Měsíc: první den, </a:t>
            </a:r>
            <a:r>
              <a:rPr lang="cs-CZ" dirty="0" err="1"/>
              <a:t>Roš</a:t>
            </a:r>
            <a:r>
              <a:rPr lang="cs-CZ" dirty="0"/>
              <a:t> </a:t>
            </a:r>
            <a:r>
              <a:rPr lang="cs-CZ" dirty="0" err="1"/>
              <a:t>chodeš</a:t>
            </a:r>
            <a:r>
              <a:rPr lang="cs-CZ" dirty="0"/>
              <a:t>, je v liturgii a zvycích zřetelně vyznačen</a:t>
            </a:r>
          </a:p>
          <a:p>
            <a:r>
              <a:rPr lang="cs-CZ" dirty="0"/>
              <a:t>Rok: je několik „nových roků“ – v řadě měsíců je první měsíc </a:t>
            </a:r>
            <a:r>
              <a:rPr lang="cs-CZ" dirty="0" err="1"/>
              <a:t>nisan</a:t>
            </a:r>
            <a:r>
              <a:rPr lang="cs-CZ" dirty="0"/>
              <a:t> (březen-duben), ale nový rok se počítá od sedmého měsíce </a:t>
            </a:r>
            <a:r>
              <a:rPr lang="cs-CZ" dirty="0" err="1"/>
              <a:t>tišri</a:t>
            </a:r>
            <a:r>
              <a:rPr lang="cs-CZ" dirty="0"/>
              <a:t> (září-říjen).</a:t>
            </a:r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088410A2-058E-4121-A2B5-AC885DDFA4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59814" y="143086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266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87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Tento svět a svět, který přijde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lvl="0"/>
            <a:r>
              <a:rPr lang="cs-CZ" dirty="0"/>
              <a:t>Svět někam směřuje – představa stvoření a také konce „tohoto“ světa.</a:t>
            </a:r>
          </a:p>
          <a:p>
            <a:pPr lvl="0"/>
            <a:r>
              <a:rPr lang="cs-CZ" dirty="0"/>
              <a:t>Etická dimenze lidského přebývání: existuje dobré a špatné chování, odměna a trest.</a:t>
            </a:r>
          </a:p>
          <a:p>
            <a:pPr lvl="0"/>
            <a:r>
              <a:rPr lang="cs-CZ" dirty="0"/>
              <a:t>Dobrý člověk je zbožný - chasid (</a:t>
            </a:r>
            <a:r>
              <a:rPr lang="he-IL" dirty="0"/>
              <a:t>חסיד</a:t>
            </a:r>
            <a:r>
              <a:rPr lang="cs-CZ" dirty="0"/>
              <a:t>) a spravedlivý - </a:t>
            </a:r>
            <a:r>
              <a:rPr lang="cs-CZ" dirty="0" err="1"/>
              <a:t>cadik</a:t>
            </a:r>
            <a:r>
              <a:rPr lang="cs-CZ" dirty="0"/>
              <a:t> (</a:t>
            </a:r>
            <a:r>
              <a:rPr lang="he-IL" dirty="0"/>
              <a:t>צדיק</a:t>
            </a:r>
            <a:r>
              <a:rPr lang="cs-CZ" dirty="0"/>
              <a:t>), špatný člověk je hříšný - </a:t>
            </a:r>
            <a:r>
              <a:rPr lang="cs-CZ" dirty="0" err="1"/>
              <a:t>raša</a:t>
            </a:r>
            <a:r>
              <a:rPr lang="cs-CZ" dirty="0"/>
              <a:t> (</a:t>
            </a:r>
            <a:r>
              <a:rPr lang="he-IL" dirty="0"/>
              <a:t>רשע</a:t>
            </a:r>
            <a:r>
              <a:rPr lang="cs-CZ" dirty="0"/>
              <a:t>).</a:t>
            </a:r>
          </a:p>
          <a:p>
            <a:pPr lvl="0"/>
            <a:r>
              <a:rPr lang="cs-CZ" dirty="0"/>
              <a:t>Existuje „tento svět“ – olam ha-ze (</a:t>
            </a:r>
            <a:r>
              <a:rPr lang="he-IL" dirty="0"/>
              <a:t>עולם הזה</a:t>
            </a:r>
            <a:r>
              <a:rPr lang="cs-CZ" dirty="0"/>
              <a:t>) a „svět, který přijde“ olam ha-ba (</a:t>
            </a:r>
            <a:r>
              <a:rPr lang="he-IL" dirty="0"/>
              <a:t>עולם הבא</a:t>
            </a:r>
            <a:r>
              <a:rPr lang="cs-CZ" dirty="0"/>
              <a:t>)</a:t>
            </a:r>
          </a:p>
          <a:p>
            <a:pPr lvl="0"/>
            <a:r>
              <a:rPr lang="cs-CZ" dirty="0"/>
              <a:t>Na konci tohoto světa přijde vykupitel - </a:t>
            </a:r>
            <a:r>
              <a:rPr lang="cs-CZ" dirty="0" err="1"/>
              <a:t>goel</a:t>
            </a:r>
            <a:r>
              <a:rPr lang="cs-CZ" dirty="0"/>
              <a:t> (</a:t>
            </a:r>
            <a:r>
              <a:rPr lang="he-IL" dirty="0"/>
              <a:t>גואל</a:t>
            </a:r>
            <a:r>
              <a:rPr lang="cs-CZ" dirty="0"/>
              <a:t>), mesiáš - </a:t>
            </a:r>
            <a:r>
              <a:rPr lang="cs-CZ" dirty="0" err="1"/>
              <a:t>mašiach</a:t>
            </a:r>
            <a:r>
              <a:rPr lang="cs-CZ" dirty="0"/>
              <a:t> (</a:t>
            </a:r>
            <a:r>
              <a:rPr lang="he-IL" dirty="0"/>
              <a:t>משיח</a:t>
            </a:r>
            <a:r>
              <a:rPr lang="cs-CZ" dirty="0"/>
              <a:t>).</a:t>
            </a:r>
          </a:p>
          <a:p>
            <a:pPr lvl="0"/>
            <a:r>
              <a:rPr lang="cs-CZ" dirty="0"/>
              <a:t>Podle svých činů má nebo nemá daný člověk „podíl“ – </a:t>
            </a:r>
            <a:r>
              <a:rPr lang="cs-CZ" dirty="0" err="1"/>
              <a:t>chelek</a:t>
            </a:r>
            <a:r>
              <a:rPr lang="cs-CZ" dirty="0"/>
              <a:t> (</a:t>
            </a:r>
            <a:r>
              <a:rPr lang="he-IL" dirty="0"/>
              <a:t>חלק</a:t>
            </a:r>
            <a:r>
              <a:rPr lang="cs-CZ" dirty="0"/>
              <a:t>) na světě, který přijde.</a:t>
            </a:r>
          </a:p>
          <a:p>
            <a:endParaRPr lang="cs-CZ" dirty="0"/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C38CAEF6-3966-42EF-9438-934953963C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67309" y="134887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013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6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6E352A5-2434-4B09-A8FF-C51FF70F97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4C03753-BFD4-4D13-A10B-EDB171CD65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/>
              <a:t>1. Znovuprožívání paradigmatických událostí posvátných dějin: cyklus poutních svátků:</a:t>
            </a:r>
          </a:p>
          <a:p>
            <a:r>
              <a:rPr lang="cs-CZ" dirty="0"/>
              <a:t>Vyvedení z Egypta = Pesach</a:t>
            </a:r>
          </a:p>
          <a:p>
            <a:r>
              <a:rPr lang="cs-CZ" dirty="0"/>
              <a:t>Předání Tóry na Sinaji = </a:t>
            </a:r>
            <a:r>
              <a:rPr lang="cs-CZ" dirty="0" err="1"/>
              <a:t>Šavuot</a:t>
            </a:r>
            <a:endParaRPr lang="cs-CZ" dirty="0"/>
          </a:p>
          <a:p>
            <a:r>
              <a:rPr lang="cs-CZ" dirty="0"/>
              <a:t>Putování pouští a příchod do zaslíbené země = </a:t>
            </a:r>
            <a:r>
              <a:rPr lang="cs-CZ" dirty="0" err="1"/>
              <a:t>Sukot</a:t>
            </a:r>
            <a:endParaRPr lang="cs-CZ" dirty="0"/>
          </a:p>
          <a:p>
            <a:endParaRPr lang="cs-CZ" dirty="0"/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49466F8E-1490-4E31-BBBD-A90AD1E09B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98316" y="135849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8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3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/>
              <a:t>2. Rodina a společenství: přechodové rituály:</a:t>
            </a:r>
          </a:p>
          <a:p>
            <a:r>
              <a:rPr lang="cs-CZ" dirty="0"/>
              <a:t>Svatba</a:t>
            </a:r>
          </a:p>
          <a:p>
            <a:r>
              <a:rPr lang="cs-CZ" dirty="0"/>
              <a:t>Obřízka syna</a:t>
            </a:r>
          </a:p>
          <a:p>
            <a:r>
              <a:rPr lang="cs-CZ" dirty="0"/>
              <a:t>Uvedení k Tóře / Bar </a:t>
            </a:r>
            <a:r>
              <a:rPr lang="cs-CZ" dirty="0" err="1"/>
              <a:t>micva</a:t>
            </a:r>
            <a:endParaRPr lang="cs-CZ" dirty="0"/>
          </a:p>
          <a:p>
            <a:r>
              <a:rPr lang="cs-CZ" dirty="0"/>
              <a:t>Smrt a pohřeb</a:t>
            </a:r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CFCAFAE6-B066-4BD9-BE12-446EC8E4C0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57684" y="143086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835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3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cs-CZ" dirty="0"/>
              <a:t>3. Jednotlivec a Bůh:</a:t>
            </a:r>
          </a:p>
          <a:p>
            <a:r>
              <a:rPr lang="cs-CZ" dirty="0" err="1"/>
              <a:t>Roš</a:t>
            </a:r>
            <a:r>
              <a:rPr lang="cs-CZ" dirty="0"/>
              <a:t> ha-</a:t>
            </a:r>
            <a:r>
              <a:rPr lang="cs-CZ" dirty="0" err="1"/>
              <a:t>šana</a:t>
            </a:r>
            <a:r>
              <a:rPr lang="cs-CZ" dirty="0"/>
              <a:t> a </a:t>
            </a:r>
            <a:r>
              <a:rPr lang="cs-CZ" dirty="0" err="1"/>
              <a:t>Jom</a:t>
            </a:r>
            <a:r>
              <a:rPr lang="cs-CZ" dirty="0"/>
              <a:t> </a:t>
            </a:r>
            <a:r>
              <a:rPr lang="cs-CZ" dirty="0" err="1"/>
              <a:t>kipur</a:t>
            </a:r>
            <a:r>
              <a:rPr lang="cs-CZ" dirty="0"/>
              <a:t> („účtování“)</a:t>
            </a:r>
          </a:p>
          <a:p>
            <a:endParaRPr lang="cs-CZ" dirty="0"/>
          </a:p>
          <a:p>
            <a:pPr marL="0" indent="0">
              <a:buNone/>
            </a:pPr>
            <a:r>
              <a:rPr lang="cs-CZ" dirty="0"/>
              <a:t>4. Další roviny: </a:t>
            </a:r>
          </a:p>
          <a:p>
            <a:r>
              <a:rPr lang="cs-CZ" dirty="0"/>
              <a:t>Cyklus předčítání z Tóry</a:t>
            </a:r>
          </a:p>
          <a:p>
            <a:r>
              <a:rPr lang="cs-CZ" dirty="0"/>
              <a:t>Cyklus rodinného života (rituální čistota ženy, ale i muže)</a:t>
            </a:r>
          </a:p>
          <a:p>
            <a:r>
              <a:rPr lang="cs-CZ" dirty="0"/>
              <a:t>Individuální zbožnost (např. kabalistické </a:t>
            </a:r>
            <a:r>
              <a:rPr lang="cs-CZ" dirty="0" err="1"/>
              <a:t>tikunim</a:t>
            </a:r>
            <a:r>
              <a:rPr lang="cs-CZ" dirty="0"/>
              <a:t> – </a:t>
            </a:r>
            <a:r>
              <a:rPr lang="cs-CZ" dirty="0" err="1"/>
              <a:t>tikun</a:t>
            </a:r>
            <a:r>
              <a:rPr lang="cs-CZ" dirty="0"/>
              <a:t> </a:t>
            </a:r>
            <a:r>
              <a:rPr lang="cs-CZ" dirty="0" err="1"/>
              <a:t>chacot</a:t>
            </a:r>
            <a:r>
              <a:rPr lang="cs-CZ" dirty="0"/>
              <a:t>, modlitby za rozbřesku atd.)</a:t>
            </a:r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4944A3C1-823B-4D81-99AD-93A74ADFAD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13819" y="143086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6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5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4851901" cy="1303867"/>
          </a:xfrm>
        </p:spPr>
        <p:txBody>
          <a:bodyPr>
            <a:normAutofit/>
          </a:bodyPr>
          <a:lstStyle/>
          <a:p>
            <a:r>
              <a:rPr lang="cs-CZ" sz="2800" dirty="0" err="1"/>
              <a:t>Danielovské</a:t>
            </a:r>
            <a:r>
              <a:rPr lang="cs-CZ" sz="2800" dirty="0"/>
              <a:t> schéma (Da 7,2-7)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Babylónie – Persie – Řecko – Řím</a:t>
            </a:r>
          </a:p>
          <a:p>
            <a:r>
              <a:rPr lang="cs-CZ" dirty="0"/>
              <a:t>Řím = </a:t>
            </a:r>
            <a:r>
              <a:rPr lang="cs-CZ" dirty="0" err="1"/>
              <a:t>Edom</a:t>
            </a:r>
            <a:r>
              <a:rPr lang="cs-CZ" dirty="0"/>
              <a:t> = křesťanství</a:t>
            </a:r>
          </a:p>
          <a:p>
            <a:endParaRPr lang="cs-CZ" dirty="0"/>
          </a:p>
          <a:p>
            <a:r>
              <a:rPr lang="cs-CZ" sz="2000" dirty="0" err="1"/>
              <a:t>Laurentius</a:t>
            </a:r>
            <a:r>
              <a:rPr lang="cs-CZ" sz="2000" dirty="0"/>
              <a:t> </a:t>
            </a:r>
            <a:r>
              <a:rPr lang="cs-CZ" sz="2000" dirty="0" err="1"/>
              <a:t>Faustus</a:t>
            </a:r>
            <a:r>
              <a:rPr lang="cs-CZ" sz="2000" dirty="0"/>
              <a:t>, </a:t>
            </a:r>
            <a:r>
              <a:rPr lang="cs-CZ" sz="2000" dirty="0" err="1"/>
              <a:t>Anatomia</a:t>
            </a:r>
            <a:r>
              <a:rPr lang="cs-CZ" sz="2000" dirty="0"/>
              <a:t> </a:t>
            </a:r>
            <a:r>
              <a:rPr lang="cs-CZ" sz="2000" dirty="0" err="1"/>
              <a:t>Statuae</a:t>
            </a:r>
            <a:r>
              <a:rPr lang="cs-CZ" sz="2000" dirty="0"/>
              <a:t> </a:t>
            </a:r>
            <a:r>
              <a:rPr lang="cs-CZ" sz="2000" dirty="0" err="1"/>
              <a:t>Danielis</a:t>
            </a:r>
            <a:r>
              <a:rPr lang="cs-CZ" sz="2000" dirty="0"/>
              <a:t>, 1586.</a:t>
            </a:r>
          </a:p>
          <a:p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8334" y="982132"/>
            <a:ext cx="3328263" cy="5011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9258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/>
              <a:t>Proměny mesianismu – falešní </a:t>
            </a:r>
            <a:r>
              <a:rPr lang="cs-CZ" sz="3600" dirty="0" err="1"/>
              <a:t>mesiášové</a:t>
            </a:r>
            <a:endParaRPr lang="cs-CZ" sz="36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608" y="2509596"/>
            <a:ext cx="2716039" cy="3462950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5189" y="2509596"/>
            <a:ext cx="2863702" cy="3557637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9652" y="1917182"/>
            <a:ext cx="2263140" cy="4055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3864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5820622" cy="1303867"/>
          </a:xfrm>
        </p:spPr>
        <p:txBody>
          <a:bodyPr>
            <a:normAutofit/>
          </a:bodyPr>
          <a:lstStyle/>
          <a:p>
            <a:r>
              <a:rPr lang="cs-CZ" sz="2000" dirty="0" err="1"/>
              <a:t>Chabad</a:t>
            </a:r>
            <a:r>
              <a:rPr lang="cs-CZ" sz="2000" dirty="0"/>
              <a:t> – </a:t>
            </a:r>
            <a:r>
              <a:rPr lang="cs-CZ" sz="2000" dirty="0" err="1"/>
              <a:t>Rebbe</a:t>
            </a:r>
            <a:r>
              <a:rPr lang="cs-CZ" sz="2000" dirty="0"/>
              <a:t> </a:t>
            </a:r>
            <a:r>
              <a:rPr lang="cs-CZ" sz="2000" dirty="0" err="1"/>
              <a:t>Menachem</a:t>
            </a:r>
            <a:r>
              <a:rPr lang="cs-CZ" sz="2000" dirty="0"/>
              <a:t> Mendl </a:t>
            </a:r>
            <a:r>
              <a:rPr lang="cs-CZ" sz="2000" dirty="0" err="1"/>
              <a:t>Schneerson</a:t>
            </a:r>
            <a:r>
              <a:rPr lang="cs-CZ" sz="2000" dirty="0"/>
              <a:t> (1902–1994)</a:t>
            </a:r>
            <a:br>
              <a:rPr lang="cs-CZ" sz="2000" dirty="0"/>
            </a:br>
            <a:r>
              <a:rPr lang="cs-CZ" sz="2000" dirty="0">
                <a:hlinkClick r:id="rId2"/>
              </a:rPr>
              <a:t>https://www.youtube.com/watch?v=FoIxmzKdhV4</a:t>
            </a:r>
            <a:r>
              <a:rPr lang="cs-CZ" sz="2000" dirty="0"/>
              <a:t> 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1537" y="982132"/>
            <a:ext cx="3613897" cy="5035189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286" y="2537438"/>
            <a:ext cx="4153279" cy="2928386"/>
          </a:xfrm>
          <a:prstGeom prst="rect">
            <a:avLst/>
          </a:prstGeom>
        </p:spPr>
      </p:pic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20" b="17102"/>
          <a:stretch/>
        </p:blipFill>
        <p:spPr>
          <a:xfrm>
            <a:off x="3959571" y="3874883"/>
            <a:ext cx="3369210" cy="2263367"/>
          </a:xfrm>
        </p:spPr>
      </p:pic>
    </p:spTree>
    <p:extLst>
      <p:ext uri="{BB962C8B-B14F-4D97-AF65-F5344CB8AC3E}">
        <p14:creationId xmlns:p14="http://schemas.microsoft.com/office/powerpoint/2010/main" val="39516131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Literatura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cs-CZ" dirty="0" err="1"/>
              <a:t>Carlebach</a:t>
            </a:r>
            <a:r>
              <a:rPr lang="cs-CZ" dirty="0"/>
              <a:t>, </a:t>
            </a:r>
            <a:r>
              <a:rPr lang="cs-CZ" dirty="0" err="1"/>
              <a:t>Elisheva</a:t>
            </a:r>
            <a:r>
              <a:rPr lang="cs-CZ" dirty="0"/>
              <a:t>: </a:t>
            </a:r>
            <a:r>
              <a:rPr lang="cs-CZ" i="1" dirty="0" err="1"/>
              <a:t>Palaces</a:t>
            </a:r>
            <a:r>
              <a:rPr lang="cs-CZ" i="1" dirty="0"/>
              <a:t> of </a:t>
            </a:r>
            <a:r>
              <a:rPr lang="cs-CZ" i="1" dirty="0" err="1"/>
              <a:t>Time</a:t>
            </a:r>
            <a:r>
              <a:rPr lang="cs-CZ" i="1" dirty="0"/>
              <a:t>: Jewish </a:t>
            </a:r>
            <a:r>
              <a:rPr lang="cs-CZ" i="1" dirty="0" err="1"/>
              <a:t>Calendar</a:t>
            </a:r>
            <a:r>
              <a:rPr lang="cs-CZ" i="1" dirty="0"/>
              <a:t> and </a:t>
            </a:r>
            <a:r>
              <a:rPr lang="cs-CZ" i="1" dirty="0" err="1"/>
              <a:t>Culture</a:t>
            </a:r>
            <a:r>
              <a:rPr lang="cs-CZ" i="1" dirty="0"/>
              <a:t> in Early </a:t>
            </a:r>
            <a:r>
              <a:rPr lang="cs-CZ" i="1" dirty="0" err="1"/>
              <a:t>Modern</a:t>
            </a:r>
            <a:r>
              <a:rPr lang="cs-CZ" i="1" dirty="0"/>
              <a:t> </a:t>
            </a:r>
            <a:r>
              <a:rPr lang="cs-CZ" i="1" dirty="0" err="1"/>
              <a:t>Europe</a:t>
            </a:r>
            <a:r>
              <a:rPr lang="cs-CZ" dirty="0"/>
              <a:t>, Cambridge, MA 2011. [O židovském vnímání času prostřednictvím studia kalendářů, s důrazem na vizuální aspekt.]</a:t>
            </a:r>
          </a:p>
          <a:p>
            <a:r>
              <a:rPr lang="cs-CZ" dirty="0" err="1"/>
              <a:t>Goldberg</a:t>
            </a:r>
            <a:r>
              <a:rPr lang="cs-CZ" dirty="0"/>
              <a:t>, Sylvie Anne, </a:t>
            </a:r>
            <a:r>
              <a:rPr lang="cs-CZ" dirty="0" err="1"/>
              <a:t>Clepsydra</a:t>
            </a:r>
            <a:r>
              <a:rPr lang="cs-CZ" dirty="0"/>
              <a:t>: </a:t>
            </a:r>
            <a:r>
              <a:rPr lang="cs-CZ" dirty="0" err="1"/>
              <a:t>Essay</a:t>
            </a:r>
            <a:r>
              <a:rPr lang="cs-CZ" dirty="0"/>
              <a:t> on the Plurality of </a:t>
            </a:r>
            <a:r>
              <a:rPr lang="cs-CZ" dirty="0" err="1"/>
              <a:t>Time</a:t>
            </a:r>
            <a:r>
              <a:rPr lang="cs-CZ" dirty="0"/>
              <a:t> in </a:t>
            </a:r>
            <a:r>
              <a:rPr lang="cs-CZ" dirty="0" err="1"/>
              <a:t>Judaism</a:t>
            </a:r>
            <a:r>
              <a:rPr lang="cs-CZ" dirty="0"/>
              <a:t>, </a:t>
            </a:r>
            <a:r>
              <a:rPr lang="cs-CZ" dirty="0" err="1"/>
              <a:t>Stanford</a:t>
            </a:r>
            <a:r>
              <a:rPr lang="cs-CZ" dirty="0"/>
              <a:t> 2016. [Přeloženo z francouzštiny…]</a:t>
            </a:r>
          </a:p>
          <a:p>
            <a:r>
              <a:rPr lang="cs-CZ" dirty="0"/>
              <a:t>Stern, </a:t>
            </a:r>
            <a:r>
              <a:rPr lang="cs-CZ" dirty="0" err="1"/>
              <a:t>Sacha</a:t>
            </a:r>
            <a:r>
              <a:rPr lang="cs-CZ" dirty="0"/>
              <a:t>, </a:t>
            </a:r>
            <a:r>
              <a:rPr lang="cs-CZ" i="1" dirty="0" err="1"/>
              <a:t>Calendar</a:t>
            </a:r>
            <a:r>
              <a:rPr lang="cs-CZ" i="1" dirty="0"/>
              <a:t> and </a:t>
            </a:r>
            <a:r>
              <a:rPr lang="cs-CZ" i="1" dirty="0" err="1"/>
              <a:t>Community</a:t>
            </a:r>
            <a:r>
              <a:rPr lang="cs-CZ" i="1" dirty="0"/>
              <a:t>: A </a:t>
            </a:r>
            <a:r>
              <a:rPr lang="cs-CZ" i="1" dirty="0" err="1"/>
              <a:t>History</a:t>
            </a:r>
            <a:r>
              <a:rPr lang="cs-CZ" i="1" dirty="0"/>
              <a:t> of the Jewish </a:t>
            </a:r>
            <a:r>
              <a:rPr lang="cs-CZ" i="1" dirty="0" err="1"/>
              <a:t>Calendar</a:t>
            </a:r>
            <a:r>
              <a:rPr lang="cs-CZ" i="1" dirty="0"/>
              <a:t> </a:t>
            </a:r>
            <a:r>
              <a:rPr lang="cs-CZ" i="1" dirty="0" err="1"/>
              <a:t>2nd</a:t>
            </a:r>
            <a:r>
              <a:rPr lang="cs-CZ" i="1" dirty="0"/>
              <a:t> </a:t>
            </a:r>
            <a:r>
              <a:rPr lang="cs-CZ" i="1" dirty="0" err="1"/>
              <a:t>Century</a:t>
            </a:r>
            <a:r>
              <a:rPr lang="cs-CZ" i="1" dirty="0"/>
              <a:t> BC – </a:t>
            </a:r>
            <a:r>
              <a:rPr lang="cs-CZ" i="1" dirty="0" err="1"/>
              <a:t>10th</a:t>
            </a:r>
            <a:r>
              <a:rPr lang="cs-CZ" i="1" dirty="0"/>
              <a:t> </a:t>
            </a:r>
            <a:r>
              <a:rPr lang="cs-CZ" i="1" dirty="0" err="1"/>
              <a:t>Century</a:t>
            </a:r>
            <a:r>
              <a:rPr lang="cs-CZ" i="1" dirty="0"/>
              <a:t> </a:t>
            </a:r>
            <a:r>
              <a:rPr lang="cs-CZ" i="1" dirty="0" err="1"/>
              <a:t>CE</a:t>
            </a:r>
            <a:r>
              <a:rPr lang="cs-CZ" dirty="0"/>
              <a:t>, Oxford 2001. [Podrobná studie o vývoji židovského kalendáře v pojednávaném období.]</a:t>
            </a:r>
          </a:p>
          <a:p>
            <a:r>
              <a:rPr lang="cs-CZ" dirty="0"/>
              <a:t>Stern, </a:t>
            </a:r>
            <a:r>
              <a:rPr lang="cs-CZ" dirty="0" err="1"/>
              <a:t>Sacha</a:t>
            </a:r>
            <a:r>
              <a:rPr lang="cs-CZ" dirty="0"/>
              <a:t>, </a:t>
            </a:r>
            <a:r>
              <a:rPr lang="cs-CZ" i="1" dirty="0" err="1"/>
              <a:t>Time</a:t>
            </a:r>
            <a:r>
              <a:rPr lang="cs-CZ" i="1" dirty="0"/>
              <a:t> and </a:t>
            </a:r>
            <a:r>
              <a:rPr lang="cs-CZ" i="1" dirty="0" err="1"/>
              <a:t>Process</a:t>
            </a:r>
            <a:r>
              <a:rPr lang="cs-CZ" i="1" dirty="0"/>
              <a:t> in </a:t>
            </a:r>
            <a:r>
              <a:rPr lang="cs-CZ" i="1" dirty="0" err="1"/>
              <a:t>Ancient</a:t>
            </a:r>
            <a:r>
              <a:rPr lang="cs-CZ" i="1" dirty="0"/>
              <a:t> </a:t>
            </a:r>
            <a:r>
              <a:rPr lang="cs-CZ" i="1" dirty="0" err="1"/>
              <a:t>Judaism</a:t>
            </a:r>
            <a:r>
              <a:rPr lang="cs-CZ" dirty="0"/>
              <a:t>, Oxford – </a:t>
            </a:r>
            <a:r>
              <a:rPr lang="cs-CZ" dirty="0" err="1"/>
              <a:t>Portand</a:t>
            </a:r>
            <a:r>
              <a:rPr lang="cs-CZ" dirty="0"/>
              <a:t>, 2003. [Pronikavá a nesamozřejmá studie, podle níž rabínský judaismus formativního období koncept času jako kontinua vůbec nemá.]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18222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Sezónní charakter svátků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Lv</a:t>
            </a:r>
            <a:r>
              <a:rPr lang="cs-CZ" dirty="0"/>
              <a:t> 23,5 o Pesachu:</a:t>
            </a:r>
          </a:p>
          <a:p>
            <a:pPr marL="0" indent="0">
              <a:buNone/>
            </a:pPr>
            <a:r>
              <a:rPr lang="he-IL" dirty="0">
                <a:solidFill>
                  <a:srgbClr val="FF0000"/>
                </a:solidFill>
              </a:rPr>
              <a:t>בַּחֹ֣דֶשׁ הָרִאשׁ֗וֹן בְּאַרְבָּעָ֥ה עָשָׂ֛ר לַחֹ֖דֶשׁ </a:t>
            </a:r>
            <a:r>
              <a:rPr lang="he-IL" dirty="0"/>
              <a:t>בֵּ֣ין הָעַרְבָּ֑יִם פֶּ֖סַח לַיהוָֽה׃</a:t>
            </a:r>
            <a:endParaRPr lang="cs-CZ" dirty="0"/>
          </a:p>
          <a:p>
            <a:r>
              <a:rPr lang="cs-CZ" dirty="0"/>
              <a:t>Ex 23:15-16 o svátcích Pesach, </a:t>
            </a:r>
            <a:r>
              <a:rPr lang="cs-CZ" dirty="0" err="1"/>
              <a:t>Šavuot</a:t>
            </a:r>
            <a:r>
              <a:rPr lang="cs-CZ" dirty="0"/>
              <a:t> a </a:t>
            </a:r>
            <a:r>
              <a:rPr lang="cs-CZ" dirty="0" err="1"/>
              <a:t>Sukot</a:t>
            </a:r>
            <a:r>
              <a:rPr lang="cs-CZ" dirty="0"/>
              <a:t>:</a:t>
            </a:r>
          </a:p>
          <a:p>
            <a:pPr marL="0" indent="0">
              <a:buNone/>
            </a:pPr>
            <a:r>
              <a:rPr lang="he-IL" dirty="0"/>
              <a:t>אֶת־חַ֣ג הַמַּצּוֹת֮ תִּשְׁמֹר֒ שִׁבְעַ֣ת יָמִים֩ תֹּאכַ֨ל מַצּ֜וֹת כַּֽאֲשֶׁ֣ר צִוִּיתִ֗ךָ לְמוֹעֵד֙ </a:t>
            </a:r>
            <a:r>
              <a:rPr lang="he-IL" dirty="0">
                <a:solidFill>
                  <a:srgbClr val="FF0000"/>
                </a:solidFill>
              </a:rPr>
              <a:t>חֹ֣דֶשׁ הָֽאָבִ֔יב </a:t>
            </a:r>
            <a:r>
              <a:rPr lang="he-IL" dirty="0"/>
              <a:t>כִּי־ב֖וֹ יָצָ֣אתָ מִמִּצְרָ֑יִם וְלֹא־יֵרָא֥וּ פָנַ֖י רֵיקָֽם׃ </a:t>
            </a:r>
            <a:r>
              <a:rPr lang="cs-CZ" dirty="0"/>
              <a:t> </a:t>
            </a:r>
          </a:p>
          <a:p>
            <a:pPr marL="0" indent="0">
              <a:buNone/>
            </a:pPr>
            <a:r>
              <a:rPr lang="he-IL" dirty="0">
                <a:solidFill>
                  <a:srgbClr val="FF0000"/>
                </a:solidFill>
              </a:rPr>
              <a:t>וְחַ֤ג הַקָּצִיר֙ בִּכּוּרֵ֣י מַעֲשֶׂ֔יךָ </a:t>
            </a:r>
            <a:r>
              <a:rPr lang="he-IL" dirty="0"/>
              <a:t>אֲשֶׁ֥ר תִּזְרַ֖ע בַּשָּׂדֶ֑ה </a:t>
            </a:r>
            <a:r>
              <a:rPr lang="he-IL" dirty="0">
                <a:solidFill>
                  <a:srgbClr val="FF0000"/>
                </a:solidFill>
              </a:rPr>
              <a:t>וְחַ֤ג הָֽאָסִף֙ </a:t>
            </a:r>
            <a:r>
              <a:rPr lang="he-IL" dirty="0"/>
              <a:t>בְּצֵ֣את הַשָּׁנָ֔ה בְּאָסְפְּךָ֥ אֶֽת־מַעֲשֶׂ֖יךָ מִן־הַשָּׂדֶֽה׃</a:t>
            </a:r>
            <a:endParaRPr lang="cs-CZ" dirty="0"/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8A043F3E-C2A9-4053-BC91-65B4AEC93F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48059" y="143086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504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22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Výsledek: Lunisolární kalendář - přechodné roky s přídavným měsícem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>
                <a:hlinkClick r:id="rId6"/>
              </a:rPr>
              <a:t>https://en.wikipedia.org/wiki/Hebrew_calendar</a:t>
            </a:r>
            <a:r>
              <a:rPr lang="cs-CZ" dirty="0"/>
              <a:t> (předstírá se, že akademici Wikipedii nepoužívají – ale používají a heslo o hebrejském kalendáři je velmi detailní.)</a:t>
            </a:r>
          </a:p>
          <a:p>
            <a:r>
              <a:rPr lang="cs-CZ" dirty="0"/>
              <a:t>Měsíc </a:t>
            </a:r>
            <a:r>
              <a:rPr lang="cs-CZ" dirty="0" err="1"/>
              <a:t>adar</a:t>
            </a:r>
            <a:r>
              <a:rPr lang="cs-CZ" dirty="0"/>
              <a:t> I</a:t>
            </a:r>
          </a:p>
          <a:p>
            <a:r>
              <a:rPr lang="cs-CZ" dirty="0"/>
              <a:t>7 x za 19 let</a:t>
            </a:r>
          </a:p>
          <a:p>
            <a:r>
              <a:rPr lang="cs-CZ" dirty="0" err="1"/>
              <a:t>Adar</a:t>
            </a:r>
            <a:r>
              <a:rPr lang="cs-CZ" dirty="0"/>
              <a:t> </a:t>
            </a:r>
            <a:r>
              <a:rPr lang="cs-CZ" dirty="0" err="1"/>
              <a:t>rišon</a:t>
            </a:r>
            <a:r>
              <a:rPr lang="cs-CZ" dirty="0"/>
              <a:t> a </a:t>
            </a:r>
            <a:r>
              <a:rPr lang="cs-CZ" dirty="0" err="1"/>
              <a:t>adar</a:t>
            </a:r>
            <a:r>
              <a:rPr lang="cs-CZ" dirty="0"/>
              <a:t> </a:t>
            </a:r>
            <a:r>
              <a:rPr lang="cs-CZ" dirty="0" err="1"/>
              <a:t>šeni</a:t>
            </a:r>
            <a:r>
              <a:rPr lang="cs-CZ" dirty="0"/>
              <a:t> – přidaný je </a:t>
            </a:r>
            <a:r>
              <a:rPr lang="cs-CZ" dirty="0" err="1"/>
              <a:t>adar</a:t>
            </a:r>
            <a:r>
              <a:rPr lang="cs-CZ" dirty="0"/>
              <a:t> I (!!!)</a:t>
            </a:r>
          </a:p>
          <a:p>
            <a:r>
              <a:rPr lang="cs-CZ" dirty="0"/>
              <a:t>Letopočet je od stvoření světa – nyní je rok 5780.</a:t>
            </a:r>
          </a:p>
          <a:p>
            <a:endParaRPr lang="cs-CZ" dirty="0"/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608F894F-DE43-44AF-A81A-CF8A9F7D4D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92201" y="1325880"/>
            <a:ext cx="406400" cy="406400"/>
          </a:xfrm>
          <a:prstGeom prst="rect">
            <a:avLst/>
          </a:prstGeom>
        </p:spPr>
      </p:pic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8B8927E9-DFAB-42A3-915C-A6B0789C027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958122" y="38100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760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55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876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Praktické důsledky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Přepočítávání občanského a židovského kalendáře je komplikované, lze využít on-line aplikace: </a:t>
            </a:r>
            <a:r>
              <a:rPr lang="cs-CZ" dirty="0">
                <a:hlinkClick r:id="rId2"/>
              </a:rPr>
              <a:t>http://www.kaluach.org/</a:t>
            </a:r>
            <a:r>
              <a:rPr lang="cs-CZ" dirty="0"/>
              <a:t> .</a:t>
            </a:r>
          </a:p>
          <a:p>
            <a:r>
              <a:rPr lang="cs-CZ" dirty="0"/>
              <a:t>Svátky a výročí, odehrávající se podle židovského kalendáře, mají v občanském kalendáři proměnlivé datum. Viz příklad na dalším </a:t>
            </a:r>
            <a:r>
              <a:rPr lang="cs-CZ" dirty="0" err="1"/>
              <a:t>slidu</a:t>
            </a:r>
            <a:r>
              <a:rPr lang="cs-CZ" dirty="0"/>
              <a:t>.</a:t>
            </a:r>
          </a:p>
          <a:p>
            <a:r>
              <a:rPr lang="cs-CZ" dirty="0"/>
              <a:t>Židovský rok začíná na podzim „předcházejícího“ roku občanského. Viz příklad na dalším </a:t>
            </a:r>
            <a:r>
              <a:rPr lang="cs-CZ" dirty="0" err="1"/>
              <a:t>slidu</a:t>
            </a:r>
            <a:r>
              <a:rPr lang="cs-CZ" dirty="0"/>
              <a:t>.</a:t>
            </a:r>
          </a:p>
          <a:p>
            <a:r>
              <a:rPr lang="cs-CZ" dirty="0"/>
              <a:t>Den začíná večer předchozího dne a končí před večerem dne následujícího: Viz příklad na dalším slidu, proč to může být důležité.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155372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68DBFC-50F6-4974-97B8-C2B72240CB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400" dirty="0"/>
              <a:t>Příklad: </a:t>
            </a:r>
            <a:r>
              <a:rPr lang="cs-CZ" sz="2400" i="1" dirty="0"/>
              <a:t>Anonymní hebrejská kronika z raně novověké Prahy</a:t>
            </a:r>
            <a:r>
              <a:rPr lang="cs-CZ" sz="2400" dirty="0"/>
              <a:t> (přel. Markéta </a:t>
            </a:r>
            <a:r>
              <a:rPr lang="cs-CZ" sz="2400" dirty="0" err="1"/>
              <a:t>Pnina</a:t>
            </a:r>
            <a:r>
              <a:rPr lang="cs-CZ" sz="2400" dirty="0"/>
              <a:t> Rubešová), Praha: Academia, 2013, s. 84: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433A7CB-054E-4C67-9FA6-6E75AAB45B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1" y="2556932"/>
            <a:ext cx="6270056" cy="33189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/>
              <a:t>[58] V neděli 9. dne </a:t>
            </a:r>
            <a:r>
              <a:rPr lang="cs-CZ" dirty="0" err="1"/>
              <a:t>adaru</a:t>
            </a:r>
            <a:r>
              <a:rPr lang="cs-CZ" dirty="0"/>
              <a:t> I [4. února] roku 5331 [1571] projel císař Maxmilián, nechť je vyvýšen jeho Majestát, se svou chotí císařovnou, paní Marií, židovskou ulicí tady v Praze, od jedné brány k druhé, spolu se všemi královskými hodnostáři na vozech, kterým se říká v němčině </a:t>
            </a:r>
            <a:r>
              <a:rPr lang="cs-CZ" i="1" dirty="0" err="1"/>
              <a:t>Schlitten</a:t>
            </a:r>
            <a:r>
              <a:rPr lang="cs-CZ" dirty="0"/>
              <a:t>. </a:t>
            </a:r>
            <a:r>
              <a:rPr lang="cs-CZ" b="1" dirty="0"/>
              <a:t>Stalo se tak ve dvaadvacet hodin.</a:t>
            </a:r>
            <a:r>
              <a:rPr lang="cs-CZ" dirty="0"/>
              <a:t>   </a:t>
            </a:r>
          </a:p>
        </p:txBody>
      </p:sp>
      <p:pic>
        <p:nvPicPr>
          <p:cNvPr id="5" name="Obrázek 4" descr="Obsah obrázku budova, okno&#10;&#10;Popis byl vytvořen automaticky">
            <a:extLst>
              <a:ext uri="{FF2B5EF4-FFF2-40B4-BE49-F238E27FC236}">
                <a16:creationId xmlns:a16="http://schemas.microsoft.com/office/drawing/2014/main" id="{E6043507-6382-4D06-AF00-40E2749F17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70232" y="2556932"/>
            <a:ext cx="2321543" cy="3515479"/>
          </a:xfrm>
          <a:prstGeom prst="rect">
            <a:avLst/>
          </a:prstGeom>
        </p:spPr>
      </p:pic>
      <p:pic>
        <p:nvPicPr>
          <p:cNvPr id="6" name="Nahraný zvuk">
            <a:hlinkClick r:id="" action="ppaction://media"/>
            <a:extLst>
              <a:ext uri="{FF2B5EF4-FFF2-40B4-BE49-F238E27FC236}">
                <a16:creationId xmlns:a16="http://schemas.microsoft.com/office/drawing/2014/main" id="{0934D5D2-DAAC-4C5F-9FB6-AFECF2493D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11689" y="174448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955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01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Příklad: Pohyblivé svátky…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Stát Izrael vyhlásil nezávislost 14. 5. 1948 = 5. </a:t>
            </a:r>
            <a:r>
              <a:rPr lang="cs-CZ" dirty="0" err="1"/>
              <a:t>ijar</a:t>
            </a:r>
            <a:r>
              <a:rPr lang="cs-CZ" dirty="0"/>
              <a:t> 5708 (</a:t>
            </a:r>
            <a:r>
              <a:rPr lang="cs-CZ" dirty="0">
                <a:hlinkClick r:id="rId2"/>
              </a:rPr>
              <a:t>https://en.wikipedia.org/wiki/</a:t>
            </a:r>
            <a:r>
              <a:rPr lang="cs-CZ" dirty="0" err="1">
                <a:hlinkClick r:id="rId2"/>
              </a:rPr>
              <a:t>Independence_Day</a:t>
            </a:r>
            <a:r>
              <a:rPr lang="cs-CZ" dirty="0">
                <a:hlinkClick r:id="rId2"/>
              </a:rPr>
              <a:t>_(</a:t>
            </a:r>
            <a:r>
              <a:rPr lang="cs-CZ" dirty="0" err="1">
                <a:hlinkClick r:id="rId2"/>
              </a:rPr>
              <a:t>Israel</a:t>
            </a:r>
            <a:r>
              <a:rPr lang="cs-CZ" dirty="0">
                <a:hlinkClick r:id="rId2"/>
              </a:rPr>
              <a:t>)</a:t>
            </a:r>
            <a:r>
              <a:rPr lang="cs-CZ" dirty="0"/>
              <a:t> ).</a:t>
            </a:r>
          </a:p>
          <a:p>
            <a:r>
              <a:rPr lang="cs-CZ" dirty="0"/>
              <a:t>Slaví se podle židovského kalendáře a v „židovský“ den, takže:</a:t>
            </a:r>
          </a:p>
          <a:p>
            <a:r>
              <a:rPr lang="cs-CZ" dirty="0"/>
              <a:t>8.-9. 5. 2019</a:t>
            </a:r>
          </a:p>
          <a:p>
            <a:r>
              <a:rPr lang="cs-CZ" dirty="0"/>
              <a:t>28.-29. 4. 2020</a:t>
            </a:r>
          </a:p>
          <a:p>
            <a:r>
              <a:rPr lang="cs-CZ" dirty="0"/>
              <a:t>14.-15. 4. 2021</a:t>
            </a:r>
          </a:p>
          <a:p>
            <a:r>
              <a:rPr lang="cs-CZ" dirty="0"/>
              <a:t>4.-5. 5. 2022</a:t>
            </a:r>
          </a:p>
        </p:txBody>
      </p:sp>
    </p:spTree>
    <p:extLst>
      <p:ext uri="{BB962C8B-B14F-4D97-AF65-F5344CB8AC3E}">
        <p14:creationId xmlns:p14="http://schemas.microsoft.com/office/powerpoint/2010/main" val="5650712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Příklad: Noční můra knihovníka </a:t>
            </a:r>
            <a:r>
              <a:rPr lang="cs-CZ" dirty="0" err="1"/>
              <a:t>KBV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Hebrejská kniha byla vydána v roce 5746. </a:t>
            </a:r>
          </a:p>
          <a:p>
            <a:r>
              <a:rPr lang="cs-CZ" dirty="0"/>
              <a:t>Tento rok začal 16. 9. 1985</a:t>
            </a:r>
          </a:p>
          <a:p>
            <a:pPr marL="0" indent="0">
              <a:buNone/>
            </a:pPr>
            <a:r>
              <a:rPr lang="cs-CZ" dirty="0"/>
              <a:t>     a skončil 3. 10. 1986.</a:t>
            </a:r>
          </a:p>
          <a:p>
            <a:r>
              <a:rPr lang="cs-CZ" dirty="0"/>
              <a:t>Jaký rok se má objevit</a:t>
            </a:r>
          </a:p>
          <a:p>
            <a:pPr marL="0" indent="0">
              <a:buNone/>
            </a:pPr>
            <a:r>
              <a:rPr lang="cs-CZ" dirty="0"/>
              <a:t>    v katalogu FF UK?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4326" y="2556932"/>
            <a:ext cx="2313799" cy="3196042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/>
          <a:srcRect l="4712" t="57013" r="18293" b="18909"/>
          <a:stretch/>
        </p:blipFill>
        <p:spPr>
          <a:xfrm>
            <a:off x="4943193" y="3547345"/>
            <a:ext cx="4374062" cy="1889443"/>
          </a:xfrm>
          <a:prstGeom prst="rect">
            <a:avLst/>
          </a:prstGeom>
        </p:spPr>
      </p:pic>
      <p:sp>
        <p:nvSpPr>
          <p:cNvPr id="6" name="Ovál 5"/>
          <p:cNvSpPr/>
          <p:nvPr/>
        </p:nvSpPr>
        <p:spPr>
          <a:xfrm>
            <a:off x="6096000" y="4340995"/>
            <a:ext cx="940066" cy="47751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878582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893BE49-1806-4899-82E4-D26E6EB9CE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982132"/>
            <a:ext cx="7074791" cy="1303867"/>
          </a:xfrm>
        </p:spPr>
        <p:txBody>
          <a:bodyPr>
            <a:normAutofit/>
          </a:bodyPr>
          <a:lstStyle/>
          <a:p>
            <a:r>
              <a:rPr lang="cs-CZ" sz="2700" dirty="0"/>
              <a:t>Značení letopočtů číselnou hodnotou písmen:</a:t>
            </a:r>
            <a:br>
              <a:rPr lang="cs-CZ" sz="2700" dirty="0"/>
            </a:br>
            <a:r>
              <a:rPr lang="cs-CZ" sz="2700" dirty="0" err="1"/>
              <a:t>Baruch</a:t>
            </a:r>
            <a:r>
              <a:rPr lang="cs-CZ" sz="2700" dirty="0"/>
              <a:t> ben David, </a:t>
            </a:r>
            <a:r>
              <a:rPr lang="cs-CZ" sz="2700" i="1" dirty="0" err="1"/>
              <a:t>Gdulat</a:t>
            </a:r>
            <a:r>
              <a:rPr lang="cs-CZ" sz="2700" i="1" dirty="0"/>
              <a:t> Mordechaj</a:t>
            </a:r>
            <a:r>
              <a:rPr lang="cs-CZ" sz="2700" dirty="0"/>
              <a:t>, </a:t>
            </a:r>
            <a:r>
              <a:rPr lang="cs-CZ" sz="2700" dirty="0" err="1"/>
              <a:t>Hanau</a:t>
            </a:r>
            <a:r>
              <a:rPr lang="cs-CZ" sz="2700" dirty="0"/>
              <a:t> 1615</a:t>
            </a:r>
            <a:r>
              <a:rPr lang="cs-CZ" sz="2400" dirty="0"/>
              <a:t>.</a:t>
            </a:r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2DA6D67B-9A8B-4995-B6F4-F06D2FEF6B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1" y="2556931"/>
            <a:ext cx="4999521" cy="3545485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cs-CZ" dirty="0"/>
              <a:t>Rút 2,12: Nechť ti Hospodin odplatí za tvůj skutek. </a:t>
            </a:r>
            <a:r>
              <a:rPr lang="cs-CZ" b="1" dirty="0">
                <a:highlight>
                  <a:srgbClr val="00FFFF"/>
                </a:highlight>
              </a:rPr>
              <a:t>Ať tě </a:t>
            </a:r>
            <a:r>
              <a:rPr lang="cs-CZ" b="1" dirty="0">
                <a:highlight>
                  <a:srgbClr val="FFFF00"/>
                </a:highlight>
              </a:rPr>
              <a:t>bohatě</a:t>
            </a:r>
            <a:r>
              <a:rPr lang="cs-CZ" b="1" dirty="0">
                <a:highlight>
                  <a:srgbClr val="00FFFF"/>
                </a:highlight>
              </a:rPr>
              <a:t> odmění Hospodin, Bůh Izraele</a:t>
            </a:r>
            <a:r>
              <a:rPr lang="cs-CZ" dirty="0"/>
              <a:t>, pod jehož křídla ses přišla ukrýt!“</a:t>
            </a:r>
          </a:p>
          <a:p>
            <a:pPr marL="0" indent="0">
              <a:buNone/>
            </a:pPr>
            <a:r>
              <a:rPr lang="he-IL" dirty="0"/>
              <a:t>יְשַׁלֵּ֥ם יְהוָ֖ה פָּעֳלֵ֑ךְ וּתְהִ֨י </a:t>
            </a:r>
            <a:r>
              <a:rPr lang="he-IL" b="1" dirty="0">
                <a:highlight>
                  <a:srgbClr val="00FFFF"/>
                </a:highlight>
              </a:rPr>
              <a:t>מַשְׂכֻּרְתֵּ֜ךְ </a:t>
            </a:r>
            <a:r>
              <a:rPr lang="he-IL" b="1" dirty="0">
                <a:highlight>
                  <a:srgbClr val="FFFF00"/>
                </a:highlight>
              </a:rPr>
              <a:t>שְׁלֵמָ֗ה</a:t>
            </a:r>
            <a:r>
              <a:rPr lang="he-IL" b="1" dirty="0">
                <a:highlight>
                  <a:srgbClr val="00FFFF"/>
                </a:highlight>
              </a:rPr>
              <a:t> מֵעִ֤ם יְהוָה֙ אֱלֹהֵ֣י יִשְׂרָאֵ֔ל</a:t>
            </a:r>
            <a:r>
              <a:rPr lang="he-IL" dirty="0"/>
              <a:t> אֲשֶׁר־בָּ֖את לַחֲס֥וֹת תַּֽחַת־כְּנָפָֽיו׃ 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Slovo </a:t>
            </a:r>
            <a:r>
              <a:rPr lang="he-IL" dirty="0"/>
              <a:t>שלמה</a:t>
            </a:r>
            <a:r>
              <a:rPr lang="cs-CZ" dirty="0"/>
              <a:t> (</a:t>
            </a:r>
            <a:r>
              <a:rPr lang="cs-CZ" dirty="0" err="1"/>
              <a:t>šlema</a:t>
            </a:r>
            <a:r>
              <a:rPr lang="cs-CZ" dirty="0"/>
              <a:t>) má číselnou hodnotu 375 (</a:t>
            </a:r>
            <a:r>
              <a:rPr lang="cs-CZ" dirty="0" err="1"/>
              <a:t>šin</a:t>
            </a:r>
            <a:r>
              <a:rPr lang="cs-CZ" dirty="0"/>
              <a:t> = 300, </a:t>
            </a:r>
            <a:r>
              <a:rPr lang="cs-CZ" dirty="0" err="1"/>
              <a:t>lamed</a:t>
            </a:r>
            <a:r>
              <a:rPr lang="cs-CZ" dirty="0"/>
              <a:t> = 30, mem = 40, he = 5). Rok 375 je třeba doplnit o tisíciletí na 5375 = 1614/15.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9" name="Obrázek 8" descr="Obsah obrázku text&#10;&#10;Popis byl vytvořen automaticky">
            <a:extLst>
              <a:ext uri="{FF2B5EF4-FFF2-40B4-BE49-F238E27FC236}">
                <a16:creationId xmlns:a16="http://schemas.microsoft.com/office/drawing/2014/main" id="{7105660C-666E-4A02-ACF9-162016A1DA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43448" y="1020278"/>
            <a:ext cx="2729383" cy="4817444"/>
          </a:xfrm>
          <a:prstGeom prst="rect">
            <a:avLst/>
          </a:prstGeom>
        </p:spPr>
      </p:pic>
      <p:pic>
        <p:nvPicPr>
          <p:cNvPr id="11" name="Obrázek 10" descr="Obsah obrázku text&#10;&#10;Popis byl vytvořen automaticky">
            <a:extLst>
              <a:ext uri="{FF2B5EF4-FFF2-40B4-BE49-F238E27FC236}">
                <a16:creationId xmlns:a16="http://schemas.microsoft.com/office/drawing/2014/main" id="{B5B5C16B-68B5-4D78-B799-85F677F954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64930" y="2137024"/>
            <a:ext cx="4183781" cy="2020873"/>
          </a:xfrm>
          <a:prstGeom prst="rect">
            <a:avLst/>
          </a:prstGeom>
        </p:spPr>
      </p:pic>
      <p:sp>
        <p:nvSpPr>
          <p:cNvPr id="12" name="Ovál 11">
            <a:extLst>
              <a:ext uri="{FF2B5EF4-FFF2-40B4-BE49-F238E27FC236}">
                <a16:creationId xmlns:a16="http://schemas.microsoft.com/office/drawing/2014/main" id="{0EFB12DD-CCD7-4950-9799-0BB4BA00C0D3}"/>
              </a:ext>
            </a:extLst>
          </p:cNvPr>
          <p:cNvSpPr/>
          <p:nvPr/>
        </p:nvSpPr>
        <p:spPr>
          <a:xfrm>
            <a:off x="8543448" y="2656572"/>
            <a:ext cx="513925" cy="49088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4" name="Ovál 13">
            <a:extLst>
              <a:ext uri="{FF2B5EF4-FFF2-40B4-BE49-F238E27FC236}">
                <a16:creationId xmlns:a16="http://schemas.microsoft.com/office/drawing/2014/main" id="{B763D01D-CEAC-44FF-8906-2BB73CAA219C}"/>
              </a:ext>
            </a:extLst>
          </p:cNvPr>
          <p:cNvSpPr/>
          <p:nvPr/>
        </p:nvSpPr>
        <p:spPr>
          <a:xfrm>
            <a:off x="9182500" y="4081112"/>
            <a:ext cx="1539465" cy="49088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cxnSp>
        <p:nvCxnSpPr>
          <p:cNvPr id="16" name="Přímá spojnice se šipkou 15">
            <a:extLst>
              <a:ext uri="{FF2B5EF4-FFF2-40B4-BE49-F238E27FC236}">
                <a16:creationId xmlns:a16="http://schemas.microsoft.com/office/drawing/2014/main" id="{E42F0E53-2E57-4098-8F21-A7AE266C4F33}"/>
              </a:ext>
            </a:extLst>
          </p:cNvPr>
          <p:cNvCxnSpPr/>
          <p:nvPr/>
        </p:nvCxnSpPr>
        <p:spPr>
          <a:xfrm flipH="1" flipV="1">
            <a:off x="8970745" y="3147461"/>
            <a:ext cx="683394" cy="93365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Nahraný zvuk">
            <a:hlinkClick r:id="" action="ppaction://media"/>
            <a:extLst>
              <a:ext uri="{FF2B5EF4-FFF2-40B4-BE49-F238E27FC236}">
                <a16:creationId xmlns:a16="http://schemas.microsoft.com/office/drawing/2014/main" id="{6C48A51E-1FA4-44FB-AC5D-C8BC971E50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6910" y="143086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507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123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ka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1259</TotalTime>
  <Words>1099</Words>
  <Application>Microsoft Office PowerPoint</Application>
  <PresentationFormat>Širokoúhlá obrazovka</PresentationFormat>
  <Paragraphs>81</Paragraphs>
  <Slides>26</Slides>
  <Notes>0</Notes>
  <HiddenSlides>0</HiddenSlides>
  <MMClips>13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26</vt:i4>
      </vt:variant>
    </vt:vector>
  </HeadingPairs>
  <TitlesOfParts>
    <vt:vector size="29" baseType="lpstr">
      <vt:lpstr>Arial</vt:lpstr>
      <vt:lpstr>Garamond</vt:lpstr>
      <vt:lpstr>Organika</vt:lpstr>
      <vt:lpstr>Základní koncepty rabínského judaismu 3</vt:lpstr>
      <vt:lpstr>Tento svět a svět, který přijde</vt:lpstr>
      <vt:lpstr>Sezónní charakter svátků</vt:lpstr>
      <vt:lpstr>Výsledek: Lunisolární kalendář - přechodné roky s přídavným měsícem</vt:lpstr>
      <vt:lpstr>Praktické důsledky</vt:lpstr>
      <vt:lpstr>Příklad: Anonymní hebrejská kronika z raně novověké Prahy (přel. Markéta Pnina Rubešová), Praha: Academia, 2013, s. 84: </vt:lpstr>
      <vt:lpstr>Příklad: Pohyblivé svátky…</vt:lpstr>
      <vt:lpstr>Příklad: Noční můra knihovníka KBV</vt:lpstr>
      <vt:lpstr>Značení letopočtů číselnou hodnotou písmen: Baruch ben David, Gdulat Mordechaj, Hanau 1615.</vt:lpstr>
      <vt:lpstr>Určování kalendáře a politická moc Sacha Stern, Calendar and Community (2001), s. 265–266 a 211:</vt:lpstr>
      <vt:lpstr>Prezentace aplikace PowerPoint</vt:lpstr>
      <vt:lpstr>Sefer evronot [Kniha určování přechodných roků] a astronom. texty, MS Opp. 701 (Neub. 2076), po r. 1710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Roviny časovosti</vt:lpstr>
      <vt:lpstr>Prezentace aplikace PowerPoint</vt:lpstr>
      <vt:lpstr>Prezentace aplikace PowerPoint</vt:lpstr>
      <vt:lpstr>Prezentace aplikace PowerPoint</vt:lpstr>
      <vt:lpstr>Danielovské schéma (Da 7,2-7)</vt:lpstr>
      <vt:lpstr>Proměny mesianismu – falešní mesiášové</vt:lpstr>
      <vt:lpstr>Chabad – Rebbe Menachem Mendl Schneerson (1902–1994) https://www.youtube.com/watch?v=FoIxmzKdhV4 </vt:lpstr>
      <vt:lpstr>Literatura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Jews in the Bohemian Lands: An Outline</dc:title>
  <dc:creator>Sládek, Pavel</dc:creator>
  <cp:lastModifiedBy>Pavel Sládek</cp:lastModifiedBy>
  <cp:revision>111</cp:revision>
  <dcterms:created xsi:type="dcterms:W3CDTF">2020-01-18T08:40:28Z</dcterms:created>
  <dcterms:modified xsi:type="dcterms:W3CDTF">2020-04-06T15:35:26Z</dcterms:modified>
  <cp:contentStatus/>
</cp:coreProperties>
</file>