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10" r:id="rId1"/>
  </p:sldMasterIdLst>
  <p:notesMasterIdLst>
    <p:notesMasterId r:id="rId38"/>
  </p:notesMasterIdLst>
  <p:handoutMasterIdLst>
    <p:handoutMasterId r:id="rId39"/>
  </p:handoutMasterIdLst>
  <p:sldIdLst>
    <p:sldId id="330" r:id="rId2"/>
    <p:sldId id="346" r:id="rId3"/>
    <p:sldId id="347" r:id="rId4"/>
    <p:sldId id="358" r:id="rId5"/>
    <p:sldId id="348" r:id="rId6"/>
    <p:sldId id="359" r:id="rId7"/>
    <p:sldId id="349" r:id="rId8"/>
    <p:sldId id="351" r:id="rId9"/>
    <p:sldId id="360" r:id="rId10"/>
    <p:sldId id="352" r:id="rId11"/>
    <p:sldId id="371" r:id="rId12"/>
    <p:sldId id="372" r:id="rId13"/>
    <p:sldId id="378" r:id="rId14"/>
    <p:sldId id="350" r:id="rId15"/>
    <p:sldId id="361" r:id="rId16"/>
    <p:sldId id="379" r:id="rId17"/>
    <p:sldId id="368" r:id="rId18"/>
    <p:sldId id="369" r:id="rId19"/>
    <p:sldId id="353" r:id="rId20"/>
    <p:sldId id="355" r:id="rId21"/>
    <p:sldId id="367" r:id="rId22"/>
    <p:sldId id="373" r:id="rId23"/>
    <p:sldId id="366" r:id="rId24"/>
    <p:sldId id="365" r:id="rId25"/>
    <p:sldId id="362" r:id="rId26"/>
    <p:sldId id="363" r:id="rId27"/>
    <p:sldId id="370" r:id="rId28"/>
    <p:sldId id="364" r:id="rId29"/>
    <p:sldId id="380" r:id="rId30"/>
    <p:sldId id="381" r:id="rId31"/>
    <p:sldId id="382" r:id="rId32"/>
    <p:sldId id="374" r:id="rId33"/>
    <p:sldId id="375" r:id="rId34"/>
    <p:sldId id="376" r:id="rId35"/>
    <p:sldId id="377" r:id="rId36"/>
    <p:sldId id="345" r:id="rId37"/>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34" charset="0"/>
        <a:ea typeface="MS PGothic"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MS PGothic"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MS PGothic"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MS PGothic"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MS PGothic" pitchFamily="34" charset="-128"/>
        <a:cs typeface="+mn-cs"/>
      </a:defRPr>
    </a:lvl5pPr>
    <a:lvl6pPr marL="2286000" algn="l" defTabSz="914400" rtl="0" eaLnBrk="1" latinLnBrk="0" hangingPunct="1">
      <a:defRPr kern="1200">
        <a:solidFill>
          <a:schemeClr val="tx1"/>
        </a:solidFill>
        <a:latin typeface="Arial" pitchFamily="34" charset="0"/>
        <a:ea typeface="MS PGothic" pitchFamily="34" charset="-128"/>
        <a:cs typeface="+mn-cs"/>
      </a:defRPr>
    </a:lvl6pPr>
    <a:lvl7pPr marL="2743200" algn="l" defTabSz="914400" rtl="0" eaLnBrk="1" latinLnBrk="0" hangingPunct="1">
      <a:defRPr kern="1200">
        <a:solidFill>
          <a:schemeClr val="tx1"/>
        </a:solidFill>
        <a:latin typeface="Arial" pitchFamily="34" charset="0"/>
        <a:ea typeface="MS PGothic" pitchFamily="34" charset="-128"/>
        <a:cs typeface="+mn-cs"/>
      </a:defRPr>
    </a:lvl7pPr>
    <a:lvl8pPr marL="3200400" algn="l" defTabSz="914400" rtl="0" eaLnBrk="1" latinLnBrk="0" hangingPunct="1">
      <a:defRPr kern="1200">
        <a:solidFill>
          <a:schemeClr val="tx1"/>
        </a:solidFill>
        <a:latin typeface="Arial" pitchFamily="34" charset="0"/>
        <a:ea typeface="MS PGothic" pitchFamily="34" charset="-128"/>
        <a:cs typeface="+mn-cs"/>
      </a:defRPr>
    </a:lvl8pPr>
    <a:lvl9pPr marL="3657600" algn="l" defTabSz="914400" rtl="0" eaLnBrk="1" latinLnBrk="0" hangingPunct="1">
      <a:defRPr kern="1200">
        <a:solidFill>
          <a:schemeClr val="tx1"/>
        </a:solidFill>
        <a:latin typeface="Arial"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snapToObjects="1">
      <p:cViewPr varScale="1">
        <p:scale>
          <a:sx n="70" d="100"/>
          <a:sy n="70" d="100"/>
        </p:scale>
        <p:origin x="-828"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143000FB-7888-4C58-A9CC-E47A98A22716}" type="datetime1">
              <a:rPr lang="en-US"/>
              <a:pPr/>
              <a:t>4/11/2013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BD1B22BD-5697-4F9A-988F-70A60C65DB94}" type="slidenum">
              <a:rPr lang="en-US"/>
              <a:pPr/>
              <a:t>‹#›</a:t>
            </a:fld>
            <a:endParaRPr 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9D92DA43-0462-4F22-B511-4CF100F86357}" type="datetime1">
              <a:rPr lang="en-US"/>
              <a:pPr/>
              <a:t>4/11/2013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cs-CZ" noProof="0"/>
              <a:t>Click to edit Master text styles</a:t>
            </a:r>
          </a:p>
          <a:p>
            <a:pPr lvl="1"/>
            <a:r>
              <a:rPr lang="cs-CZ" noProof="0"/>
              <a:t>Second level</a:t>
            </a:r>
          </a:p>
          <a:p>
            <a:pPr lvl="2"/>
            <a:r>
              <a:rPr lang="cs-CZ" noProof="0"/>
              <a:t>Third level</a:t>
            </a:r>
          </a:p>
          <a:p>
            <a:pPr lvl="3"/>
            <a:r>
              <a:rPr lang="cs-CZ" noProof="0"/>
              <a:t>Fourth level</a:t>
            </a:r>
          </a:p>
          <a:p>
            <a:pPr lvl="4"/>
            <a:r>
              <a:rPr lang="cs-CZ" noProof="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55C953C9-CB8D-448D-A435-067A861E29F8}" type="slidenum">
              <a:rPr lang="en-US"/>
              <a:pPr/>
              <a:t>‹#›</a:t>
            </a:fld>
            <a:endParaRPr lang="en-US"/>
          </a:p>
        </p:txBody>
      </p:sp>
    </p:spTree>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cs-CZ" sz="1200" dirty="0" smtClean="0"/>
              <a:t>Důvodem zvýšené spotřeby „blízkých“ statků mohou být VF aktivované právě touto blízkostí. (</a:t>
            </a:r>
            <a:r>
              <a:rPr lang="cs-CZ" sz="1200" dirty="0" err="1" smtClean="0"/>
              <a:t>Mishelove</a:t>
            </a:r>
            <a:r>
              <a:rPr lang="cs-CZ" sz="1200" dirty="0" smtClean="0"/>
              <a:t> (1974) experimenty s </a:t>
            </a:r>
            <a:r>
              <a:rPr lang="cs-CZ" sz="1200" dirty="0" err="1" smtClean="0"/>
              <a:t>marshmallows</a:t>
            </a:r>
            <a:r>
              <a:rPr lang="cs-CZ" sz="1200" dirty="0" smtClean="0"/>
              <a:t> – odolávání pokušení ve fyzické přítomnosti či menší nebo větší odměny je těžší, pokud byla ale větší odměna (za úspěšné čekání) ukázána jen na fotografii (a nevyvolala tedy tak silné VF), úspěšnost čekání se zvýšila.)</a:t>
            </a:r>
            <a:endParaRPr lang="cs-CZ" dirty="0"/>
          </a:p>
        </p:txBody>
      </p:sp>
      <p:sp>
        <p:nvSpPr>
          <p:cNvPr id="4" name="Slide Number Placeholder 3"/>
          <p:cNvSpPr>
            <a:spLocks noGrp="1"/>
          </p:cNvSpPr>
          <p:nvPr>
            <p:ph type="sldNum" sz="quarter" idx="10"/>
          </p:nvPr>
        </p:nvSpPr>
        <p:spPr/>
        <p:txBody>
          <a:bodyPr/>
          <a:lstStyle/>
          <a:p>
            <a:fld id="{55C953C9-CB8D-448D-A435-067A861E29F8}" type="slidenum">
              <a:rPr lang="en-US" smtClean="0"/>
              <a:pPr/>
              <a:t>27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cs-CZ" dirty="0" smtClean="0"/>
              <a:t>k 6.:</a:t>
            </a:r>
            <a:r>
              <a:rPr lang="cs-CZ" sz="1200" dirty="0" smtClean="0"/>
              <a:t>(pocity viny u obětí stalinského mučení, kterým zpětně připadají použité techniky jako spánková deprivace či nucení stát v jedné pozici dlouhé hodiny jako příliš mírné pro omluvení jejich kolaborace). Na rozdíl od senzorických vzpomínek, lidé málokdy mají vzpomínky na bolest či jiné viscerální stavy – pamatují si okolnosti a objektivní detaily, používají metafory ale „nezažívají“ bolest tak jako mentálně „vidí“ představovaný obraz či „slyší“ vzpomínku na hudbu. </a:t>
            </a:r>
          </a:p>
          <a:p>
            <a:endParaRPr lang="cs-CZ" dirty="0"/>
          </a:p>
        </p:txBody>
      </p:sp>
      <p:sp>
        <p:nvSpPr>
          <p:cNvPr id="4" name="Slide Number Placeholder 3"/>
          <p:cNvSpPr>
            <a:spLocks noGrp="1"/>
          </p:cNvSpPr>
          <p:nvPr>
            <p:ph type="sldNum" sz="quarter" idx="10"/>
          </p:nvPr>
        </p:nvSpPr>
        <p:spPr/>
        <p:txBody>
          <a:bodyPr/>
          <a:lstStyle/>
          <a:p>
            <a:fld id="{55C953C9-CB8D-448D-A435-067A861E29F8}" type="slidenum">
              <a:rPr lang="en-US" smtClean="0"/>
              <a:pPr/>
              <a:t>29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cs-CZ"/>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C53D9A0B-BFCA-4506-B659-1212EBEE2D08}" type="datetime1">
              <a:rPr lang="cs-CZ" smtClean="0"/>
              <a:t>11.4.2013</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CC: BY NC SA by Petr Houdek </a:t>
            </a:r>
          </a:p>
        </p:txBody>
      </p:sp>
      <p:sp>
        <p:nvSpPr>
          <p:cNvPr id="6" name="Slide Number Placeholder 5"/>
          <p:cNvSpPr>
            <a:spLocks noGrp="1"/>
          </p:cNvSpPr>
          <p:nvPr>
            <p:ph type="sldNum" sz="quarter" idx="12"/>
          </p:nvPr>
        </p:nvSpPr>
        <p:spPr/>
        <p:txBody>
          <a:bodyPr/>
          <a:lstStyle>
            <a:lvl1pPr>
              <a:defRPr/>
            </a:lvl1pPr>
          </a:lstStyle>
          <a:p>
            <a:fld id="{4CFF2459-264A-45F7-9507-62F9A9345CE6}"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10"/>
          </p:nvPr>
        </p:nvSpPr>
        <p:spPr/>
        <p:txBody>
          <a:bodyPr/>
          <a:lstStyle>
            <a:lvl1pPr>
              <a:defRPr/>
            </a:lvl1pPr>
          </a:lstStyle>
          <a:p>
            <a:fld id="{5F51EE1F-A406-4988-8858-757BF8CA2D88}" type="datetime1">
              <a:rPr lang="cs-CZ" smtClean="0"/>
              <a:t>11.4.2013</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CC: BY NC SA by Petr Houdek </a:t>
            </a:r>
          </a:p>
        </p:txBody>
      </p:sp>
      <p:sp>
        <p:nvSpPr>
          <p:cNvPr id="6" name="Slide Number Placeholder 5"/>
          <p:cNvSpPr>
            <a:spLocks noGrp="1"/>
          </p:cNvSpPr>
          <p:nvPr>
            <p:ph type="sldNum" sz="quarter" idx="12"/>
          </p:nvPr>
        </p:nvSpPr>
        <p:spPr/>
        <p:txBody>
          <a:bodyPr/>
          <a:lstStyle>
            <a:lvl1pPr>
              <a:defRPr/>
            </a:lvl1pPr>
          </a:lstStyle>
          <a:p>
            <a:fld id="{A5383D9A-C96F-427F-B43A-3D06D631BA81}"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cs-CZ"/>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10"/>
          </p:nvPr>
        </p:nvSpPr>
        <p:spPr/>
        <p:txBody>
          <a:bodyPr/>
          <a:lstStyle>
            <a:lvl1pPr>
              <a:defRPr/>
            </a:lvl1pPr>
          </a:lstStyle>
          <a:p>
            <a:fld id="{977E061A-58E6-4EFF-80D6-975BF04F2618}" type="datetime1">
              <a:rPr lang="cs-CZ" smtClean="0"/>
              <a:t>11.4.2013</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CC: BY NC SA by Petr Houdek </a:t>
            </a:r>
          </a:p>
        </p:txBody>
      </p:sp>
      <p:sp>
        <p:nvSpPr>
          <p:cNvPr id="6" name="Slide Number Placeholder 5"/>
          <p:cNvSpPr>
            <a:spLocks noGrp="1"/>
          </p:cNvSpPr>
          <p:nvPr>
            <p:ph type="sldNum" sz="quarter" idx="12"/>
          </p:nvPr>
        </p:nvSpPr>
        <p:spPr/>
        <p:txBody>
          <a:bodyPr/>
          <a:lstStyle>
            <a:lvl1pPr>
              <a:defRPr/>
            </a:lvl1pPr>
          </a:lstStyle>
          <a:p>
            <a:fld id="{43EB75F5-4ECA-49E8-9EF2-E4B63D47A2D5}"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Content Placeholder 2"/>
          <p:cNvSpPr>
            <a:spLocks noGrp="1"/>
          </p:cNvSpPr>
          <p:nvPr>
            <p:ph idx="1"/>
          </p:nvPr>
        </p:nvSpPr>
        <p:spPr/>
        <p:txBody>
          <a:body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10"/>
          </p:nvPr>
        </p:nvSpPr>
        <p:spPr/>
        <p:txBody>
          <a:bodyPr/>
          <a:lstStyle>
            <a:lvl1pPr>
              <a:defRPr/>
            </a:lvl1pPr>
          </a:lstStyle>
          <a:p>
            <a:fld id="{0A90E030-469A-4341-9979-66A7D7BAAE18}" type="datetime1">
              <a:rPr lang="cs-CZ" smtClean="0"/>
              <a:t>11.4.2013</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CC: BY NC SA by Petr Houdek </a:t>
            </a:r>
          </a:p>
        </p:txBody>
      </p:sp>
      <p:sp>
        <p:nvSpPr>
          <p:cNvPr id="6" name="Slide Number Placeholder 5"/>
          <p:cNvSpPr>
            <a:spLocks noGrp="1"/>
          </p:cNvSpPr>
          <p:nvPr>
            <p:ph type="sldNum" sz="quarter" idx="12"/>
          </p:nvPr>
        </p:nvSpPr>
        <p:spPr/>
        <p:txBody>
          <a:bodyPr/>
          <a:lstStyle>
            <a:lvl1pPr>
              <a:defRPr/>
            </a:lvl1pPr>
          </a:lstStyle>
          <a:p>
            <a:fld id="{1770E7A3-1F81-4973-99BC-33FC18E1495A}"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cs-CZ"/>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Click to edit Master text styles</a:t>
            </a:r>
          </a:p>
        </p:txBody>
      </p:sp>
      <p:sp>
        <p:nvSpPr>
          <p:cNvPr id="4" name="Date Placeholder 3"/>
          <p:cNvSpPr>
            <a:spLocks noGrp="1"/>
          </p:cNvSpPr>
          <p:nvPr>
            <p:ph type="dt" sz="half" idx="10"/>
          </p:nvPr>
        </p:nvSpPr>
        <p:spPr/>
        <p:txBody>
          <a:bodyPr/>
          <a:lstStyle>
            <a:lvl1pPr>
              <a:defRPr/>
            </a:lvl1pPr>
          </a:lstStyle>
          <a:p>
            <a:fld id="{B8824B4C-F50F-4DFC-BA74-E81A85E576DB}" type="datetime1">
              <a:rPr lang="cs-CZ" smtClean="0"/>
              <a:t>11.4.2013</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CC: BY NC SA by Petr Houdek </a:t>
            </a:r>
          </a:p>
        </p:txBody>
      </p:sp>
      <p:sp>
        <p:nvSpPr>
          <p:cNvPr id="6" name="Slide Number Placeholder 5"/>
          <p:cNvSpPr>
            <a:spLocks noGrp="1"/>
          </p:cNvSpPr>
          <p:nvPr>
            <p:ph type="sldNum" sz="quarter" idx="12"/>
          </p:nvPr>
        </p:nvSpPr>
        <p:spPr/>
        <p:txBody>
          <a:bodyPr/>
          <a:lstStyle>
            <a:lvl1pPr>
              <a:defRPr/>
            </a:lvl1pPr>
          </a:lstStyle>
          <a:p>
            <a:fld id="{B0638C52-CE32-4144-B371-17D15168D3CC}"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5" name="Date Placeholder 3"/>
          <p:cNvSpPr>
            <a:spLocks noGrp="1"/>
          </p:cNvSpPr>
          <p:nvPr>
            <p:ph type="dt" sz="half" idx="10"/>
          </p:nvPr>
        </p:nvSpPr>
        <p:spPr/>
        <p:txBody>
          <a:bodyPr/>
          <a:lstStyle>
            <a:lvl1pPr>
              <a:defRPr/>
            </a:lvl1pPr>
          </a:lstStyle>
          <a:p>
            <a:fld id="{E8516CD8-E3BF-4155-AA5B-194738A30694}" type="datetime1">
              <a:rPr lang="cs-CZ" smtClean="0"/>
              <a:t>11.4.2013</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CC: BY NC SA by Petr Houdek </a:t>
            </a:r>
          </a:p>
        </p:txBody>
      </p:sp>
      <p:sp>
        <p:nvSpPr>
          <p:cNvPr id="7" name="Slide Number Placeholder 5"/>
          <p:cNvSpPr>
            <a:spLocks noGrp="1"/>
          </p:cNvSpPr>
          <p:nvPr>
            <p:ph type="sldNum" sz="quarter" idx="12"/>
          </p:nvPr>
        </p:nvSpPr>
        <p:spPr/>
        <p:txBody>
          <a:bodyPr/>
          <a:lstStyle>
            <a:lvl1pPr>
              <a:defRPr/>
            </a:lvl1pPr>
          </a:lstStyle>
          <a:p>
            <a:fld id="{8BF51E09-19BB-437A-B4FC-287405BED492}"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7" name="Date Placeholder 3"/>
          <p:cNvSpPr>
            <a:spLocks noGrp="1"/>
          </p:cNvSpPr>
          <p:nvPr>
            <p:ph type="dt" sz="half" idx="10"/>
          </p:nvPr>
        </p:nvSpPr>
        <p:spPr/>
        <p:txBody>
          <a:bodyPr/>
          <a:lstStyle>
            <a:lvl1pPr>
              <a:defRPr/>
            </a:lvl1pPr>
          </a:lstStyle>
          <a:p>
            <a:fld id="{93279286-DF5F-4329-AD5E-3A4152F6F395}" type="datetime1">
              <a:rPr lang="cs-CZ" smtClean="0"/>
              <a:t>11.4.2013</a:t>
            </a:fld>
            <a:endParaRPr lang="en-US"/>
          </a:p>
        </p:txBody>
      </p:sp>
      <p:sp>
        <p:nvSpPr>
          <p:cNvPr id="8" name="Footer Placeholder 4"/>
          <p:cNvSpPr>
            <a:spLocks noGrp="1"/>
          </p:cNvSpPr>
          <p:nvPr>
            <p:ph type="ftr" sz="quarter" idx="11"/>
          </p:nvPr>
        </p:nvSpPr>
        <p:spPr/>
        <p:txBody>
          <a:bodyPr/>
          <a:lstStyle>
            <a:lvl1pPr>
              <a:defRPr/>
            </a:lvl1pPr>
          </a:lstStyle>
          <a:p>
            <a:pPr>
              <a:defRPr/>
            </a:pPr>
            <a:r>
              <a:rPr lang="en-US"/>
              <a:t>CC: BY NC SA by Petr Houdek </a:t>
            </a:r>
          </a:p>
        </p:txBody>
      </p:sp>
      <p:sp>
        <p:nvSpPr>
          <p:cNvPr id="9" name="Slide Number Placeholder 5"/>
          <p:cNvSpPr>
            <a:spLocks noGrp="1"/>
          </p:cNvSpPr>
          <p:nvPr>
            <p:ph type="sldNum" sz="quarter" idx="12"/>
          </p:nvPr>
        </p:nvSpPr>
        <p:spPr/>
        <p:txBody>
          <a:bodyPr/>
          <a:lstStyle>
            <a:lvl1pPr>
              <a:defRPr/>
            </a:lvl1pPr>
          </a:lstStyle>
          <a:p>
            <a:fld id="{7C9A758E-8FC1-42CF-910D-1258BDE48212}"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Date Placeholder 3"/>
          <p:cNvSpPr>
            <a:spLocks noGrp="1"/>
          </p:cNvSpPr>
          <p:nvPr>
            <p:ph type="dt" sz="half" idx="10"/>
          </p:nvPr>
        </p:nvSpPr>
        <p:spPr/>
        <p:txBody>
          <a:bodyPr/>
          <a:lstStyle>
            <a:lvl1pPr>
              <a:defRPr/>
            </a:lvl1pPr>
          </a:lstStyle>
          <a:p>
            <a:fld id="{DA2F2014-16FB-4E76-8037-4A7D0CEF841A}" type="datetime1">
              <a:rPr lang="cs-CZ" smtClean="0"/>
              <a:t>11.4.2013</a:t>
            </a:fld>
            <a:endParaRPr lang="en-US"/>
          </a:p>
        </p:txBody>
      </p:sp>
      <p:sp>
        <p:nvSpPr>
          <p:cNvPr id="4" name="Footer Placeholder 4"/>
          <p:cNvSpPr>
            <a:spLocks noGrp="1"/>
          </p:cNvSpPr>
          <p:nvPr>
            <p:ph type="ftr" sz="quarter" idx="11"/>
          </p:nvPr>
        </p:nvSpPr>
        <p:spPr/>
        <p:txBody>
          <a:bodyPr/>
          <a:lstStyle>
            <a:lvl1pPr>
              <a:defRPr/>
            </a:lvl1pPr>
          </a:lstStyle>
          <a:p>
            <a:pPr>
              <a:defRPr/>
            </a:pPr>
            <a:r>
              <a:rPr lang="en-US"/>
              <a:t>CC: BY NC SA by Petr Houdek </a:t>
            </a:r>
          </a:p>
        </p:txBody>
      </p:sp>
      <p:sp>
        <p:nvSpPr>
          <p:cNvPr id="5" name="Slide Number Placeholder 5"/>
          <p:cNvSpPr>
            <a:spLocks noGrp="1"/>
          </p:cNvSpPr>
          <p:nvPr>
            <p:ph type="sldNum" sz="quarter" idx="12"/>
          </p:nvPr>
        </p:nvSpPr>
        <p:spPr/>
        <p:txBody>
          <a:bodyPr/>
          <a:lstStyle>
            <a:lvl1pPr>
              <a:defRPr/>
            </a:lvl1pPr>
          </a:lstStyle>
          <a:p>
            <a:fld id="{31E746B9-42FF-494D-96A9-66E5D75FDECC}"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B83B68E6-D962-4417-9F8A-AAD71ED2B2C8}" type="datetime1">
              <a:rPr lang="cs-CZ" smtClean="0"/>
              <a:t>11.4.2013</a:t>
            </a:fld>
            <a:endParaRPr lang="en-US"/>
          </a:p>
        </p:txBody>
      </p:sp>
      <p:sp>
        <p:nvSpPr>
          <p:cNvPr id="3" name="Footer Placeholder 4"/>
          <p:cNvSpPr>
            <a:spLocks noGrp="1"/>
          </p:cNvSpPr>
          <p:nvPr>
            <p:ph type="ftr" sz="quarter" idx="11"/>
          </p:nvPr>
        </p:nvSpPr>
        <p:spPr/>
        <p:txBody>
          <a:bodyPr/>
          <a:lstStyle>
            <a:lvl1pPr>
              <a:defRPr/>
            </a:lvl1pPr>
          </a:lstStyle>
          <a:p>
            <a:pPr>
              <a:defRPr/>
            </a:pPr>
            <a:r>
              <a:rPr lang="en-US"/>
              <a:t>CC: BY NC SA by Petr Houdek </a:t>
            </a:r>
          </a:p>
        </p:txBody>
      </p:sp>
      <p:sp>
        <p:nvSpPr>
          <p:cNvPr id="4" name="Slide Number Placeholder 5"/>
          <p:cNvSpPr>
            <a:spLocks noGrp="1"/>
          </p:cNvSpPr>
          <p:nvPr>
            <p:ph type="sldNum" sz="quarter" idx="12"/>
          </p:nvPr>
        </p:nvSpPr>
        <p:spPr/>
        <p:txBody>
          <a:bodyPr/>
          <a:lstStyle>
            <a:lvl1pPr>
              <a:defRPr/>
            </a:lvl1pPr>
          </a:lstStyle>
          <a:p>
            <a:fld id="{150BB7B8-8CEE-467B-B0F4-9C21D0C49CE3}"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cs-CZ"/>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Click to edit Master text styles</a:t>
            </a:r>
          </a:p>
        </p:txBody>
      </p:sp>
      <p:sp>
        <p:nvSpPr>
          <p:cNvPr id="5" name="Date Placeholder 3"/>
          <p:cNvSpPr>
            <a:spLocks noGrp="1"/>
          </p:cNvSpPr>
          <p:nvPr>
            <p:ph type="dt" sz="half" idx="10"/>
          </p:nvPr>
        </p:nvSpPr>
        <p:spPr/>
        <p:txBody>
          <a:bodyPr/>
          <a:lstStyle>
            <a:lvl1pPr>
              <a:defRPr/>
            </a:lvl1pPr>
          </a:lstStyle>
          <a:p>
            <a:fld id="{007B3D21-B02F-4E40-9CC9-C8F39CBCEBD5}" type="datetime1">
              <a:rPr lang="cs-CZ" smtClean="0"/>
              <a:t>11.4.2013</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CC: BY NC SA by Petr Houdek </a:t>
            </a:r>
          </a:p>
        </p:txBody>
      </p:sp>
      <p:sp>
        <p:nvSpPr>
          <p:cNvPr id="7" name="Slide Number Placeholder 5"/>
          <p:cNvSpPr>
            <a:spLocks noGrp="1"/>
          </p:cNvSpPr>
          <p:nvPr>
            <p:ph type="sldNum" sz="quarter" idx="12"/>
          </p:nvPr>
        </p:nvSpPr>
        <p:spPr/>
        <p:txBody>
          <a:bodyPr/>
          <a:lstStyle>
            <a:lvl1pPr>
              <a:defRPr/>
            </a:lvl1pPr>
          </a:lstStyle>
          <a:p>
            <a:fld id="{3E7A13C3-3A5B-460E-8FB1-5221383092D8}"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cs-CZ"/>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Click to edit Master text styles</a:t>
            </a:r>
          </a:p>
        </p:txBody>
      </p:sp>
      <p:sp>
        <p:nvSpPr>
          <p:cNvPr id="5" name="Date Placeholder 3"/>
          <p:cNvSpPr>
            <a:spLocks noGrp="1"/>
          </p:cNvSpPr>
          <p:nvPr>
            <p:ph type="dt" sz="half" idx="10"/>
          </p:nvPr>
        </p:nvSpPr>
        <p:spPr/>
        <p:txBody>
          <a:bodyPr/>
          <a:lstStyle>
            <a:lvl1pPr>
              <a:defRPr/>
            </a:lvl1pPr>
          </a:lstStyle>
          <a:p>
            <a:fld id="{D0D523F7-EAA9-4258-9C4E-C48219248079}" type="datetime1">
              <a:rPr lang="cs-CZ" smtClean="0"/>
              <a:t>11.4.2013</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CC: BY NC SA by Petr Houdek </a:t>
            </a:r>
          </a:p>
        </p:txBody>
      </p:sp>
      <p:sp>
        <p:nvSpPr>
          <p:cNvPr id="7" name="Slide Number Placeholder 5"/>
          <p:cNvSpPr>
            <a:spLocks noGrp="1"/>
          </p:cNvSpPr>
          <p:nvPr>
            <p:ph type="sldNum" sz="quarter" idx="12"/>
          </p:nvPr>
        </p:nvSpPr>
        <p:spPr/>
        <p:txBody>
          <a:bodyPr/>
          <a:lstStyle>
            <a:lvl1pPr>
              <a:defRPr/>
            </a:lvl1pPr>
          </a:lstStyle>
          <a:p>
            <a:fld id="{D1E73BA9-2A1C-48CE-ADC2-3E952A541B29}"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cs-CZ" smtClean="0"/>
              <a:t>Click to edit Master title style</a:t>
            </a:r>
            <a:endParaRPr lang="en-US"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cs-CZ" smtClean="0"/>
              <a:t>Click to edit Master text styles</a:t>
            </a:r>
          </a:p>
          <a:p>
            <a:pPr lvl="1"/>
            <a:r>
              <a:rPr lang="cs-CZ" smtClean="0"/>
              <a:t>Second level</a:t>
            </a:r>
          </a:p>
          <a:p>
            <a:pPr lvl="2"/>
            <a:r>
              <a:rPr lang="cs-CZ" smtClean="0"/>
              <a:t>Third level</a:t>
            </a:r>
          </a:p>
          <a:p>
            <a:pPr lvl="3"/>
            <a:r>
              <a:rPr lang="cs-CZ" smtClean="0"/>
              <a:t>Fourth level</a:t>
            </a:r>
          </a:p>
          <a:p>
            <a:pPr lvl="4"/>
            <a:r>
              <a:rPr lang="cs-CZ" smtClean="0"/>
              <a:t>Fifth level</a:t>
            </a:r>
            <a:endParaRPr lang="en-US"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defRPr>
            </a:lvl1pPr>
          </a:lstStyle>
          <a:p>
            <a:fld id="{71C9D59F-5A2B-47F7-A1A8-4B107887B481}" type="datetime1">
              <a:rPr lang="cs-CZ" smtClean="0"/>
              <a:t>11.4.2013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b="0">
                <a:solidFill>
                  <a:schemeClr val="tx1">
                    <a:tint val="75000"/>
                  </a:schemeClr>
                </a:solidFill>
                <a:latin typeface="Arial" charset="0"/>
                <a:ea typeface="ＭＳ Ｐゴシック" charset="0"/>
                <a:cs typeface="ＭＳ Ｐゴシック" charset="0"/>
              </a:defRPr>
            </a:lvl1pPr>
          </a:lstStyle>
          <a:p>
            <a:pPr>
              <a:defRPr/>
            </a:pPr>
            <a:r>
              <a:rPr lang="en-US" dirty="0" smtClean="0"/>
              <a:t>CC: BY NC SA by </a:t>
            </a:r>
            <a:r>
              <a:rPr lang="en-US" dirty="0" err="1" smtClean="0"/>
              <a:t>Petr</a:t>
            </a:r>
            <a:r>
              <a:rPr lang="en-US" dirty="0" smtClean="0"/>
              <a:t> </a:t>
            </a:r>
            <a:r>
              <a:rPr lang="en-US" dirty="0" err="1" smtClean="0"/>
              <a:t>Houdek</a:t>
            </a:r>
            <a:r>
              <a:rPr lang="en-US" dirty="0" smtClean="0"/>
              <a:t> </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7D8A5DF9-9089-451A-A7A6-725B758CAB2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Lst>
  <p:hf hdr="0" ftr="0" dt="0"/>
  <p:txStyles>
    <p:titleStyle>
      <a:lvl1pPr algn="ctr" defTabSz="457200" rtl="0" eaLnBrk="0" fontAlgn="base" hangingPunct="0">
        <a:spcBef>
          <a:spcPct val="0"/>
        </a:spcBef>
        <a:spcAft>
          <a:spcPct val="0"/>
        </a:spcAft>
        <a:defRPr sz="4400" kern="1200">
          <a:solidFill>
            <a:schemeClr val="tx1"/>
          </a:solidFill>
          <a:latin typeface="+mj-lt"/>
          <a:ea typeface="MS PGothic" pitchFamily="34" charset="-128"/>
          <a:cs typeface="ＭＳ Ｐゴシック" charset="0"/>
        </a:defRPr>
      </a:lvl1pPr>
      <a:lvl2pPr algn="ctr" defTabSz="457200" rtl="0" eaLnBrk="0" fontAlgn="base" hangingPunct="0">
        <a:spcBef>
          <a:spcPct val="0"/>
        </a:spcBef>
        <a:spcAft>
          <a:spcPct val="0"/>
        </a:spcAft>
        <a:defRPr sz="4400">
          <a:solidFill>
            <a:schemeClr val="tx1"/>
          </a:solidFill>
          <a:latin typeface="Calibri" charset="0"/>
          <a:ea typeface="MS PGothic" pitchFamily="34" charset="-128"/>
          <a:cs typeface="ＭＳ Ｐゴシック" charset="0"/>
        </a:defRPr>
      </a:lvl2pPr>
      <a:lvl3pPr algn="ctr" defTabSz="457200" rtl="0" eaLnBrk="0" fontAlgn="base" hangingPunct="0">
        <a:spcBef>
          <a:spcPct val="0"/>
        </a:spcBef>
        <a:spcAft>
          <a:spcPct val="0"/>
        </a:spcAft>
        <a:defRPr sz="4400">
          <a:solidFill>
            <a:schemeClr val="tx1"/>
          </a:solidFill>
          <a:latin typeface="Calibri" charset="0"/>
          <a:ea typeface="MS PGothic" pitchFamily="34" charset="-128"/>
          <a:cs typeface="ＭＳ Ｐゴシック" charset="0"/>
        </a:defRPr>
      </a:lvl3pPr>
      <a:lvl4pPr algn="ctr" defTabSz="457200" rtl="0" eaLnBrk="0" fontAlgn="base" hangingPunct="0">
        <a:spcBef>
          <a:spcPct val="0"/>
        </a:spcBef>
        <a:spcAft>
          <a:spcPct val="0"/>
        </a:spcAft>
        <a:defRPr sz="4400">
          <a:solidFill>
            <a:schemeClr val="tx1"/>
          </a:solidFill>
          <a:latin typeface="Calibri" charset="0"/>
          <a:ea typeface="MS PGothic" pitchFamily="34" charset="-128"/>
          <a:cs typeface="ＭＳ Ｐゴシック" charset="0"/>
        </a:defRPr>
      </a:lvl4pPr>
      <a:lvl5pPr algn="ctr" defTabSz="457200" rtl="0" eaLnBrk="0" fontAlgn="base" hangingPunct="0">
        <a:spcBef>
          <a:spcPct val="0"/>
        </a:spcBef>
        <a:spcAft>
          <a:spcPct val="0"/>
        </a:spcAft>
        <a:defRPr sz="4400">
          <a:solidFill>
            <a:schemeClr val="tx1"/>
          </a:solidFill>
          <a:latin typeface="Calibri" charset="0"/>
          <a:ea typeface="MS PGothic" pitchFamily="34" charset="-128"/>
          <a:cs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MS PGothic" pitchFamily="34" charset="-128"/>
          <a:cs typeface="ＭＳ Ｐゴシック" charset="0"/>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ebhosting.vse.cz/xhoup05/teaching.html"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logoFFUK.jpg"/>
          <p:cNvPicPr>
            <a:picLocks noChangeAspect="1"/>
          </p:cNvPicPr>
          <p:nvPr/>
        </p:nvPicPr>
        <p:blipFill>
          <a:blip r:embed="rId2" cstate="print"/>
          <a:stretch>
            <a:fillRect/>
          </a:stretch>
        </p:blipFill>
        <p:spPr>
          <a:xfrm>
            <a:off x="1" y="6312"/>
            <a:ext cx="3234518" cy="1452939"/>
          </a:xfrm>
          <a:prstGeom prst="rect">
            <a:avLst/>
          </a:prstGeom>
        </p:spPr>
      </p:pic>
      <p:sp>
        <p:nvSpPr>
          <p:cNvPr id="15361" name="Title 1"/>
          <p:cNvSpPr>
            <a:spLocks noGrp="1"/>
          </p:cNvSpPr>
          <p:nvPr>
            <p:ph type="ctrTitle"/>
          </p:nvPr>
        </p:nvSpPr>
        <p:spPr>
          <a:xfrm>
            <a:off x="685800" y="1248280"/>
            <a:ext cx="7772400" cy="2157412"/>
          </a:xfrm>
        </p:spPr>
        <p:txBody>
          <a:bodyPr>
            <a:normAutofit fontScale="90000"/>
          </a:bodyPr>
          <a:lstStyle/>
          <a:p>
            <a:r>
              <a:rPr lang="en-US" dirty="0" smtClean="0">
                <a:latin typeface="Calibri" charset="0"/>
                <a:ea typeface="ＭＳ Ｐゴシック" charset="0"/>
                <a:cs typeface="ＭＳ Ｐゴシック" charset="0"/>
              </a:rPr>
              <a:t>APS300320 </a:t>
            </a:r>
            <a:r>
              <a:rPr lang="cs-CZ" dirty="0" smtClean="0">
                <a:latin typeface="Calibri" charset="0"/>
                <a:ea typeface="ＭＳ Ｐゴシック" charset="0"/>
                <a:cs typeface="ＭＳ Ｐゴシック" charset="0"/>
              </a:rPr>
              <a:t/>
            </a:r>
            <a:br>
              <a:rPr lang="cs-CZ" dirty="0" smtClean="0">
                <a:latin typeface="Calibri" charset="0"/>
                <a:ea typeface="ＭＳ Ｐゴシック" charset="0"/>
                <a:cs typeface="ＭＳ Ｐゴシック" charset="0"/>
              </a:rPr>
            </a:br>
            <a:r>
              <a:rPr lang="cs-CZ" b="1" dirty="0" smtClean="0">
                <a:latin typeface="Calibri" charset="0"/>
                <a:ea typeface="ＭＳ Ｐゴシック" charset="0"/>
                <a:cs typeface="ＭＳ Ｐゴシック" charset="0"/>
              </a:rPr>
              <a:t>Heuristiky, zkreslení a iracionalita</a:t>
            </a:r>
            <a:br>
              <a:rPr lang="cs-CZ" b="1" dirty="0" smtClean="0">
                <a:latin typeface="Calibri" charset="0"/>
                <a:ea typeface="ＭＳ Ｐゴシック" charset="0"/>
                <a:cs typeface="ＭＳ Ｐゴシック" charset="0"/>
              </a:rPr>
            </a:br>
            <a:r>
              <a:rPr lang="cs-CZ" sz="2000" b="1" dirty="0" smtClean="0">
                <a:latin typeface="Calibri" charset="0"/>
                <a:ea typeface="ＭＳ Ｐゴシック" charset="0"/>
                <a:cs typeface="ＭＳ Ｐゴシック" charset="0"/>
              </a:rPr>
              <a:t>(v každodenní praxi)</a:t>
            </a:r>
            <a:r>
              <a:rPr lang="en-US" dirty="0">
                <a:latin typeface="Calibri" charset="0"/>
                <a:ea typeface="ＭＳ Ｐゴシック" charset="0"/>
                <a:cs typeface="ＭＳ Ｐゴシック" charset="0"/>
              </a:rPr>
              <a:t/>
            </a:r>
            <a:br>
              <a:rPr lang="en-US" dirty="0">
                <a:latin typeface="Calibri" charset="0"/>
                <a:ea typeface="ＭＳ Ｐゴシック" charset="0"/>
                <a:cs typeface="ＭＳ Ｐゴシック" charset="0"/>
              </a:rPr>
            </a:br>
            <a:r>
              <a:rPr lang="en-US" sz="2800" dirty="0">
                <a:latin typeface="Calibri" charset="0"/>
                <a:ea typeface="ＭＳ Ｐゴシック" charset="0"/>
                <a:cs typeface="ＭＳ Ｐゴシック" charset="0"/>
              </a:rPr>
              <a:t/>
            </a:r>
            <a:br>
              <a:rPr lang="en-US" sz="2800" dirty="0">
                <a:latin typeface="Calibri" charset="0"/>
                <a:ea typeface="ＭＳ Ｐゴシック" charset="0"/>
                <a:cs typeface="ＭＳ Ｐゴシック" charset="0"/>
              </a:rPr>
            </a:br>
            <a:r>
              <a:rPr lang="cs-CZ" sz="1600" dirty="0" smtClean="0">
                <a:latin typeface="Calibri" charset="0"/>
                <a:ea typeface="ＭＳ Ｐゴシック" charset="0"/>
                <a:cs typeface="ＭＳ Ｐゴシック" charset="0"/>
              </a:rPr>
              <a:t>Přednášející:</a:t>
            </a:r>
            <a:r>
              <a:rPr lang="cs-CZ" sz="2800" dirty="0" smtClean="0">
                <a:latin typeface="Calibri" charset="0"/>
                <a:ea typeface="ＭＳ Ｐゴシック" charset="0"/>
                <a:cs typeface="ＭＳ Ｐゴシック" charset="0"/>
              </a:rPr>
              <a:t/>
            </a:r>
            <a:br>
              <a:rPr lang="cs-CZ" sz="2800" dirty="0" smtClean="0">
                <a:latin typeface="Calibri" charset="0"/>
                <a:ea typeface="ＭＳ Ｐゴシック" charset="0"/>
                <a:cs typeface="ＭＳ Ｐゴシック" charset="0"/>
              </a:rPr>
            </a:br>
            <a:r>
              <a:rPr lang="cs-CZ" sz="3100" b="1" dirty="0" smtClean="0">
                <a:latin typeface="Calibri" charset="0"/>
                <a:ea typeface="ＭＳ Ｐゴシック" charset="0"/>
                <a:cs typeface="ＭＳ Ｐゴシック" charset="0"/>
              </a:rPr>
              <a:t>Marek Vranka</a:t>
            </a:r>
            <a:r>
              <a:rPr lang="en-US" sz="3100" b="1" dirty="0" smtClean="0">
                <a:latin typeface="Calibri" charset="0"/>
                <a:ea typeface="ＭＳ Ｐゴシック" charset="0"/>
                <a:cs typeface="ＭＳ Ｐゴシック" charset="0"/>
              </a:rPr>
              <a:t> </a:t>
            </a:r>
            <a:r>
              <a:rPr lang="cs-CZ" sz="3100" b="1" dirty="0" smtClean="0">
                <a:latin typeface="Calibri" charset="0"/>
                <a:ea typeface="ＭＳ Ｐゴシック" charset="0"/>
                <a:cs typeface="ＭＳ Ｐゴシック" charset="0"/>
              </a:rPr>
              <a:t/>
            </a:r>
            <a:br>
              <a:rPr lang="cs-CZ" sz="3100" b="1" dirty="0" smtClean="0">
                <a:latin typeface="Calibri" charset="0"/>
                <a:ea typeface="ＭＳ Ｐゴシック" charset="0"/>
                <a:cs typeface="ＭＳ Ｐゴシック" charset="0"/>
              </a:rPr>
            </a:br>
            <a:endParaRPr lang="en-US" sz="2800" dirty="0">
              <a:latin typeface="Calibri" charset="0"/>
              <a:ea typeface="ＭＳ Ｐゴシック" charset="0"/>
              <a:cs typeface="ＭＳ Ｐゴシック" charset="0"/>
            </a:endParaRPr>
          </a:p>
        </p:txBody>
      </p:sp>
      <p:sp>
        <p:nvSpPr>
          <p:cNvPr id="3" name="Subtitle 2"/>
          <p:cNvSpPr>
            <a:spLocks noGrp="1"/>
          </p:cNvSpPr>
          <p:nvPr>
            <p:ph type="subTitle" idx="1"/>
          </p:nvPr>
        </p:nvSpPr>
        <p:spPr>
          <a:xfrm>
            <a:off x="1371600" y="3409950"/>
            <a:ext cx="6400800" cy="2439988"/>
          </a:xfrm>
        </p:spPr>
        <p:txBody>
          <a:bodyPr rtlCol="0">
            <a:normAutofit/>
          </a:bodyPr>
          <a:lstStyle/>
          <a:p>
            <a:pPr>
              <a:defRPr/>
            </a:pPr>
            <a:r>
              <a:rPr lang="cs-CZ" sz="2800" b="1" dirty="0" smtClean="0">
                <a:solidFill>
                  <a:schemeClr val="tx1"/>
                </a:solidFill>
              </a:rPr>
              <a:t>4.</a:t>
            </a:r>
            <a:endParaRPr lang="cs-CZ" sz="2800" b="1" dirty="0">
              <a:solidFill>
                <a:schemeClr val="tx1"/>
              </a:solidFill>
            </a:endParaRPr>
          </a:p>
          <a:p>
            <a:pPr>
              <a:defRPr/>
            </a:pPr>
            <a:r>
              <a:rPr lang="cs-CZ" sz="2800" b="1" dirty="0" smtClean="0">
                <a:solidFill>
                  <a:schemeClr val="tx1"/>
                </a:solidFill>
              </a:rPr>
              <a:t>Vliv emocí a viscerálních faktorů na rozhodování. Afektivní heuristika.</a:t>
            </a:r>
          </a:p>
        </p:txBody>
      </p:sp>
      <p:sp>
        <p:nvSpPr>
          <p:cNvPr id="2" name="TextBox 1"/>
          <p:cNvSpPr txBox="1"/>
          <p:nvPr/>
        </p:nvSpPr>
        <p:spPr>
          <a:xfrm>
            <a:off x="248171" y="5998311"/>
            <a:ext cx="8671380" cy="738664"/>
          </a:xfrm>
          <a:prstGeom prst="rect">
            <a:avLst/>
          </a:prstGeom>
          <a:noFill/>
        </p:spPr>
        <p:txBody>
          <a:bodyPr wrap="square" rtlCol="0">
            <a:spAutoFit/>
          </a:bodyPr>
          <a:lstStyle/>
          <a:p>
            <a:pPr algn="ctr"/>
            <a:r>
              <a:rPr lang="cs-CZ" sz="1400" b="1" dirty="0" smtClean="0">
                <a:solidFill>
                  <a:srgbClr val="000000"/>
                </a:solidFill>
              </a:rPr>
              <a:t>Předmět APS300320 nebyl (ještě pořád) podpořen z žádného grantu.  Nevíte o nějakém..?</a:t>
            </a:r>
          </a:p>
          <a:p>
            <a:pPr algn="ctr"/>
            <a:r>
              <a:rPr lang="cs-CZ" sz="1400" dirty="0" smtClean="0">
                <a:solidFill>
                  <a:srgbClr val="000000"/>
                </a:solidFill>
              </a:rPr>
              <a:t>(část prezentace (velmi </a:t>
            </a:r>
            <a:r>
              <a:rPr lang="cs-CZ" sz="1400" dirty="0" err="1" smtClean="0">
                <a:solidFill>
                  <a:srgbClr val="000000"/>
                </a:solidFill>
              </a:rPr>
              <a:t>velmi</a:t>
            </a:r>
            <a:r>
              <a:rPr lang="cs-CZ" sz="1400" dirty="0" smtClean="0">
                <a:solidFill>
                  <a:srgbClr val="000000"/>
                </a:solidFill>
              </a:rPr>
              <a:t> malá) přebraná od Petra Houdka, </a:t>
            </a:r>
            <a:r>
              <a:rPr lang="cs-CZ" sz="1400" dirty="0" smtClean="0">
                <a:solidFill>
                  <a:srgbClr val="000000"/>
                </a:solidFill>
                <a:hlinkClick r:id="rId3"/>
              </a:rPr>
              <a:t>https://webhosting.vse.cz/xhoup05/teaching.html</a:t>
            </a:r>
            <a:r>
              <a:rPr lang="cs-CZ" sz="1400" dirty="0" smtClean="0">
                <a:solidFill>
                  <a:srgbClr val="000000"/>
                </a:solidFill>
              </a:rPr>
              <a:t>) </a:t>
            </a:r>
            <a:endParaRPr lang="en-US" sz="1400" dirty="0">
              <a:solidFill>
                <a:srgbClr val="000000"/>
              </a:solidFill>
            </a:endParaRPr>
          </a:p>
        </p:txBody>
      </p:sp>
      <p:sp>
        <p:nvSpPr>
          <p:cNvPr id="12" name="Rectangle 11"/>
          <p:cNvSpPr/>
          <p:nvPr/>
        </p:nvSpPr>
        <p:spPr>
          <a:xfrm>
            <a:off x="6223379" y="-1"/>
            <a:ext cx="2920621" cy="12482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t>(prostor pro loga sponzorů)</a:t>
            </a:r>
            <a:endParaRPr lang="cs-CZ"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2"/>
          <a:srcRect/>
          <a:stretch>
            <a:fillRect/>
          </a:stretch>
        </p:blipFill>
        <p:spPr bwMode="auto">
          <a:xfrm>
            <a:off x="223838" y="1160922"/>
            <a:ext cx="8696325" cy="5600700"/>
          </a:xfrm>
          <a:prstGeom prst="rect">
            <a:avLst/>
          </a:prstGeom>
          <a:noFill/>
          <a:ln w="9525">
            <a:noFill/>
            <a:miter lim="800000"/>
            <a:headEnd/>
            <a:tailEnd/>
          </a:ln>
          <a:effectLst/>
        </p:spPr>
      </p:pic>
      <p:sp>
        <p:nvSpPr>
          <p:cNvPr id="2" name="Title 1"/>
          <p:cNvSpPr>
            <a:spLocks noGrp="1"/>
          </p:cNvSpPr>
          <p:nvPr>
            <p:ph type="title"/>
          </p:nvPr>
        </p:nvSpPr>
        <p:spPr/>
        <p:txBody>
          <a:bodyPr/>
          <a:lstStyle/>
          <a:p>
            <a:r>
              <a:rPr lang="cs-CZ" dirty="0" err="1" smtClean="0"/>
              <a:t>Slovic</a:t>
            </a:r>
            <a:r>
              <a:rPr lang="cs-CZ" dirty="0" smtClean="0"/>
              <a:t> </a:t>
            </a:r>
            <a:r>
              <a:rPr lang="cs-CZ" dirty="0" err="1" smtClean="0"/>
              <a:t>et</a:t>
            </a:r>
            <a:r>
              <a:rPr lang="cs-CZ" dirty="0" smtClean="0"/>
              <a:t> </a:t>
            </a:r>
            <a:r>
              <a:rPr lang="cs-CZ" dirty="0" err="1" smtClean="0"/>
              <a:t>al</a:t>
            </a:r>
            <a:r>
              <a:rPr lang="cs-CZ" dirty="0" smtClean="0"/>
              <a:t>., 2004/2007</a:t>
            </a:r>
            <a:endParaRPr lang="cs-CZ" dirty="0"/>
          </a:p>
        </p:txBody>
      </p:sp>
      <p:sp>
        <p:nvSpPr>
          <p:cNvPr id="6" name="Slide Number Placeholder 5"/>
          <p:cNvSpPr>
            <a:spLocks noGrp="1"/>
          </p:cNvSpPr>
          <p:nvPr>
            <p:ph type="sldNum" sz="quarter" idx="12"/>
          </p:nvPr>
        </p:nvSpPr>
        <p:spPr/>
        <p:txBody>
          <a:bodyPr/>
          <a:lstStyle/>
          <a:p>
            <a:fld id="{1770E7A3-1F81-4973-99BC-33FC18E1495A}"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smtClean="0"/>
              <a:t>Afektivní heuristika - příklady</a:t>
            </a:r>
            <a:endParaRPr lang="cs-CZ" dirty="0"/>
          </a:p>
        </p:txBody>
      </p:sp>
      <p:sp>
        <p:nvSpPr>
          <p:cNvPr id="3" name="Content Placeholder 2"/>
          <p:cNvSpPr>
            <a:spLocks noGrp="1"/>
          </p:cNvSpPr>
          <p:nvPr>
            <p:ph idx="1"/>
          </p:nvPr>
        </p:nvSpPr>
        <p:spPr/>
        <p:txBody>
          <a:bodyPr/>
          <a:lstStyle/>
          <a:p>
            <a:r>
              <a:rPr lang="cs-CZ" sz="2800" dirty="0" err="1" smtClean="0"/>
              <a:t>Zajonc</a:t>
            </a:r>
            <a:r>
              <a:rPr lang="cs-CZ" sz="2800" dirty="0" smtClean="0"/>
              <a:t> a </a:t>
            </a:r>
            <a:r>
              <a:rPr lang="cs-CZ" sz="2800" dirty="0" err="1" smtClean="0"/>
              <a:t>mere</a:t>
            </a:r>
            <a:r>
              <a:rPr lang="cs-CZ" sz="2800" dirty="0" smtClean="0"/>
              <a:t> </a:t>
            </a:r>
            <a:r>
              <a:rPr lang="cs-CZ" sz="2800" dirty="0" err="1" smtClean="0"/>
              <a:t>exposure</a:t>
            </a:r>
            <a:r>
              <a:rPr lang="cs-CZ" sz="2800" dirty="0" smtClean="0"/>
              <a:t> </a:t>
            </a:r>
            <a:r>
              <a:rPr lang="cs-CZ" sz="2800" dirty="0" err="1" smtClean="0"/>
              <a:t>effect</a:t>
            </a:r>
            <a:endParaRPr lang="cs-CZ" sz="2800" dirty="0" smtClean="0"/>
          </a:p>
          <a:p>
            <a:pPr lvl="1"/>
            <a:r>
              <a:rPr lang="cs-CZ" sz="2400" dirty="0" smtClean="0"/>
              <a:t>i možnost </a:t>
            </a:r>
            <a:r>
              <a:rPr lang="cs-CZ" sz="2400" dirty="0" err="1" smtClean="0"/>
              <a:t>napodmiňování</a:t>
            </a:r>
            <a:r>
              <a:rPr lang="cs-CZ" sz="2400" dirty="0" smtClean="0"/>
              <a:t> pozitivního afektu (</a:t>
            </a:r>
            <a:r>
              <a:rPr lang="cs-CZ" sz="2400" dirty="0" err="1" smtClean="0"/>
              <a:t>Sherman</a:t>
            </a:r>
            <a:r>
              <a:rPr lang="cs-CZ" sz="2400" dirty="0" smtClean="0"/>
              <a:t> </a:t>
            </a:r>
            <a:r>
              <a:rPr lang="cs-CZ" sz="2400" dirty="0" err="1" smtClean="0"/>
              <a:t>et</a:t>
            </a:r>
            <a:r>
              <a:rPr lang="cs-CZ" sz="2400" dirty="0" smtClean="0"/>
              <a:t> </a:t>
            </a:r>
            <a:r>
              <a:rPr lang="cs-CZ" sz="2400" dirty="0" err="1" smtClean="0"/>
              <a:t>al</a:t>
            </a:r>
            <a:r>
              <a:rPr lang="cs-CZ" sz="2400" dirty="0" smtClean="0"/>
              <a:t>, 1998 a </a:t>
            </a:r>
            <a:r>
              <a:rPr lang="cs-CZ" sz="2400" dirty="0" err="1" smtClean="0"/>
              <a:t>čínske</a:t>
            </a:r>
            <a:r>
              <a:rPr lang="cs-CZ" sz="2400" dirty="0" smtClean="0"/>
              <a:t> znaky – nejdřív preferují znaky s pozitivním domnělým významem, preference přetrvá i po oznámení skutečného neutrálního významu)</a:t>
            </a:r>
          </a:p>
          <a:p>
            <a:r>
              <a:rPr lang="cs-CZ" sz="2800" dirty="0" err="1" smtClean="0"/>
              <a:t>Slovic</a:t>
            </a:r>
            <a:r>
              <a:rPr lang="cs-CZ" sz="2800" dirty="0" smtClean="0"/>
              <a:t> a hodnocení vs. cena sázek + vyšší preference mírně „zhoršených“ sázek</a:t>
            </a:r>
          </a:p>
          <a:p>
            <a:pPr lvl="1"/>
            <a:r>
              <a:rPr lang="cs-CZ" sz="2400" dirty="0" smtClean="0"/>
              <a:t>7/36 </a:t>
            </a:r>
            <a:r>
              <a:rPr lang="cs-CZ" sz="2400" dirty="0" err="1" smtClean="0"/>
              <a:t>win</a:t>
            </a:r>
            <a:r>
              <a:rPr lang="cs-CZ" sz="2400" dirty="0" smtClean="0"/>
              <a:t> $9 + 29/36 lose</a:t>
            </a:r>
          </a:p>
          <a:p>
            <a:pPr lvl="1">
              <a:buNone/>
            </a:pPr>
            <a:r>
              <a:rPr lang="cs-CZ" sz="2400" dirty="0" smtClean="0"/>
              <a:t>1 cent je atraktivnější</a:t>
            </a:r>
          </a:p>
          <a:p>
            <a:pPr lvl="1"/>
            <a:r>
              <a:rPr lang="cs-CZ" sz="2400" dirty="0" smtClean="0"/>
              <a:t>funguje i u reálných voleb! (nejen u hodnocení lákavosti)</a:t>
            </a:r>
            <a:endParaRPr lang="cs-CZ" sz="2400" dirty="0"/>
          </a:p>
        </p:txBody>
      </p:sp>
      <p:sp>
        <p:nvSpPr>
          <p:cNvPr id="4" name="Slide Number Placeholder 3"/>
          <p:cNvSpPr>
            <a:spLocks noGrp="1"/>
          </p:cNvSpPr>
          <p:nvPr>
            <p:ph type="sldNum" sz="quarter" idx="12"/>
          </p:nvPr>
        </p:nvSpPr>
        <p:spPr/>
        <p:txBody>
          <a:bodyPr/>
          <a:lstStyle/>
          <a:p>
            <a:fld id="{1770E7A3-1F81-4973-99BC-33FC18E1495A}" type="slidenum">
              <a:rPr lang="en-US" smtClean="0"/>
              <a:pPr/>
              <a:t>11</a:t>
            </a:fld>
            <a:endParaRPr lang="en-US" dirty="0"/>
          </a:p>
        </p:txBody>
      </p:sp>
      <p:pic>
        <p:nvPicPr>
          <p:cNvPr id="3074" name="Picture 2"/>
          <p:cNvPicPr>
            <a:picLocks noChangeAspect="1" noChangeArrowheads="1"/>
          </p:cNvPicPr>
          <p:nvPr/>
        </p:nvPicPr>
        <p:blipFill>
          <a:blip r:embed="rId2"/>
          <a:srcRect/>
          <a:stretch>
            <a:fillRect/>
          </a:stretch>
        </p:blipFill>
        <p:spPr bwMode="auto">
          <a:xfrm>
            <a:off x="4696990" y="4302530"/>
            <a:ext cx="4171950" cy="11906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err="1" smtClean="0"/>
              <a:t>Hsee</a:t>
            </a:r>
            <a:r>
              <a:rPr lang="cs-CZ" dirty="0" smtClean="0"/>
              <a:t>, 1998 – </a:t>
            </a:r>
            <a:r>
              <a:rPr lang="cs-CZ" dirty="0" err="1" smtClean="0"/>
              <a:t>evaluability</a:t>
            </a:r>
            <a:r>
              <a:rPr lang="cs-CZ" dirty="0" smtClean="0"/>
              <a:t> </a:t>
            </a:r>
            <a:r>
              <a:rPr lang="cs-CZ" dirty="0" err="1" smtClean="0"/>
              <a:t>principle</a:t>
            </a:r>
            <a:endParaRPr lang="cs-CZ" dirty="0"/>
          </a:p>
        </p:txBody>
      </p:sp>
      <p:sp>
        <p:nvSpPr>
          <p:cNvPr id="3" name="Content Placeholder 2"/>
          <p:cNvSpPr>
            <a:spLocks noGrp="1"/>
          </p:cNvSpPr>
          <p:nvPr>
            <p:ph idx="1"/>
          </p:nvPr>
        </p:nvSpPr>
        <p:spPr>
          <a:xfrm>
            <a:off x="457200" y="2415653"/>
            <a:ext cx="8229600" cy="3710509"/>
          </a:xfrm>
        </p:spPr>
        <p:txBody>
          <a:bodyPr/>
          <a:lstStyle/>
          <a:p>
            <a:r>
              <a:rPr lang="cs-CZ" dirty="0" smtClean="0"/>
              <a:t>ochota zaplatit:</a:t>
            </a:r>
          </a:p>
          <a:p>
            <a:pPr lvl="1"/>
            <a:r>
              <a:rPr lang="cs-CZ" dirty="0" smtClean="0"/>
              <a:t>u samostatného posouzení dají víc za A, jelikož počet položek není snadné (možné) posoudit (stav obálky ano – </a:t>
            </a:r>
            <a:r>
              <a:rPr lang="cs-CZ" dirty="0" err="1" smtClean="0"/>
              <a:t>ref</a:t>
            </a:r>
            <a:r>
              <a:rPr lang="cs-CZ" dirty="0" smtClean="0"/>
              <a:t>. je nepoškozená)</a:t>
            </a:r>
          </a:p>
          <a:p>
            <a:r>
              <a:rPr lang="cs-CZ" dirty="0" err="1" smtClean="0"/>
              <a:t>proportion</a:t>
            </a:r>
            <a:r>
              <a:rPr lang="cs-CZ" dirty="0" smtClean="0"/>
              <a:t> dominance:</a:t>
            </a:r>
            <a:endParaRPr lang="cs-CZ" dirty="0"/>
          </a:p>
        </p:txBody>
      </p:sp>
      <p:sp>
        <p:nvSpPr>
          <p:cNvPr id="4" name="Slide Number Placeholder 3"/>
          <p:cNvSpPr>
            <a:spLocks noGrp="1"/>
          </p:cNvSpPr>
          <p:nvPr>
            <p:ph type="sldNum" sz="quarter" idx="12"/>
          </p:nvPr>
        </p:nvSpPr>
        <p:spPr/>
        <p:txBody>
          <a:bodyPr/>
          <a:lstStyle/>
          <a:p>
            <a:fld id="{1770E7A3-1F81-4973-99BC-33FC18E1495A}" type="slidenum">
              <a:rPr lang="en-US" smtClean="0"/>
              <a:pPr/>
              <a:t>12</a:t>
            </a:fld>
            <a:endParaRPr lang="en-US"/>
          </a:p>
        </p:txBody>
      </p:sp>
      <p:pic>
        <p:nvPicPr>
          <p:cNvPr id="4098" name="Picture 2"/>
          <p:cNvPicPr>
            <a:picLocks noChangeAspect="1" noChangeArrowheads="1"/>
          </p:cNvPicPr>
          <p:nvPr/>
        </p:nvPicPr>
        <p:blipFill>
          <a:blip r:embed="rId2"/>
          <a:srcRect/>
          <a:stretch>
            <a:fillRect/>
          </a:stretch>
        </p:blipFill>
        <p:spPr bwMode="auto">
          <a:xfrm>
            <a:off x="4572000" y="1417638"/>
            <a:ext cx="4171950" cy="1571625"/>
          </a:xfrm>
          <a:prstGeom prst="rect">
            <a:avLst/>
          </a:prstGeom>
          <a:noFill/>
          <a:ln w="9525">
            <a:noFill/>
            <a:miter lim="800000"/>
            <a:headEnd/>
            <a:tailEnd/>
          </a:ln>
          <a:effectLst/>
        </p:spPr>
      </p:pic>
      <p:pic>
        <p:nvPicPr>
          <p:cNvPr id="4099" name="Picture 3"/>
          <p:cNvPicPr>
            <a:picLocks noChangeAspect="1" noChangeArrowheads="1"/>
          </p:cNvPicPr>
          <p:nvPr/>
        </p:nvPicPr>
        <p:blipFill>
          <a:blip r:embed="rId3"/>
          <a:srcRect/>
          <a:stretch>
            <a:fillRect/>
          </a:stretch>
        </p:blipFill>
        <p:spPr bwMode="auto">
          <a:xfrm>
            <a:off x="4836213" y="4565649"/>
            <a:ext cx="3405745" cy="21558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t>Nádherné</a:t>
            </a:r>
            <a:r>
              <a:rPr lang="en-US" dirty="0"/>
              <a:t> </a:t>
            </a:r>
            <a:r>
              <a:rPr lang="en-US" dirty="0" err="1"/>
              <a:t>jezero</a:t>
            </a:r>
            <a:r>
              <a:rPr lang="en-US" dirty="0"/>
              <a:t>, </a:t>
            </a:r>
            <a:r>
              <a:rPr lang="en-US" dirty="0" smtClean="0"/>
              <a:t>ale </a:t>
            </a:r>
            <a:r>
              <a:rPr lang="en-US" dirty="0" err="1" smtClean="0"/>
              <a:t>lidé</a:t>
            </a:r>
            <a:r>
              <a:rPr lang="cs-CZ" dirty="0" smtClean="0"/>
              <a:t> často</a:t>
            </a:r>
            <a:r>
              <a:rPr lang="en-US" dirty="0" smtClean="0"/>
              <a:t> </a:t>
            </a:r>
            <a:r>
              <a:rPr lang="en-US" dirty="0" err="1"/>
              <a:t>utounou</a:t>
            </a:r>
            <a:endParaRPr lang="en-US" dirty="0"/>
          </a:p>
        </p:txBody>
      </p:sp>
      <p:sp>
        <p:nvSpPr>
          <p:cNvPr id="3" name="Content Placeholder 2"/>
          <p:cNvSpPr>
            <a:spLocks noGrp="1"/>
          </p:cNvSpPr>
          <p:nvPr>
            <p:ph sz="half" idx="1"/>
          </p:nvPr>
        </p:nvSpPr>
        <p:spPr>
          <a:xfrm>
            <a:off x="457200" y="1600200"/>
            <a:ext cx="4191000" cy="5121275"/>
          </a:xfrm>
        </p:spPr>
        <p:txBody>
          <a:bodyPr>
            <a:normAutofit fontScale="77500" lnSpcReduction="20000"/>
          </a:bodyPr>
          <a:lstStyle/>
          <a:p>
            <a:pPr marL="514350" indent="-514350">
              <a:lnSpc>
                <a:spcPct val="90000"/>
              </a:lnSpc>
              <a:buClrTx/>
              <a:buFont typeface="+mj-lt"/>
              <a:buAutoNum type="arabicPeriod"/>
            </a:pPr>
            <a:r>
              <a:rPr lang="cs-CZ" dirty="0" smtClean="0"/>
              <a:t>Nic. (prázdná cedule).</a:t>
            </a:r>
          </a:p>
          <a:p>
            <a:pPr marL="514350" indent="-514350">
              <a:lnSpc>
                <a:spcPct val="90000"/>
              </a:lnSpc>
              <a:buClrTx/>
              <a:buFont typeface="+mj-lt"/>
              <a:buAutoNum type="arabicPeriod"/>
            </a:pPr>
            <a:r>
              <a:rPr lang="cs-CZ" dirty="0" smtClean="0"/>
              <a:t>Zákaz plavání.</a:t>
            </a:r>
          </a:p>
          <a:p>
            <a:pPr marL="514350" indent="-514350">
              <a:lnSpc>
                <a:spcPct val="90000"/>
              </a:lnSpc>
              <a:buClrTx/>
              <a:buFont typeface="+mj-lt"/>
              <a:buAutoNum type="arabicPeriod"/>
            </a:pPr>
            <a:r>
              <a:rPr lang="cs-CZ" dirty="0" smtClean="0"/>
              <a:t>Zákaz plavání bez záchranné vesty.</a:t>
            </a:r>
          </a:p>
          <a:p>
            <a:pPr marL="514350" indent="-514350">
              <a:lnSpc>
                <a:spcPct val="90000"/>
              </a:lnSpc>
              <a:buClrTx/>
              <a:buFont typeface="+mj-lt"/>
              <a:buAutoNum type="arabicPeriod"/>
            </a:pPr>
            <a:r>
              <a:rPr lang="cs-CZ" dirty="0" smtClean="0"/>
              <a:t>Panuje 0,00001% riziko utopení.</a:t>
            </a:r>
          </a:p>
          <a:p>
            <a:pPr marL="514350" indent="-514350">
              <a:lnSpc>
                <a:spcPct val="90000"/>
              </a:lnSpc>
              <a:buClrTx/>
              <a:buFont typeface="+mj-lt"/>
              <a:buAutoNum type="arabicPeriod"/>
            </a:pPr>
            <a:r>
              <a:rPr lang="cs-CZ" dirty="0" smtClean="0"/>
              <a:t>Zvažte výhody plavání a nevýhody utopení.</a:t>
            </a:r>
          </a:p>
          <a:p>
            <a:pPr marL="514350" indent="-514350">
              <a:lnSpc>
                <a:spcPct val="90000"/>
              </a:lnSpc>
              <a:buClrTx/>
              <a:buFont typeface="+mj-lt"/>
              <a:buAutoNum type="arabicPeriod"/>
            </a:pPr>
            <a:r>
              <a:rPr lang="cs-CZ" dirty="0" smtClean="0"/>
              <a:t>Zvažte nevýhody utopení a výhody plavání.</a:t>
            </a:r>
          </a:p>
          <a:p>
            <a:pPr marL="514350" indent="-514350">
              <a:lnSpc>
                <a:spcPct val="90000"/>
              </a:lnSpc>
              <a:buClrTx/>
              <a:buFont typeface="+mj-lt"/>
              <a:buAutoNum type="arabicPeriod"/>
            </a:pPr>
            <a:r>
              <a:rPr lang="cs-CZ" dirty="0" smtClean="0"/>
              <a:t>Nejezte hodinu před plaváním.</a:t>
            </a:r>
          </a:p>
          <a:p>
            <a:pPr marL="514350" indent="-514350">
              <a:lnSpc>
                <a:spcPct val="90000"/>
              </a:lnSpc>
              <a:buClrTx/>
              <a:buFont typeface="+mj-lt"/>
              <a:buAutoNum type="arabicPeriod"/>
            </a:pPr>
            <a:r>
              <a:rPr lang="cs-CZ" dirty="0" smtClean="0"/>
              <a:t>Neplavte hodinu po jídle.</a:t>
            </a:r>
          </a:p>
          <a:p>
            <a:pPr marL="514350" indent="-514350">
              <a:lnSpc>
                <a:spcPct val="90000"/>
              </a:lnSpc>
              <a:buClrTx/>
              <a:buFont typeface="+mj-lt"/>
              <a:buAutoNum type="arabicPeriod"/>
            </a:pPr>
            <a:r>
              <a:rPr lang="cs-CZ" dirty="0" smtClean="0"/>
              <a:t>Nebezpečí! V jezeře již utonulo 12 lidí. + fotografie utonulých</a:t>
            </a:r>
          </a:p>
          <a:p>
            <a:pPr marL="342900" lvl="1" indent="-342900">
              <a:lnSpc>
                <a:spcPct val="90000"/>
              </a:lnSpc>
              <a:buNone/>
            </a:pPr>
            <a:endParaRPr lang="cs-CZ" dirty="0" smtClean="0"/>
          </a:p>
          <a:p>
            <a:pPr marL="342900" lvl="1" indent="-342900">
              <a:lnSpc>
                <a:spcPct val="90000"/>
              </a:lnSpc>
              <a:buNone/>
            </a:pPr>
            <a:r>
              <a:rPr lang="cs-CZ" sz="1800" dirty="0" smtClean="0">
                <a:ea typeface="ＭＳ Ｐゴシック" pitchFamily="34" charset="-128"/>
              </a:rPr>
              <a:t>	</a:t>
            </a:r>
            <a:r>
              <a:rPr lang="cs-CZ" sz="1800" dirty="0" smtClean="0">
                <a:ea typeface="ＭＳ Ｐゴシック" pitchFamily="34" charset="-128"/>
              </a:rPr>
              <a:t>				(</a:t>
            </a:r>
            <a:r>
              <a:rPr lang="cs-CZ" sz="1800" dirty="0" err="1" smtClean="0">
                <a:ea typeface="ＭＳ Ｐゴシック" pitchFamily="34" charset="-128"/>
              </a:rPr>
              <a:t>Shane</a:t>
            </a:r>
            <a:r>
              <a:rPr lang="cs-CZ" sz="1800" dirty="0" smtClean="0">
                <a:ea typeface="ＭＳ Ｐゴシック" pitchFamily="34" charset="-128"/>
              </a:rPr>
              <a:t> </a:t>
            </a:r>
            <a:r>
              <a:rPr lang="cs-CZ" sz="1800" dirty="0" err="1" smtClean="0">
                <a:ea typeface="ＭＳ Ｐゴシック" pitchFamily="34" charset="-128"/>
              </a:rPr>
              <a:t>Frederick</a:t>
            </a:r>
            <a:r>
              <a:rPr lang="cs-CZ" sz="1800" dirty="0" smtClean="0">
                <a:ea typeface="ＭＳ Ｐゴシック" pitchFamily="34" charset="-128"/>
              </a:rPr>
              <a:t>, </a:t>
            </a:r>
            <a:r>
              <a:rPr lang="cs-CZ" sz="1800" dirty="0" smtClean="0">
                <a:ea typeface="ＭＳ Ｐゴシック" pitchFamily="34" charset="-128"/>
              </a:rPr>
              <a:t>2010)</a:t>
            </a:r>
          </a:p>
          <a:p>
            <a:pPr>
              <a:lnSpc>
                <a:spcPct val="90000"/>
              </a:lnSpc>
              <a:buClrTx/>
            </a:pPr>
            <a:endParaRPr lang="cs-CZ" dirty="0"/>
          </a:p>
        </p:txBody>
      </p:sp>
      <p:pic>
        <p:nvPicPr>
          <p:cNvPr id="6" name="Content Placeholder 5"/>
          <p:cNvPicPr>
            <a:picLocks noGrp="1" noChangeAspect="1"/>
          </p:cNvPicPr>
          <p:nvPr>
            <p:ph sz="half" idx="2"/>
          </p:nvPr>
        </p:nvPicPr>
        <p:blipFill>
          <a:blip r:embed="rId2" cstate="print"/>
          <a:srcRect t="-24808" b="-24808"/>
          <a:stretch>
            <a:fillRect/>
          </a:stretch>
        </p:blipFill>
        <p:spPr>
          <a:xfrm>
            <a:off x="4730088" y="1600200"/>
            <a:ext cx="4038600" cy="4525963"/>
          </a:xfrm>
        </p:spPr>
      </p:pic>
      <p:sp>
        <p:nvSpPr>
          <p:cNvPr id="4" name="Slide Number Placeholder 3"/>
          <p:cNvSpPr>
            <a:spLocks noGrp="1"/>
          </p:cNvSpPr>
          <p:nvPr>
            <p:ph type="sldNum" sz="quarter" idx="12"/>
          </p:nvPr>
        </p:nvSpPr>
        <p:spPr/>
        <p:txBody>
          <a:bodyPr/>
          <a:lstStyle/>
          <a:p>
            <a:fld id="{C14AE3C6-CECF-6D4C-AAC8-E586F0070338}" type="slidenum">
              <a:rPr lang="en-US"/>
              <a:pPr/>
              <a:t>13</a:t>
            </a:fld>
            <a:endParaRPr lang="en-US"/>
          </a:p>
        </p:txBody>
      </p:sp>
    </p:spTree>
    <p:extLst>
      <p:ext uri="{BB962C8B-B14F-4D97-AF65-F5344CB8AC3E}">
        <p14:creationId xmlns="" xmlns:p14="http://schemas.microsoft.com/office/powerpoint/2010/main" val="111375911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1"/>
          <p:cNvSpPr>
            <a:spLocks noGrp="1"/>
          </p:cNvSpPr>
          <p:nvPr>
            <p:ph type="title"/>
          </p:nvPr>
        </p:nvSpPr>
        <p:spPr>
          <a:xfrm>
            <a:off x="457200" y="0"/>
            <a:ext cx="8229600" cy="1143000"/>
          </a:xfrm>
        </p:spPr>
        <p:txBody>
          <a:bodyPr/>
          <a:lstStyle/>
          <a:p>
            <a:r>
              <a:rPr lang="cs-CZ" dirty="0" smtClean="0">
                <a:ea typeface="ＭＳ Ｐゴシック" pitchFamily="34" charset="-128"/>
              </a:rPr>
              <a:t>„</a:t>
            </a:r>
            <a:r>
              <a:rPr lang="cs-CZ" dirty="0" err="1" smtClean="0">
                <a:ea typeface="ＭＳ Ｐゴシック" pitchFamily="34" charset="-128"/>
              </a:rPr>
              <a:t>Vividness</a:t>
            </a:r>
            <a:r>
              <a:rPr lang="cs-CZ" dirty="0" smtClean="0">
                <a:ea typeface="ＭＳ Ｐゴシック" pitchFamily="34" charset="-128"/>
              </a:rPr>
              <a:t>“</a:t>
            </a:r>
            <a:endParaRPr lang="en-US" dirty="0" smtClean="0">
              <a:ea typeface="ＭＳ Ｐゴシック" pitchFamily="34" charset="-128"/>
            </a:endParaRPr>
          </a:p>
        </p:txBody>
      </p:sp>
      <p:sp>
        <p:nvSpPr>
          <p:cNvPr id="41986" name="Content Placeholder 2"/>
          <p:cNvSpPr>
            <a:spLocks noGrp="1"/>
          </p:cNvSpPr>
          <p:nvPr>
            <p:ph idx="1"/>
          </p:nvPr>
        </p:nvSpPr>
        <p:spPr>
          <a:xfrm>
            <a:off x="457200" y="1143000"/>
            <a:ext cx="8229600" cy="5213350"/>
          </a:xfrm>
        </p:spPr>
        <p:txBody>
          <a:bodyPr/>
          <a:lstStyle/>
          <a:p>
            <a:r>
              <a:rPr lang="cs-CZ" sz="2400" dirty="0" smtClean="0">
                <a:ea typeface="ＭＳ Ｐゴシック" pitchFamily="34" charset="-128"/>
              </a:rPr>
              <a:t>„živost obrazů“ – vyvolá silnější emoční reakci (ve srovnání s abstraktním, věcným popisem)</a:t>
            </a:r>
          </a:p>
          <a:p>
            <a:pPr lvl="1"/>
            <a:r>
              <a:rPr lang="cs-CZ" sz="2000" dirty="0" smtClean="0">
                <a:ea typeface="ＭＳ Ｐゴシック" pitchFamily="34" charset="-128"/>
              </a:rPr>
              <a:t>může mít informační hodnotu („živěji“ popsaná situace bude opravdu nebezpečnější(?) )</a:t>
            </a:r>
            <a:endParaRPr lang="cs-CZ" sz="2000" dirty="0" smtClean="0">
              <a:ea typeface="ＭＳ Ｐゴシック" pitchFamily="34" charset="-128"/>
            </a:endParaRPr>
          </a:p>
          <a:p>
            <a:r>
              <a:rPr lang="cs-CZ" sz="2400" dirty="0" smtClean="0">
                <a:ea typeface="ＭＳ Ｐゴシック" pitchFamily="34" charset="-128"/>
              </a:rPr>
              <a:t>příklad: Lidé </a:t>
            </a:r>
            <a:r>
              <a:rPr lang="cs-CZ" sz="2400" dirty="0" smtClean="0">
                <a:ea typeface="ＭＳ Ｐゴシック" pitchFamily="34" charset="-128"/>
              </a:rPr>
              <a:t>jsou ochotni zaplatit za pojištění proti riziku letecké havárie způsobené </a:t>
            </a:r>
            <a:r>
              <a:rPr lang="cs-CZ" altLang="en-US" sz="2400" dirty="0" smtClean="0">
                <a:ea typeface="ＭＳ Ｐゴシック" pitchFamily="34" charset="-128"/>
              </a:rPr>
              <a:t>“</a:t>
            </a:r>
            <a:r>
              <a:rPr lang="cs-CZ" sz="2400" dirty="0" smtClean="0">
                <a:ea typeface="ＭＳ Ｐゴシック" pitchFamily="34" charset="-128"/>
              </a:rPr>
              <a:t>teroristickým útokem</a:t>
            </a:r>
            <a:r>
              <a:rPr lang="cs-CZ" altLang="en-US" sz="2400" dirty="0" smtClean="0">
                <a:ea typeface="ＭＳ Ｐゴシック" pitchFamily="34" charset="-128"/>
              </a:rPr>
              <a:t>”</a:t>
            </a:r>
            <a:r>
              <a:rPr lang="cs-CZ" sz="2400" dirty="0" smtClean="0">
                <a:ea typeface="ＭＳ Ｐゴシック" pitchFamily="34" charset="-128"/>
              </a:rPr>
              <a:t> více než za pojištění kryjící </a:t>
            </a:r>
            <a:r>
              <a:rPr lang="cs-CZ" altLang="en-US" sz="2400" dirty="0" smtClean="0">
                <a:ea typeface="ＭＳ Ｐゴシック" pitchFamily="34" charset="-128"/>
              </a:rPr>
              <a:t>“</a:t>
            </a:r>
            <a:r>
              <a:rPr lang="cs-CZ" sz="2400" dirty="0" smtClean="0">
                <a:ea typeface="ＭＳ Ｐゴシック" pitchFamily="34" charset="-128"/>
              </a:rPr>
              <a:t>všechny příčiny</a:t>
            </a:r>
            <a:r>
              <a:rPr lang="cs-CZ" altLang="en-US" sz="2400" dirty="0" smtClean="0">
                <a:ea typeface="ＭＳ Ｐゴシック" pitchFamily="34" charset="-128"/>
              </a:rPr>
              <a:t>”</a:t>
            </a:r>
            <a:r>
              <a:rPr lang="cs-CZ" sz="2400" dirty="0" smtClean="0">
                <a:ea typeface="ＭＳ Ｐゴシック" pitchFamily="34" charset="-128"/>
              </a:rPr>
              <a:t>. </a:t>
            </a:r>
            <a:endParaRPr lang="cs-CZ" sz="2400" dirty="0" smtClean="0">
              <a:ea typeface="ＭＳ Ｐゴシック" pitchFamily="34" charset="-128"/>
            </a:endParaRPr>
          </a:p>
          <a:p>
            <a:pPr lvl="1"/>
            <a:r>
              <a:rPr lang="cs-CZ" sz="2000" dirty="0" smtClean="0">
                <a:ea typeface="ＭＳ Ｐゴシック" pitchFamily="34" charset="-128"/>
              </a:rPr>
              <a:t>Proč? </a:t>
            </a:r>
            <a:r>
              <a:rPr lang="cs-CZ" sz="2000" dirty="0" smtClean="0">
                <a:ea typeface="ＭＳ Ｐゴシック" pitchFamily="34" charset="-128"/>
              </a:rPr>
              <a:t>(imaginace ženy vs. </a:t>
            </a:r>
            <a:r>
              <a:rPr lang="cs-CZ" sz="2000" dirty="0" smtClean="0">
                <a:ea typeface="ＭＳ Ｐゴシック" pitchFamily="34" charset="-128"/>
              </a:rPr>
              <a:t>muži?) </a:t>
            </a:r>
            <a:endParaRPr lang="cs-CZ" sz="2000" dirty="0" smtClean="0">
              <a:ea typeface="ＭＳ Ｐゴシック" pitchFamily="34" charset="-128"/>
            </a:endParaRPr>
          </a:p>
          <a:p>
            <a:r>
              <a:rPr lang="cs-CZ" sz="2400" dirty="0" smtClean="0">
                <a:ea typeface="ＭＳ Ｐゴシック" pitchFamily="34" charset="-128"/>
              </a:rPr>
              <a:t>Propustíte spíše kriminálníka s diagnózou, u které je 0,2 šance na násilné chování nebo s diagnózou, u které se 20 ze 100 chová násilně?</a:t>
            </a:r>
          </a:p>
          <a:p>
            <a:r>
              <a:rPr lang="cs-CZ" sz="2800" dirty="0" smtClean="0">
                <a:ea typeface="ＭＳ Ｐゴシック" pitchFamily="34" charset="-128"/>
              </a:rPr>
              <a:t>Doporučení? </a:t>
            </a:r>
          </a:p>
          <a:p>
            <a:pPr lvl="2"/>
            <a:r>
              <a:rPr lang="cs-CZ" sz="2000" dirty="0" smtClean="0">
                <a:ea typeface="ＭＳ Ｐゴシック" pitchFamily="34" charset="-128"/>
              </a:rPr>
              <a:t>(otázka míry? pozor na nadměrnou </a:t>
            </a:r>
            <a:r>
              <a:rPr lang="cs-CZ" sz="2000" dirty="0" smtClean="0">
                <a:ea typeface="ＭＳ Ｐゴシック" pitchFamily="34" charset="-128"/>
              </a:rPr>
              <a:t>úzkost – a) negativní vliv na </a:t>
            </a:r>
            <a:r>
              <a:rPr lang="cs-CZ" sz="2000" dirty="0" err="1" smtClean="0">
                <a:ea typeface="ＭＳ Ｐゴシック" pitchFamily="34" charset="-128"/>
              </a:rPr>
              <a:t>well</a:t>
            </a:r>
            <a:r>
              <a:rPr lang="cs-CZ" sz="2000" dirty="0" smtClean="0">
                <a:ea typeface="ＭＳ Ｐゴシック" pitchFamily="34" charset="-128"/>
              </a:rPr>
              <a:t> </a:t>
            </a:r>
            <a:r>
              <a:rPr lang="cs-CZ" sz="2000" dirty="0" err="1" smtClean="0">
                <a:ea typeface="ＭＳ Ｐゴシック" pitchFamily="34" charset="-128"/>
              </a:rPr>
              <a:t>being</a:t>
            </a:r>
            <a:r>
              <a:rPr lang="cs-CZ" sz="2000" dirty="0" smtClean="0">
                <a:ea typeface="ＭＳ Ｐゴシック" pitchFamily="34" charset="-128"/>
              </a:rPr>
              <a:t> ale i b) obranné reakce </a:t>
            </a:r>
            <a:r>
              <a:rPr lang="cs-CZ" sz="2000" i="1" dirty="0" smtClean="0">
                <a:ea typeface="ＭＳ Ｐゴシック" pitchFamily="34" charset="-128"/>
              </a:rPr>
              <a:t>(</a:t>
            </a:r>
            <a:r>
              <a:rPr lang="cs-CZ" sz="2000" i="1" dirty="0" err="1" smtClean="0">
                <a:ea typeface="ＭＳ Ｐゴシック" pitchFamily="34" charset="-128"/>
              </a:rPr>
              <a:t>ostrich</a:t>
            </a:r>
            <a:r>
              <a:rPr lang="cs-CZ" sz="2000" i="1" dirty="0" smtClean="0">
                <a:ea typeface="ＭＳ Ｐゴシック" pitchFamily="34" charset="-128"/>
              </a:rPr>
              <a:t> </a:t>
            </a:r>
            <a:r>
              <a:rPr lang="cs-CZ" sz="2000" i="1" dirty="0" err="1" smtClean="0">
                <a:ea typeface="ＭＳ Ｐゴシック" pitchFamily="34" charset="-128"/>
              </a:rPr>
              <a:t>effect</a:t>
            </a:r>
            <a:r>
              <a:rPr lang="cs-CZ" sz="2000" dirty="0" smtClean="0">
                <a:ea typeface="ＭＳ Ｐゴシック" pitchFamily="34" charset="-128"/>
              </a:rPr>
              <a:t>, neochota vyšetřovat se</a:t>
            </a:r>
            <a:r>
              <a:rPr lang="cs-CZ" sz="2000" i="1" dirty="0" smtClean="0">
                <a:ea typeface="ＭＳ Ｐゴシック" pitchFamily="34" charset="-128"/>
              </a:rPr>
              <a:t>)</a:t>
            </a:r>
            <a:endParaRPr lang="cs-CZ" sz="2000" i="1" dirty="0" smtClean="0">
              <a:ea typeface="ＭＳ Ｐゴシック" pitchFamily="34" charset="-128"/>
            </a:endParaRPr>
          </a:p>
        </p:txBody>
      </p:sp>
      <p:sp>
        <p:nvSpPr>
          <p:cNvPr id="6" name="Slide Number Placeholder 5"/>
          <p:cNvSpPr>
            <a:spLocks noGrp="1"/>
          </p:cNvSpPr>
          <p:nvPr>
            <p:ph type="sldNum" sz="quarter" idx="12"/>
          </p:nvPr>
        </p:nvSpPr>
        <p:spPr/>
        <p:txBody>
          <a:bodyPr/>
          <a:lstStyle/>
          <a:p>
            <a:fld id="{1770E7A3-1F81-4973-99BC-33FC18E1495A}" type="slidenum">
              <a:rPr lang="en-US" smtClean="0"/>
              <a:pPr/>
              <a:t>14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986">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1986">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1986">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198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986">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986">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198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smtClean="0"/>
              <a:t>Rozdíly ve vnímání rizika</a:t>
            </a:r>
            <a:endParaRPr lang="cs-CZ" dirty="0"/>
          </a:p>
        </p:txBody>
      </p:sp>
      <p:sp>
        <p:nvSpPr>
          <p:cNvPr id="3" name="Content Placeholder 2"/>
          <p:cNvSpPr>
            <a:spLocks noGrp="1"/>
          </p:cNvSpPr>
          <p:nvPr>
            <p:ph idx="1"/>
          </p:nvPr>
        </p:nvSpPr>
        <p:spPr/>
        <p:txBody>
          <a:bodyPr/>
          <a:lstStyle/>
          <a:p>
            <a:pPr lvl="1"/>
            <a:r>
              <a:rPr lang="cs-CZ" sz="2000" dirty="0" err="1" smtClean="0"/>
              <a:t>Loewenstein</a:t>
            </a:r>
            <a:r>
              <a:rPr lang="cs-CZ" sz="2000" dirty="0" smtClean="0"/>
              <a:t> má v textu chybu – našel ji někdo?</a:t>
            </a:r>
          </a:p>
          <a:p>
            <a:r>
              <a:rPr lang="cs-CZ" dirty="0" smtClean="0"/>
              <a:t>muži </a:t>
            </a:r>
            <a:r>
              <a:rPr lang="cs-CZ" dirty="0" smtClean="0"/>
              <a:t>vs. ženy</a:t>
            </a:r>
          </a:p>
          <a:p>
            <a:pPr lvl="1"/>
            <a:r>
              <a:rPr lang="cs-CZ" dirty="0" smtClean="0"/>
              <a:t>lepší imaginace u žen -&gt; silnější emoce = větší averze k riziku</a:t>
            </a:r>
          </a:p>
          <a:p>
            <a:pPr lvl="1"/>
            <a:r>
              <a:rPr lang="cs-CZ" dirty="0" smtClean="0"/>
              <a:t>ale </a:t>
            </a:r>
            <a:r>
              <a:rPr lang="cs-CZ" dirty="0" err="1" smtClean="0"/>
              <a:t>Croson</a:t>
            </a:r>
            <a:r>
              <a:rPr lang="cs-CZ" dirty="0" smtClean="0"/>
              <a:t>, </a:t>
            </a:r>
            <a:r>
              <a:rPr lang="cs-CZ" dirty="0" err="1" smtClean="0"/>
              <a:t>Gneezy</a:t>
            </a:r>
            <a:r>
              <a:rPr lang="cs-CZ" dirty="0" smtClean="0"/>
              <a:t> (2007) – liší se i typ prožívaných emocí, u žen spíš strach, u mužů spíše hněv</a:t>
            </a:r>
          </a:p>
          <a:p>
            <a:pPr lvl="1"/>
            <a:r>
              <a:rPr lang="cs-CZ" dirty="0" smtClean="0"/>
              <a:t>výsledky ale nejsou jednoznačné a budou nejspíš situačně podmíněné</a:t>
            </a:r>
            <a:endParaRPr lang="cs-CZ" dirty="0"/>
          </a:p>
        </p:txBody>
      </p:sp>
      <p:sp>
        <p:nvSpPr>
          <p:cNvPr id="4" name="Slide Number Placeholder 3"/>
          <p:cNvSpPr>
            <a:spLocks noGrp="1"/>
          </p:cNvSpPr>
          <p:nvPr>
            <p:ph type="sldNum" sz="quarter" idx="12"/>
          </p:nvPr>
        </p:nvSpPr>
        <p:spPr/>
        <p:txBody>
          <a:bodyPr/>
          <a:lstStyle/>
          <a:p>
            <a:fld id="{1770E7A3-1F81-4973-99BC-33FC18E1495A}" type="slidenum">
              <a:rPr lang="en-US" smtClean="0"/>
              <a:pPr/>
              <a:t>15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p:cNvSpPr>
            <a:spLocks noGrp="1"/>
          </p:cNvSpPr>
          <p:nvPr>
            <p:ph type="title"/>
          </p:nvPr>
        </p:nvSpPr>
        <p:spPr/>
        <p:txBody>
          <a:bodyPr/>
          <a:lstStyle/>
          <a:p>
            <a:r>
              <a:rPr lang="en-US" altLang="en-US" smtClean="0">
                <a:ea typeface="ＭＳ Ｐゴシック" pitchFamily="34" charset="-128"/>
              </a:rPr>
              <a:t>“</a:t>
            </a:r>
            <a:r>
              <a:rPr lang="en-US" smtClean="0">
                <a:ea typeface="ＭＳ Ｐゴシック" pitchFamily="34" charset="-128"/>
              </a:rPr>
              <a:t>Omezený hrnec strachu</a:t>
            </a:r>
            <a:r>
              <a:rPr lang="en-US" altLang="en-US" smtClean="0">
                <a:ea typeface="ＭＳ Ｐゴシック" pitchFamily="34" charset="-128"/>
              </a:rPr>
              <a:t>”</a:t>
            </a:r>
            <a:endParaRPr lang="en-US" smtClean="0">
              <a:ea typeface="ＭＳ Ｐゴシック" pitchFamily="34" charset="-128"/>
            </a:endParaRPr>
          </a:p>
        </p:txBody>
      </p:sp>
      <p:sp>
        <p:nvSpPr>
          <p:cNvPr id="35842" name="Content Placeholder 2"/>
          <p:cNvSpPr>
            <a:spLocks noGrp="1"/>
          </p:cNvSpPr>
          <p:nvPr>
            <p:ph idx="1"/>
          </p:nvPr>
        </p:nvSpPr>
        <p:spPr/>
        <p:txBody>
          <a:bodyPr/>
          <a:lstStyle/>
          <a:p>
            <a:r>
              <a:rPr lang="en-US" dirty="0" err="1" smtClean="0">
                <a:ea typeface="ＭＳ Ｐゴシック" pitchFamily="34" charset="-128"/>
              </a:rPr>
              <a:t>Lidé</a:t>
            </a:r>
            <a:r>
              <a:rPr lang="en-US" dirty="0" smtClean="0">
                <a:ea typeface="ＭＳ Ｐゴシック" pitchFamily="34" charset="-128"/>
              </a:rPr>
              <a:t> se </a:t>
            </a:r>
            <a:r>
              <a:rPr lang="en-US" dirty="0" err="1" smtClean="0">
                <a:ea typeface="ＭＳ Ｐゴシック" pitchFamily="34" charset="-128"/>
              </a:rPr>
              <a:t>často</a:t>
            </a:r>
            <a:r>
              <a:rPr lang="en-US" dirty="0" smtClean="0">
                <a:ea typeface="ＭＳ Ｐゴシック" pitchFamily="34" charset="-128"/>
              </a:rPr>
              <a:t> </a:t>
            </a:r>
            <a:r>
              <a:rPr lang="en-US" dirty="0" err="1" smtClean="0">
                <a:ea typeface="ＭＳ Ｐゴシック" pitchFamily="34" charset="-128"/>
              </a:rPr>
              <a:t>chovají</a:t>
            </a:r>
            <a:r>
              <a:rPr lang="en-US" dirty="0" smtClean="0">
                <a:ea typeface="ＭＳ Ｐゴシック" pitchFamily="34" charset="-128"/>
              </a:rPr>
              <a:t> </a:t>
            </a:r>
            <a:r>
              <a:rPr lang="en-US" dirty="0" err="1" smtClean="0">
                <a:ea typeface="ＭＳ Ｐゴシック" pitchFamily="34" charset="-128"/>
              </a:rPr>
              <a:t>jako</a:t>
            </a:r>
            <a:r>
              <a:rPr lang="en-US" dirty="0" smtClean="0">
                <a:ea typeface="ＭＳ Ｐゴシック" pitchFamily="34" charset="-128"/>
              </a:rPr>
              <a:t> by </a:t>
            </a:r>
            <a:r>
              <a:rPr lang="en-US" dirty="0" err="1" smtClean="0">
                <a:ea typeface="ＭＳ Ｐゴシック" pitchFamily="34" charset="-128"/>
              </a:rPr>
              <a:t>měli</a:t>
            </a:r>
            <a:r>
              <a:rPr lang="en-US" dirty="0" smtClean="0">
                <a:ea typeface="ＭＳ Ｐゴシック" pitchFamily="34" charset="-128"/>
              </a:rPr>
              <a:t> </a:t>
            </a:r>
            <a:r>
              <a:rPr lang="en-US" dirty="0" err="1" smtClean="0">
                <a:ea typeface="ＭＳ Ｐゴシック" pitchFamily="34" charset="-128"/>
              </a:rPr>
              <a:t>omezenou</a:t>
            </a:r>
            <a:r>
              <a:rPr lang="en-US" dirty="0" smtClean="0">
                <a:ea typeface="ＭＳ Ｐゴシック" pitchFamily="34" charset="-128"/>
              </a:rPr>
              <a:t> </a:t>
            </a:r>
            <a:r>
              <a:rPr lang="en-US" dirty="0" err="1" smtClean="0">
                <a:ea typeface="ＭＳ Ｐゴシック" pitchFamily="34" charset="-128"/>
              </a:rPr>
              <a:t>kapacitu</a:t>
            </a:r>
            <a:r>
              <a:rPr lang="en-US" dirty="0" smtClean="0">
                <a:ea typeface="ＭＳ Ｐゴシック" pitchFamily="34" charset="-128"/>
              </a:rPr>
              <a:t> </a:t>
            </a:r>
            <a:r>
              <a:rPr lang="en-US" dirty="0" err="1" smtClean="0">
                <a:ea typeface="ＭＳ Ｐゴシック" pitchFamily="34" charset="-128"/>
              </a:rPr>
              <a:t>vnímání</a:t>
            </a:r>
            <a:r>
              <a:rPr lang="en-US" dirty="0" smtClean="0">
                <a:ea typeface="ＭＳ Ｐゴシック" pitchFamily="34" charset="-128"/>
              </a:rPr>
              <a:t> </a:t>
            </a:r>
            <a:r>
              <a:rPr lang="en-US" dirty="0" err="1" smtClean="0">
                <a:ea typeface="ＭＳ Ｐゴシック" pitchFamily="34" charset="-128"/>
              </a:rPr>
              <a:t>rizik</a:t>
            </a:r>
            <a:r>
              <a:rPr lang="en-US" dirty="0" smtClean="0">
                <a:ea typeface="ＭＳ Ｐゴシック" pitchFamily="34" charset="-128"/>
              </a:rPr>
              <a:t>, </a:t>
            </a:r>
            <a:r>
              <a:rPr lang="en-US" dirty="0" err="1" smtClean="0">
                <a:ea typeface="ＭＳ Ｐゴシック" pitchFamily="34" charset="-128"/>
              </a:rPr>
              <a:t>tj</a:t>
            </a:r>
            <a:r>
              <a:rPr lang="en-US" dirty="0" smtClean="0">
                <a:ea typeface="ＭＳ Ｐゴシック" pitchFamily="34" charset="-128"/>
              </a:rPr>
              <a:t>. </a:t>
            </a:r>
            <a:r>
              <a:rPr lang="en-US" dirty="0" err="1" smtClean="0">
                <a:ea typeface="ＭＳ Ｐゴシック" pitchFamily="34" charset="-128"/>
              </a:rPr>
              <a:t>jakmile</a:t>
            </a:r>
            <a:r>
              <a:rPr lang="en-US" dirty="0" smtClean="0">
                <a:ea typeface="ＭＳ Ｐゴシック" pitchFamily="34" charset="-128"/>
              </a:rPr>
              <a:t> </a:t>
            </a:r>
            <a:r>
              <a:rPr lang="en-US" dirty="0" err="1" smtClean="0">
                <a:ea typeface="ＭＳ Ｐゴシック" pitchFamily="34" charset="-128"/>
              </a:rPr>
              <a:t>jedno</a:t>
            </a:r>
            <a:r>
              <a:rPr lang="en-US" dirty="0" smtClean="0">
                <a:ea typeface="ＭＳ Ｐゴシック" pitchFamily="34" charset="-128"/>
              </a:rPr>
              <a:t> </a:t>
            </a:r>
            <a:r>
              <a:rPr lang="en-US" dirty="0" err="1" smtClean="0">
                <a:ea typeface="ＭＳ Ｐゴシック" pitchFamily="34" charset="-128"/>
              </a:rPr>
              <a:t>dosáhne</a:t>
            </a:r>
            <a:r>
              <a:rPr lang="en-US" dirty="0" smtClean="0">
                <a:ea typeface="ＭＳ Ｐゴシック" pitchFamily="34" charset="-128"/>
              </a:rPr>
              <a:t> </a:t>
            </a:r>
            <a:r>
              <a:rPr lang="en-US" dirty="0" err="1" smtClean="0">
                <a:ea typeface="ＭＳ Ｐゴシック" pitchFamily="34" charset="-128"/>
              </a:rPr>
              <a:t>intenzivnějšího</a:t>
            </a:r>
            <a:r>
              <a:rPr lang="en-US" dirty="0" smtClean="0">
                <a:ea typeface="ＭＳ Ｐゴシック" pitchFamily="34" charset="-128"/>
              </a:rPr>
              <a:t> </a:t>
            </a:r>
            <a:r>
              <a:rPr lang="en-US" dirty="0" err="1" smtClean="0">
                <a:ea typeface="ＭＳ Ｐゴシック" pitchFamily="34" charset="-128"/>
              </a:rPr>
              <a:t>subjektivního</a:t>
            </a:r>
            <a:r>
              <a:rPr lang="en-US" dirty="0" smtClean="0">
                <a:ea typeface="ＭＳ Ｐゴシック" pitchFamily="34" charset="-128"/>
              </a:rPr>
              <a:t> </a:t>
            </a:r>
            <a:r>
              <a:rPr lang="en-US" dirty="0" err="1" smtClean="0">
                <a:ea typeface="ＭＳ Ｐゴシック" pitchFamily="34" charset="-128"/>
              </a:rPr>
              <a:t>zdůraznění</a:t>
            </a:r>
            <a:r>
              <a:rPr lang="en-US" dirty="0" smtClean="0">
                <a:ea typeface="ＭＳ Ｐゴシック" pitchFamily="34" charset="-128"/>
              </a:rPr>
              <a:t>, </a:t>
            </a:r>
            <a:r>
              <a:rPr lang="en-US" dirty="0" err="1" smtClean="0">
                <a:ea typeface="ＭＳ Ｐゴシック" pitchFamily="34" charset="-128"/>
              </a:rPr>
              <a:t>ostatní</a:t>
            </a:r>
            <a:r>
              <a:rPr lang="en-US" dirty="0" smtClean="0">
                <a:ea typeface="ＭＳ Ｐゴシック" pitchFamily="34" charset="-128"/>
              </a:rPr>
              <a:t> </a:t>
            </a:r>
            <a:r>
              <a:rPr lang="en-US" dirty="0" err="1" smtClean="0">
                <a:ea typeface="ＭＳ Ｐゴシック" pitchFamily="34" charset="-128"/>
              </a:rPr>
              <a:t>rizika</a:t>
            </a:r>
            <a:r>
              <a:rPr lang="en-US" dirty="0" smtClean="0">
                <a:ea typeface="ＭＳ Ｐゴシック" pitchFamily="34" charset="-128"/>
              </a:rPr>
              <a:t> </a:t>
            </a:r>
            <a:r>
              <a:rPr lang="en-US" dirty="0" err="1" smtClean="0">
                <a:ea typeface="ＭＳ Ｐゴシック" pitchFamily="34" charset="-128"/>
              </a:rPr>
              <a:t>budou</a:t>
            </a:r>
            <a:r>
              <a:rPr lang="en-US" dirty="0" smtClean="0">
                <a:ea typeface="ＭＳ Ｐゴシック" pitchFamily="34" charset="-128"/>
              </a:rPr>
              <a:t> </a:t>
            </a:r>
            <a:r>
              <a:rPr lang="en-US" dirty="0" err="1" smtClean="0">
                <a:ea typeface="ＭＳ Ｐゴシック" pitchFamily="34" charset="-128"/>
              </a:rPr>
              <a:t>podceňována</a:t>
            </a:r>
            <a:r>
              <a:rPr lang="en-US" dirty="0" smtClean="0">
                <a:ea typeface="ＭＳ Ｐゴシック" pitchFamily="34" charset="-128"/>
              </a:rPr>
              <a:t> (</a:t>
            </a:r>
            <a:r>
              <a:rPr lang="en-US" dirty="0" err="1" smtClean="0">
                <a:ea typeface="ＭＳ Ｐゴシック" pitchFamily="34" charset="-128"/>
              </a:rPr>
              <a:t>ač</a:t>
            </a:r>
            <a:r>
              <a:rPr lang="en-US" dirty="0" smtClean="0">
                <a:ea typeface="ＭＳ Ｐゴシック" pitchFamily="34" charset="-128"/>
              </a:rPr>
              <a:t> se </a:t>
            </a:r>
            <a:r>
              <a:rPr lang="en-US" dirty="0" err="1" smtClean="0">
                <a:ea typeface="ＭＳ Ｐゴシック" pitchFamily="34" charset="-128"/>
              </a:rPr>
              <a:t>objektivně</a:t>
            </a:r>
            <a:r>
              <a:rPr lang="en-US" dirty="0" smtClean="0">
                <a:ea typeface="ＭＳ Ｐゴシック" pitchFamily="34" charset="-128"/>
              </a:rPr>
              <a:t> </a:t>
            </a:r>
            <a:r>
              <a:rPr lang="en-US" dirty="0" err="1" smtClean="0">
                <a:ea typeface="ＭＳ Ｐゴシック" pitchFamily="34" charset="-128"/>
              </a:rPr>
              <a:t>nezmění</a:t>
            </a:r>
            <a:r>
              <a:rPr lang="en-US" dirty="0" smtClean="0">
                <a:ea typeface="ＭＳ Ｐゴシック" pitchFamily="34" charset="-128"/>
              </a:rPr>
              <a:t>).</a:t>
            </a:r>
          </a:p>
          <a:p>
            <a:pPr lvl="1"/>
            <a:r>
              <a:rPr lang="en-US" dirty="0" err="1" smtClean="0">
                <a:ea typeface="ＭＳ Ｐゴシック" pitchFamily="34" charset="-128"/>
              </a:rPr>
              <a:t>Zemědělci</a:t>
            </a:r>
            <a:r>
              <a:rPr lang="en-US" dirty="0" smtClean="0">
                <a:ea typeface="ＭＳ Ｐゴシック" pitchFamily="34" charset="-128"/>
              </a:rPr>
              <a:t> v </a:t>
            </a:r>
            <a:r>
              <a:rPr lang="en-US" dirty="0" err="1" smtClean="0">
                <a:ea typeface="ＭＳ Ｐゴシック" pitchFamily="34" charset="-128"/>
              </a:rPr>
              <a:t>Argentině</a:t>
            </a:r>
            <a:r>
              <a:rPr lang="en-US" dirty="0" smtClean="0">
                <a:ea typeface="ＭＳ Ｐゴシック" pitchFamily="34" charset="-128"/>
              </a:rPr>
              <a:t> a La Nina (0-10 </a:t>
            </a:r>
            <a:r>
              <a:rPr lang="en-US" dirty="0" err="1" smtClean="0">
                <a:ea typeface="ＭＳ Ｐゴシック" pitchFamily="34" charset="-128"/>
              </a:rPr>
              <a:t>rizika</a:t>
            </a:r>
            <a:r>
              <a:rPr lang="en-US" dirty="0" smtClean="0">
                <a:ea typeface="ＭＳ Ｐゴシック" pitchFamily="34" charset="-128"/>
              </a:rPr>
              <a:t>):</a:t>
            </a:r>
          </a:p>
          <a:p>
            <a:pPr lvl="2"/>
            <a:r>
              <a:rPr lang="en-US" dirty="0" err="1" smtClean="0">
                <a:ea typeface="ＭＳ Ｐゴシック" pitchFamily="34" charset="-128"/>
              </a:rPr>
              <a:t>Politická</a:t>
            </a:r>
            <a:r>
              <a:rPr lang="en-US" dirty="0" smtClean="0">
                <a:ea typeface="ＭＳ Ｐゴシック" pitchFamily="34" charset="-128"/>
              </a:rPr>
              <a:t> </a:t>
            </a:r>
            <a:r>
              <a:rPr lang="en-US" dirty="0" err="1" smtClean="0">
                <a:ea typeface="ＭＳ Ｐゴシック" pitchFamily="34" charset="-128"/>
              </a:rPr>
              <a:t>situace</a:t>
            </a:r>
            <a:r>
              <a:rPr lang="en-US" dirty="0" smtClean="0">
                <a:ea typeface="ＭＳ Ｐゴシック" pitchFamily="34" charset="-128"/>
              </a:rPr>
              <a:t> a </a:t>
            </a:r>
            <a:r>
              <a:rPr lang="en-US" dirty="0" err="1" smtClean="0">
                <a:ea typeface="ＭＳ Ｐゴシック" pitchFamily="34" charset="-128"/>
              </a:rPr>
              <a:t>vliv</a:t>
            </a:r>
            <a:r>
              <a:rPr lang="en-US" dirty="0" smtClean="0">
                <a:ea typeface="ＭＳ Ｐゴシック" pitchFamily="34" charset="-128"/>
              </a:rPr>
              <a:t> </a:t>
            </a:r>
            <a:r>
              <a:rPr lang="en-US" dirty="0" err="1" smtClean="0">
                <a:ea typeface="ＭＳ Ｐゴシック" pitchFamily="34" charset="-128"/>
              </a:rPr>
              <a:t>na</a:t>
            </a:r>
            <a:r>
              <a:rPr lang="en-US" dirty="0" smtClean="0">
                <a:ea typeface="ＭＳ Ｐゴシック" pitchFamily="34" charset="-128"/>
              </a:rPr>
              <a:t> </a:t>
            </a:r>
            <a:r>
              <a:rPr lang="en-US" dirty="0" err="1" smtClean="0">
                <a:ea typeface="ＭＳ Ｐゴシック" pitchFamily="34" charset="-128"/>
              </a:rPr>
              <a:t>daně</a:t>
            </a:r>
            <a:r>
              <a:rPr lang="en-US" dirty="0" smtClean="0">
                <a:ea typeface="ＭＳ Ｐゴシック" pitchFamily="34" charset="-128"/>
              </a:rPr>
              <a:t>.</a:t>
            </a:r>
          </a:p>
          <a:p>
            <a:pPr lvl="2"/>
            <a:r>
              <a:rPr lang="en-US" dirty="0" err="1" smtClean="0">
                <a:ea typeface="ＭＳ Ｐゴシック" pitchFamily="34" charset="-128"/>
              </a:rPr>
              <a:t>Klima</a:t>
            </a:r>
            <a:r>
              <a:rPr lang="en-US" dirty="0" smtClean="0">
                <a:ea typeface="ＭＳ Ｐゴシック" pitchFamily="34" charset="-128"/>
              </a:rPr>
              <a:t> a </a:t>
            </a:r>
            <a:r>
              <a:rPr lang="en-US" dirty="0" err="1" smtClean="0">
                <a:ea typeface="ＭＳ Ｐゴシック" pitchFamily="34" charset="-128"/>
              </a:rPr>
              <a:t>počasí</a:t>
            </a:r>
            <a:r>
              <a:rPr lang="en-US" dirty="0" smtClean="0">
                <a:ea typeface="ＭＳ Ｐゴシック" pitchFamily="34" charset="-128"/>
              </a:rPr>
              <a:t>.</a:t>
            </a:r>
          </a:p>
          <a:p>
            <a:pPr lvl="2"/>
            <a:r>
              <a:rPr lang="en-US" dirty="0" err="1" smtClean="0">
                <a:ea typeface="ＭＳ Ｐゴシック" pitchFamily="34" charset="-128"/>
              </a:rPr>
              <a:t>Ceny</a:t>
            </a:r>
            <a:r>
              <a:rPr lang="en-US" dirty="0" smtClean="0">
                <a:ea typeface="ＭＳ Ｐゴシック" pitchFamily="34" charset="-128"/>
              </a:rPr>
              <a:t> </a:t>
            </a:r>
            <a:r>
              <a:rPr lang="en-US" dirty="0" err="1" smtClean="0">
                <a:ea typeface="ＭＳ Ｐゴシック" pitchFamily="34" charset="-128"/>
              </a:rPr>
              <a:t>vstupů</a:t>
            </a:r>
            <a:r>
              <a:rPr lang="en-US" dirty="0" smtClean="0">
                <a:ea typeface="ＭＳ Ｐゴシック" pitchFamily="34" charset="-128"/>
              </a:rPr>
              <a:t>.</a:t>
            </a:r>
          </a:p>
          <a:p>
            <a:pPr lvl="2"/>
            <a:r>
              <a:rPr lang="en-US" dirty="0" err="1" smtClean="0">
                <a:ea typeface="ＭＳ Ｐゴシック" pitchFamily="34" charset="-128"/>
              </a:rPr>
              <a:t>Prodejní</a:t>
            </a:r>
            <a:r>
              <a:rPr lang="en-US" dirty="0" smtClean="0">
                <a:ea typeface="ＭＳ Ｐゴシック" pitchFamily="34" charset="-128"/>
              </a:rPr>
              <a:t> </a:t>
            </a:r>
            <a:r>
              <a:rPr lang="en-US" dirty="0" err="1" smtClean="0">
                <a:ea typeface="ＭＳ Ｐゴシック" pitchFamily="34" charset="-128"/>
              </a:rPr>
              <a:t>ceny</a:t>
            </a:r>
            <a:r>
              <a:rPr lang="en-US" dirty="0" smtClean="0">
                <a:ea typeface="ＭＳ Ｐゴシック" pitchFamily="34" charset="-128"/>
              </a:rPr>
              <a:t> </a:t>
            </a:r>
            <a:r>
              <a:rPr lang="en-US" dirty="0" err="1" smtClean="0">
                <a:ea typeface="ＭＳ Ｐゴシック" pitchFamily="34" charset="-128"/>
              </a:rPr>
              <a:t>výpěstků</a:t>
            </a:r>
            <a:r>
              <a:rPr lang="en-US" dirty="0" smtClean="0">
                <a:ea typeface="ＭＳ Ｐゴシック" pitchFamily="34" charset="-128"/>
              </a:rPr>
              <a:t>.</a:t>
            </a:r>
            <a:endParaRPr lang="cs-CZ" dirty="0" smtClean="0">
              <a:ea typeface="ＭＳ Ｐゴシック" pitchFamily="34" charset="-128"/>
            </a:endParaRPr>
          </a:p>
          <a:p>
            <a:pPr lvl="2">
              <a:buNone/>
            </a:pPr>
            <a:r>
              <a:rPr lang="cs-CZ" dirty="0" smtClean="0">
                <a:ea typeface="ＭＳ Ｐゴシック" pitchFamily="34" charset="-128"/>
              </a:rPr>
              <a:t>										</a:t>
            </a:r>
            <a:r>
              <a:rPr lang="en-US" sz="2000" dirty="0" smtClean="0"/>
              <a:t>Hansen </a:t>
            </a:r>
            <a:r>
              <a:rPr lang="en-US" sz="2000" dirty="0" smtClean="0"/>
              <a:t>et al. (2004)</a:t>
            </a:r>
          </a:p>
          <a:p>
            <a:pPr lvl="3"/>
            <a:endParaRPr lang="en-US" dirty="0" smtClean="0">
              <a:ea typeface="ＭＳ Ｐゴシック" pitchFamily="34" charset="-128"/>
            </a:endParaRPr>
          </a:p>
          <a:p>
            <a:pPr lvl="1"/>
            <a:endParaRPr lang="en-US" dirty="0" smtClean="0">
              <a:ea typeface="ＭＳ Ｐゴシック" pitchFamily="34" charset="-128"/>
            </a:endParaRPr>
          </a:p>
        </p:txBody>
      </p:sp>
      <p:sp>
        <p:nvSpPr>
          <p:cNvPr id="7" name="Slide Number Placeholder 6"/>
          <p:cNvSpPr>
            <a:spLocks noGrp="1"/>
          </p:cNvSpPr>
          <p:nvPr>
            <p:ph type="sldNum" sz="quarter" idx="12"/>
          </p:nvPr>
        </p:nvSpPr>
        <p:spPr/>
        <p:txBody>
          <a:bodyPr/>
          <a:lstStyle/>
          <a:p>
            <a:fld id="{1770E7A3-1F81-4973-99BC-33FC18E1495A}" type="slidenum">
              <a:rPr lang="en-US" smtClean="0"/>
              <a:pPr/>
              <a:t>16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842">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5842">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5842">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5842">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5842">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584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smtClean="0"/>
              <a:t>Afektivní/emoční </a:t>
            </a:r>
            <a:r>
              <a:rPr lang="cs-CZ" dirty="0" smtClean="0"/>
              <a:t>nebo </a:t>
            </a:r>
            <a:r>
              <a:rPr lang="cs-CZ" dirty="0" err="1" smtClean="0"/>
              <a:t>dostupnostní</a:t>
            </a:r>
            <a:r>
              <a:rPr lang="cs-CZ" dirty="0" smtClean="0"/>
              <a:t> heuristika?</a:t>
            </a:r>
            <a:endParaRPr lang="cs-CZ" dirty="0"/>
          </a:p>
        </p:txBody>
      </p:sp>
      <p:sp>
        <p:nvSpPr>
          <p:cNvPr id="3" name="Content Placeholder 2"/>
          <p:cNvSpPr>
            <a:spLocks noGrp="1"/>
          </p:cNvSpPr>
          <p:nvPr>
            <p:ph idx="1"/>
          </p:nvPr>
        </p:nvSpPr>
        <p:spPr>
          <a:xfrm>
            <a:off x="457200" y="1600199"/>
            <a:ext cx="8229600" cy="5121275"/>
          </a:xfrm>
        </p:spPr>
        <p:txBody>
          <a:bodyPr/>
          <a:lstStyle/>
          <a:p>
            <a:r>
              <a:rPr lang="cs-CZ" sz="2400" dirty="0" err="1" smtClean="0"/>
              <a:t>Pachur</a:t>
            </a:r>
            <a:r>
              <a:rPr lang="cs-CZ" sz="2400" dirty="0" smtClean="0"/>
              <a:t> </a:t>
            </a:r>
            <a:r>
              <a:rPr lang="cs-CZ" sz="2400" dirty="0" err="1" smtClean="0"/>
              <a:t>et</a:t>
            </a:r>
            <a:r>
              <a:rPr lang="cs-CZ" sz="2400" dirty="0" smtClean="0"/>
              <a:t> </a:t>
            </a:r>
            <a:r>
              <a:rPr lang="cs-CZ" sz="2400" dirty="0" err="1" smtClean="0"/>
              <a:t>al</a:t>
            </a:r>
            <a:r>
              <a:rPr lang="cs-CZ" sz="2400" dirty="0" smtClean="0"/>
              <a:t>., 2012</a:t>
            </a:r>
          </a:p>
          <a:p>
            <a:r>
              <a:rPr lang="cs-CZ" sz="2400" i="1" dirty="0" smtClean="0"/>
              <a:t>a</a:t>
            </a:r>
            <a:r>
              <a:rPr lang="en-US" sz="2400" i="1" dirty="0" err="1" smtClean="0"/>
              <a:t>vailability</a:t>
            </a:r>
            <a:r>
              <a:rPr lang="en-US" sz="2400" i="1" dirty="0" smtClean="0"/>
              <a:t>-by-recall</a:t>
            </a:r>
            <a:r>
              <a:rPr lang="en-US" sz="2400" dirty="0" smtClean="0"/>
              <a:t>: </a:t>
            </a:r>
            <a:r>
              <a:rPr lang="cs-CZ" sz="2400" dirty="0" smtClean="0"/>
              <a:t>„</a:t>
            </a:r>
            <a:r>
              <a:rPr lang="en-US" sz="2400" dirty="0" smtClean="0"/>
              <a:t>Recall instances of Risk A and Risk B,</a:t>
            </a:r>
            <a:r>
              <a:rPr lang="cs-CZ" sz="2400" dirty="0" smtClean="0"/>
              <a:t> </a:t>
            </a:r>
            <a:r>
              <a:rPr lang="en-US" sz="2400" dirty="0" smtClean="0"/>
              <a:t>respectively, from your social </a:t>
            </a:r>
            <a:r>
              <a:rPr lang="cs-CZ" sz="2400" dirty="0" smtClean="0"/>
              <a:t>n</a:t>
            </a:r>
            <a:r>
              <a:rPr lang="en-US" sz="2400" dirty="0" err="1" smtClean="0"/>
              <a:t>etwork</a:t>
            </a:r>
            <a:r>
              <a:rPr lang="en-US" sz="2400" dirty="0" smtClean="0"/>
              <a:t> (encompassing family,</a:t>
            </a:r>
            <a:r>
              <a:rPr lang="cs-CZ" sz="2400" dirty="0" smtClean="0"/>
              <a:t> </a:t>
            </a:r>
            <a:r>
              <a:rPr lang="en-US" sz="2400" dirty="0" smtClean="0"/>
              <a:t>friends, and acquaintances), and infer that risk to be more</a:t>
            </a:r>
            <a:r>
              <a:rPr lang="cs-CZ" sz="2400" dirty="0" smtClean="0"/>
              <a:t> </a:t>
            </a:r>
            <a:r>
              <a:rPr lang="en-US" sz="2400" dirty="0" smtClean="0"/>
              <a:t>prevalent in the population for which more such instances can</a:t>
            </a:r>
            <a:r>
              <a:rPr lang="cs-CZ" sz="2400" dirty="0" smtClean="0"/>
              <a:t> </a:t>
            </a:r>
            <a:r>
              <a:rPr lang="en-US" sz="2400" dirty="0" smtClean="0"/>
              <a:t>be recalled.</a:t>
            </a:r>
            <a:r>
              <a:rPr lang="cs-CZ" sz="2400" dirty="0" smtClean="0"/>
              <a:t>“</a:t>
            </a:r>
          </a:p>
          <a:p>
            <a:r>
              <a:rPr lang="cs-CZ" sz="2400" i="1" dirty="0" smtClean="0"/>
              <a:t>a</a:t>
            </a:r>
            <a:r>
              <a:rPr lang="en-US" sz="2400" i="1" dirty="0" err="1" smtClean="0"/>
              <a:t>ffect</a:t>
            </a:r>
            <a:r>
              <a:rPr lang="en-US" sz="2400" i="1" dirty="0" smtClean="0"/>
              <a:t> heuristic</a:t>
            </a:r>
            <a:r>
              <a:rPr lang="en-US" sz="2400" dirty="0" smtClean="0"/>
              <a:t>: </a:t>
            </a:r>
            <a:r>
              <a:rPr lang="cs-CZ" sz="2400" dirty="0" smtClean="0"/>
              <a:t>„G</a:t>
            </a:r>
            <a:r>
              <a:rPr lang="en-US" sz="2400" dirty="0" err="1" smtClean="0"/>
              <a:t>auge</a:t>
            </a:r>
            <a:r>
              <a:rPr lang="en-US" sz="2400" dirty="0" smtClean="0"/>
              <a:t> your feeling of dread that Risk</a:t>
            </a:r>
            <a:r>
              <a:rPr lang="cs-CZ" sz="2400" dirty="0" smtClean="0"/>
              <a:t> </a:t>
            </a:r>
            <a:r>
              <a:rPr lang="en-US" sz="2400" dirty="0" smtClean="0"/>
              <a:t>A and Risk B, respectively, evoke and infer that risk to</a:t>
            </a:r>
            <a:r>
              <a:rPr lang="cs-CZ" sz="2400" dirty="0" smtClean="0"/>
              <a:t> </a:t>
            </a:r>
            <a:r>
              <a:rPr lang="en-US" sz="2400" dirty="0" smtClean="0"/>
              <a:t>be more prevalent in the </a:t>
            </a:r>
            <a:r>
              <a:rPr lang="cs-CZ" sz="2400" dirty="0" smtClean="0"/>
              <a:t> </a:t>
            </a:r>
            <a:r>
              <a:rPr lang="en-US" sz="2400" dirty="0" smtClean="0"/>
              <a:t>population for which the level</a:t>
            </a:r>
            <a:r>
              <a:rPr lang="cs-CZ" sz="2400" dirty="0" smtClean="0"/>
              <a:t> </a:t>
            </a:r>
            <a:r>
              <a:rPr lang="en-US" sz="2400" dirty="0" smtClean="0"/>
              <a:t>of dread is higher</a:t>
            </a:r>
            <a:r>
              <a:rPr lang="cs-CZ" sz="2400" dirty="0" smtClean="0"/>
              <a:t>.“</a:t>
            </a:r>
          </a:p>
          <a:p>
            <a:r>
              <a:rPr lang="cs-CZ" sz="2400" dirty="0" smtClean="0"/>
              <a:t>různé míry rizika (frekvence</a:t>
            </a:r>
            <a:r>
              <a:rPr lang="cs-CZ" sz="2400" dirty="0" smtClean="0"/>
              <a:t>, cena záchrany, vnímané </a:t>
            </a:r>
            <a:r>
              <a:rPr lang="cs-CZ" sz="2400" dirty="0" smtClean="0"/>
              <a:t>riziko) vedou k použití různých heuristiky. u </a:t>
            </a:r>
            <a:r>
              <a:rPr lang="cs-CZ" sz="2400" dirty="0" smtClean="0"/>
              <a:t>ceny je to triviální, ale liší se taky „na co umře víc lidí?“ a „co má větší riziko smrti?“</a:t>
            </a:r>
          </a:p>
        </p:txBody>
      </p:sp>
      <p:sp>
        <p:nvSpPr>
          <p:cNvPr id="4" name="Slide Number Placeholder 3"/>
          <p:cNvSpPr>
            <a:spLocks noGrp="1"/>
          </p:cNvSpPr>
          <p:nvPr>
            <p:ph type="sldNum" sz="quarter" idx="12"/>
          </p:nvPr>
        </p:nvSpPr>
        <p:spPr/>
        <p:txBody>
          <a:bodyPr/>
          <a:lstStyle/>
          <a:p>
            <a:fld id="{1770E7A3-1F81-4973-99BC-33FC18E1495A}" type="slidenum">
              <a:rPr lang="en-US" smtClean="0"/>
              <a:pPr/>
              <a:t>17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err="1" smtClean="0"/>
              <a:t>Prediktory</a:t>
            </a:r>
            <a:r>
              <a:rPr lang="cs-CZ" dirty="0" smtClean="0"/>
              <a:t> odhadu četností a VSL</a:t>
            </a:r>
            <a:endParaRPr lang="cs-CZ" dirty="0"/>
          </a:p>
        </p:txBody>
      </p:sp>
      <p:sp>
        <p:nvSpPr>
          <p:cNvPr id="3" name="Content Placeholder 2"/>
          <p:cNvSpPr>
            <a:spLocks noGrp="1"/>
          </p:cNvSpPr>
          <p:nvPr>
            <p:ph idx="1"/>
          </p:nvPr>
        </p:nvSpPr>
        <p:spPr>
          <a:xfrm>
            <a:off x="457200" y="4148918"/>
            <a:ext cx="8229600" cy="2207431"/>
          </a:xfrm>
        </p:spPr>
        <p:txBody>
          <a:bodyPr/>
          <a:lstStyle/>
          <a:p>
            <a:r>
              <a:rPr lang="cs-CZ" dirty="0" smtClean="0"/>
              <a:t>hierarchický nebo kompozitní model využití </a:t>
            </a:r>
            <a:r>
              <a:rPr lang="cs-CZ" dirty="0" err="1" smtClean="0"/>
              <a:t>dostupnostních</a:t>
            </a:r>
            <a:r>
              <a:rPr lang="cs-CZ" dirty="0" smtClean="0"/>
              <a:t> a afektivních </a:t>
            </a:r>
            <a:r>
              <a:rPr lang="cs-CZ" dirty="0" err="1" smtClean="0"/>
              <a:t>cues</a:t>
            </a:r>
            <a:endParaRPr lang="cs-CZ" dirty="0" smtClean="0"/>
          </a:p>
          <a:p>
            <a:pPr lvl="1"/>
            <a:r>
              <a:rPr lang="cs-CZ" dirty="0" err="1" smtClean="0"/>
              <a:t>ak</a:t>
            </a:r>
            <a:r>
              <a:rPr lang="cs-CZ" dirty="0" smtClean="0"/>
              <a:t> DH nediskriminuje, použij AH</a:t>
            </a:r>
          </a:p>
          <a:p>
            <a:pPr lvl="1"/>
            <a:r>
              <a:rPr lang="cs-CZ" dirty="0" smtClean="0"/>
              <a:t>kombinace DH a AH</a:t>
            </a:r>
          </a:p>
          <a:p>
            <a:pPr lvl="2"/>
            <a:r>
              <a:rPr lang="cs-CZ" sz="2000" dirty="0" smtClean="0"/>
              <a:t>oba modely </a:t>
            </a:r>
            <a:r>
              <a:rPr lang="cs-CZ" sz="2000" dirty="0" err="1" smtClean="0"/>
              <a:t>predikují</a:t>
            </a:r>
            <a:r>
              <a:rPr lang="cs-CZ" sz="2000" dirty="0" smtClean="0"/>
              <a:t> stejně dobře (30+% </a:t>
            </a:r>
            <a:r>
              <a:rPr lang="cs-CZ" sz="2000" dirty="0" err="1" smtClean="0"/>
              <a:t>respondentov</a:t>
            </a:r>
            <a:r>
              <a:rPr lang="cs-CZ" sz="2000" dirty="0" smtClean="0"/>
              <a:t>)</a:t>
            </a:r>
            <a:endParaRPr lang="cs-CZ" sz="2000" dirty="0"/>
          </a:p>
        </p:txBody>
      </p:sp>
      <p:sp>
        <p:nvSpPr>
          <p:cNvPr id="4" name="Slide Number Placeholder 3"/>
          <p:cNvSpPr>
            <a:spLocks noGrp="1"/>
          </p:cNvSpPr>
          <p:nvPr>
            <p:ph type="sldNum" sz="quarter" idx="12"/>
          </p:nvPr>
        </p:nvSpPr>
        <p:spPr/>
        <p:txBody>
          <a:bodyPr/>
          <a:lstStyle/>
          <a:p>
            <a:fld id="{1770E7A3-1F81-4973-99BC-33FC18E1495A}" type="slidenum">
              <a:rPr lang="en-US" smtClean="0"/>
              <a:pPr/>
              <a:t>18</a:t>
            </a:fld>
            <a:endParaRPr lang="en-US"/>
          </a:p>
        </p:txBody>
      </p:sp>
      <p:pic>
        <p:nvPicPr>
          <p:cNvPr id="2050" name="Picture 2"/>
          <p:cNvPicPr>
            <a:picLocks noChangeAspect="1" noChangeArrowheads="1"/>
          </p:cNvPicPr>
          <p:nvPr/>
        </p:nvPicPr>
        <p:blipFill>
          <a:blip r:embed="rId2"/>
          <a:srcRect/>
          <a:stretch>
            <a:fillRect/>
          </a:stretch>
        </p:blipFill>
        <p:spPr bwMode="auto">
          <a:xfrm>
            <a:off x="122833" y="1501501"/>
            <a:ext cx="8939283" cy="246877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p:cNvSpPr>
            <a:spLocks noGrp="1"/>
          </p:cNvSpPr>
          <p:nvPr>
            <p:ph type="title"/>
          </p:nvPr>
        </p:nvSpPr>
        <p:spPr/>
        <p:txBody>
          <a:bodyPr/>
          <a:lstStyle/>
          <a:p>
            <a:r>
              <a:rPr lang="cs-CZ" dirty="0" smtClean="0">
                <a:ea typeface="ＭＳ Ｐゴシック" pitchFamily="34" charset="-128"/>
              </a:rPr>
              <a:t>Emoce a subjektivní pravděpodobnosti</a:t>
            </a:r>
            <a:endParaRPr lang="en-US" dirty="0" smtClean="0">
              <a:ea typeface="ＭＳ Ｐゴシック" pitchFamily="34" charset="-128"/>
            </a:endParaRPr>
          </a:p>
        </p:txBody>
      </p:sp>
      <p:sp>
        <p:nvSpPr>
          <p:cNvPr id="43010" name="Content Placeholder 2"/>
          <p:cNvSpPr>
            <a:spLocks noGrp="1"/>
          </p:cNvSpPr>
          <p:nvPr>
            <p:ph idx="1"/>
          </p:nvPr>
        </p:nvSpPr>
        <p:spPr>
          <a:xfrm>
            <a:off x="457200" y="1417638"/>
            <a:ext cx="8229600" cy="4708525"/>
          </a:xfrm>
        </p:spPr>
        <p:txBody>
          <a:bodyPr/>
          <a:lstStyle/>
          <a:p>
            <a:r>
              <a:rPr lang="en-US" sz="2400" dirty="0" err="1" smtClean="0">
                <a:ea typeface="ＭＳ Ｐゴシック" pitchFamily="34" charset="-128"/>
              </a:rPr>
              <a:t>Emoce</a:t>
            </a:r>
            <a:r>
              <a:rPr lang="en-US" sz="2400" dirty="0" smtClean="0">
                <a:ea typeface="ＭＳ Ｐゴシック" pitchFamily="34" charset="-128"/>
              </a:rPr>
              <a:t> </a:t>
            </a:r>
            <a:r>
              <a:rPr lang="en-US" sz="2400" dirty="0" err="1" smtClean="0">
                <a:ea typeface="ＭＳ Ｐゴシック" pitchFamily="34" charset="-128"/>
              </a:rPr>
              <a:t>nejsou</a:t>
            </a:r>
            <a:r>
              <a:rPr lang="en-US" sz="2400" dirty="0" smtClean="0">
                <a:ea typeface="ＭＳ Ｐゴシック" pitchFamily="34" charset="-128"/>
              </a:rPr>
              <a:t> </a:t>
            </a:r>
            <a:r>
              <a:rPr lang="en-US" sz="2400" dirty="0" err="1" smtClean="0">
                <a:ea typeface="ＭＳ Ｐゴシック" pitchFamily="34" charset="-128"/>
              </a:rPr>
              <a:t>senzitivní</a:t>
            </a:r>
            <a:r>
              <a:rPr lang="en-US" sz="2400" dirty="0" smtClean="0">
                <a:ea typeface="ＭＳ Ｐゴシック" pitchFamily="34" charset="-128"/>
              </a:rPr>
              <a:t> k </a:t>
            </a:r>
            <a:r>
              <a:rPr lang="en-US" sz="2400" dirty="0" err="1" smtClean="0">
                <a:ea typeface="ＭＳ Ｐゴシック" pitchFamily="34" charset="-128"/>
              </a:rPr>
              <a:t>pravděpodobnostem</a:t>
            </a:r>
            <a:r>
              <a:rPr lang="en-US" sz="2400" dirty="0" smtClean="0">
                <a:ea typeface="ＭＳ Ｐゴシック" pitchFamily="34" charset="-128"/>
              </a:rPr>
              <a:t> (</a:t>
            </a:r>
            <a:r>
              <a:rPr lang="en-US" sz="2400" dirty="0" err="1" smtClean="0">
                <a:ea typeface="ＭＳ Ｐゴシック" pitchFamily="34" charset="-128"/>
              </a:rPr>
              <a:t>očekávaná</a:t>
            </a:r>
            <a:r>
              <a:rPr lang="en-US" sz="2400" dirty="0" smtClean="0">
                <a:ea typeface="ＭＳ Ｐゴシック" pitchFamily="34" charset="-128"/>
              </a:rPr>
              <a:t> </a:t>
            </a:r>
            <a:r>
              <a:rPr lang="en-US" sz="2400" dirty="0" err="1" smtClean="0">
                <a:ea typeface="ＭＳ Ｐゴシック" pitchFamily="34" charset="-128"/>
              </a:rPr>
              <a:t>výhra</a:t>
            </a:r>
            <a:r>
              <a:rPr lang="en-US" sz="2400" dirty="0" smtClean="0">
                <a:ea typeface="ＭＳ Ｐゴシック" pitchFamily="34" charset="-128"/>
              </a:rPr>
              <a:t> v </a:t>
            </a:r>
            <a:r>
              <a:rPr lang="en-US" sz="2400" dirty="0" err="1" smtClean="0">
                <a:ea typeface="ＭＳ Ｐゴシック" pitchFamily="34" charset="-128"/>
              </a:rPr>
              <a:t>loterii</a:t>
            </a:r>
            <a:r>
              <a:rPr lang="en-US" sz="2400" dirty="0" smtClean="0">
                <a:ea typeface="ＭＳ Ｐゴシック" pitchFamily="34" charset="-128"/>
              </a:rPr>
              <a:t> – </a:t>
            </a:r>
            <a:r>
              <a:rPr lang="en-US" sz="2400" dirty="0" err="1" smtClean="0">
                <a:ea typeface="ＭＳ Ｐゴシック" pitchFamily="34" charset="-128"/>
              </a:rPr>
              <a:t>pravděpodobnost</a:t>
            </a:r>
            <a:r>
              <a:rPr lang="en-US" sz="2400" dirty="0" smtClean="0">
                <a:ea typeface="ＭＳ Ｐゴシック" pitchFamily="34" charset="-128"/>
              </a:rPr>
              <a:t> v</a:t>
            </a:r>
            <a:r>
              <a:rPr lang="cs-CZ" sz="2400" dirty="0" smtClean="0">
                <a:ea typeface="ＭＳ Ｐゴシック" pitchFamily="34" charset="-128"/>
              </a:rPr>
              <a:t>s</a:t>
            </a:r>
            <a:r>
              <a:rPr lang="en-US" sz="2400" dirty="0" smtClean="0">
                <a:ea typeface="ＭＳ Ｐゴシック" pitchFamily="34" charset="-128"/>
              </a:rPr>
              <a:t>. </a:t>
            </a:r>
            <a:r>
              <a:rPr lang="en-US" sz="2400" dirty="0" err="1" smtClean="0">
                <a:ea typeface="ＭＳ Ｐゴシック" pitchFamily="34" charset="-128"/>
              </a:rPr>
              <a:t>velikost</a:t>
            </a:r>
            <a:r>
              <a:rPr lang="en-US" sz="2400" dirty="0" smtClean="0">
                <a:ea typeface="ＭＳ Ｐゴシック" pitchFamily="34" charset="-128"/>
              </a:rPr>
              <a:t> </a:t>
            </a:r>
            <a:r>
              <a:rPr lang="en-US" sz="2400" dirty="0" err="1" smtClean="0">
                <a:ea typeface="ＭＳ Ｐゴシック" pitchFamily="34" charset="-128"/>
              </a:rPr>
              <a:t>výhry</a:t>
            </a:r>
            <a:r>
              <a:rPr lang="en-US" sz="2400" dirty="0" smtClean="0">
                <a:ea typeface="ＭＳ Ｐゴシック" pitchFamily="34" charset="-128"/>
              </a:rPr>
              <a:t>). </a:t>
            </a:r>
            <a:endParaRPr lang="cs-CZ" sz="2400" dirty="0" smtClean="0">
              <a:ea typeface="ＭＳ Ｐゴシック" pitchFamily="34" charset="-128"/>
            </a:endParaRPr>
          </a:p>
          <a:p>
            <a:pPr lvl="1"/>
            <a:r>
              <a:rPr lang="cs-CZ" sz="2000" dirty="0" smtClean="0">
                <a:ea typeface="ＭＳ Ｐゴシック" pitchFamily="34" charset="-128"/>
              </a:rPr>
              <a:t>nerozlišuje se mezi možností a pravděpodobností</a:t>
            </a:r>
          </a:p>
          <a:p>
            <a:r>
              <a:rPr lang="cs-CZ" sz="2400" dirty="0" smtClean="0">
                <a:ea typeface="ＭＳ Ｐゴシック" pitchFamily="34" charset="-128"/>
              </a:rPr>
              <a:t>Velikost rizika hraje v obavách nevýznamnou roli</a:t>
            </a:r>
            <a:r>
              <a:rPr lang="en-US" sz="2400" dirty="0" smtClean="0">
                <a:ea typeface="ＭＳ Ｐゴシック" pitchFamily="34" charset="-128"/>
              </a:rPr>
              <a:t> (</a:t>
            </a:r>
            <a:r>
              <a:rPr lang="cs-CZ" sz="2400" dirty="0" smtClean="0">
                <a:ea typeface="ＭＳ Ｐゴシック" pitchFamily="34" charset="-128"/>
              </a:rPr>
              <a:t>u emočně nabitých situací – kupř. </a:t>
            </a:r>
            <a:r>
              <a:rPr lang="en-US" sz="2400" dirty="0" smtClean="0">
                <a:ea typeface="ＭＳ Ｐゴシック" pitchFamily="34" charset="-128"/>
              </a:rPr>
              <a:t>el. </a:t>
            </a:r>
            <a:r>
              <a:rPr lang="en-US" sz="2400" dirty="0" err="1" smtClean="0">
                <a:ea typeface="ＭＳ Ｐゴシック" pitchFamily="34" charset="-128"/>
              </a:rPr>
              <a:t>šoky</a:t>
            </a:r>
            <a:r>
              <a:rPr lang="en-US" sz="2400" dirty="0" smtClean="0">
                <a:ea typeface="ＭＳ Ｐゴシック" pitchFamily="34" charset="-128"/>
              </a:rPr>
              <a:t>)</a:t>
            </a:r>
            <a:r>
              <a:rPr lang="cs-CZ" sz="2400" dirty="0" smtClean="0">
                <a:ea typeface="ＭＳ Ｐゴシック" pitchFamily="34" charset="-128"/>
              </a:rPr>
              <a:t>, s výjimkou nulového rizika</a:t>
            </a:r>
            <a:r>
              <a:rPr lang="en-US" sz="2400" dirty="0" smtClean="0">
                <a:ea typeface="ＭＳ Ｐゴシック" pitchFamily="34" charset="-128"/>
              </a:rPr>
              <a:t> </a:t>
            </a:r>
            <a:r>
              <a:rPr lang="cs-CZ" sz="2400" dirty="0" smtClean="0">
                <a:ea typeface="ＭＳ Ｐゴシック" pitchFamily="34" charset="-128"/>
              </a:rPr>
              <a:t>(další</a:t>
            </a:r>
            <a:r>
              <a:rPr lang="en-US" sz="2400" dirty="0" smtClean="0">
                <a:ea typeface="ＭＳ Ｐゴシック" pitchFamily="34" charset="-128"/>
              </a:rPr>
              <a:t> </a:t>
            </a:r>
            <a:r>
              <a:rPr lang="cs-CZ" sz="2400" dirty="0" smtClean="0">
                <a:ea typeface="ＭＳ Ｐゴシック" pitchFamily="34" charset="-128"/>
              </a:rPr>
              <a:t>vysvětlení efektu jistoty?</a:t>
            </a:r>
            <a:r>
              <a:rPr lang="en-US" sz="2400" dirty="0" smtClean="0">
                <a:ea typeface="ＭＳ Ｐゴシック" pitchFamily="34" charset="-128"/>
              </a:rPr>
              <a:t>)</a:t>
            </a:r>
            <a:r>
              <a:rPr lang="cs-CZ" sz="2400" dirty="0" smtClean="0">
                <a:ea typeface="ＭＳ Ｐゴシック" pitchFamily="34" charset="-128"/>
              </a:rPr>
              <a:t> (</a:t>
            </a:r>
            <a:r>
              <a:rPr lang="cs-CZ" sz="2400" dirty="0" err="1" smtClean="0">
                <a:ea typeface="ＭＳ Ｐゴシック" pitchFamily="34" charset="-128"/>
              </a:rPr>
              <a:t>Rottenstreich</a:t>
            </a:r>
            <a:r>
              <a:rPr lang="cs-CZ" sz="2400" dirty="0" smtClean="0">
                <a:ea typeface="ＭＳ Ｐゴシック" pitchFamily="34" charset="-128"/>
              </a:rPr>
              <a:t>, </a:t>
            </a:r>
            <a:r>
              <a:rPr lang="cs-CZ" sz="2400" dirty="0" err="1" smtClean="0">
                <a:ea typeface="ＭＳ Ｐゴシック" pitchFamily="34" charset="-128"/>
              </a:rPr>
              <a:t>Hsee</a:t>
            </a:r>
            <a:r>
              <a:rPr lang="cs-CZ" sz="2400" dirty="0" smtClean="0">
                <a:ea typeface="ＭＳ Ｐゴシック" pitchFamily="34" charset="-128"/>
              </a:rPr>
              <a:t>, 2002)</a:t>
            </a:r>
          </a:p>
          <a:p>
            <a:pPr lvl="1"/>
            <a:r>
              <a:rPr lang="cs-CZ" sz="2000" dirty="0" smtClean="0">
                <a:ea typeface="ＭＳ Ｐゴシック" pitchFamily="34" charset="-128"/>
              </a:rPr>
              <a:t>Vysvětlení přeceňování (nízkých) pravděpodobností (obavy u ztrát a naděje u zisků)?</a:t>
            </a:r>
          </a:p>
          <a:p>
            <a:pPr lvl="1"/>
            <a:r>
              <a:rPr lang="cs-CZ" sz="2000" dirty="0" smtClean="0">
                <a:ea typeface="ＭＳ Ｐゴシック" pitchFamily="34" charset="-128"/>
              </a:rPr>
              <a:t>Vysvětlení proč lidé hrají hazard (extáze) a zároveň se pojišťují (klid mysli)? (Jak jsou obě služby nabízeny/reklamovány?)</a:t>
            </a:r>
          </a:p>
          <a:p>
            <a:r>
              <a:rPr lang="cs-CZ" sz="2400" dirty="0" smtClean="0">
                <a:ea typeface="ＭＳ Ｐゴシック" pitchFamily="34" charset="-128"/>
              </a:rPr>
              <a:t>Pojištění nemusí být důsledkem averze k riziku, resp. ke ztrátě či přeceňováním malých pravděpodobností, ale důsledkem preference „klidné mysli“, tj. absence </a:t>
            </a:r>
            <a:r>
              <a:rPr lang="cs-CZ" sz="2400" dirty="0" err="1" smtClean="0">
                <a:ea typeface="ＭＳ Ｐゴシック" pitchFamily="34" charset="-128"/>
              </a:rPr>
              <a:t>neg</a:t>
            </a:r>
            <a:r>
              <a:rPr lang="cs-CZ" sz="2400" dirty="0" smtClean="0">
                <a:ea typeface="ＭＳ Ｐゴシック" pitchFamily="34" charset="-128"/>
              </a:rPr>
              <a:t>. emocí / obav / úzkosti.</a:t>
            </a:r>
          </a:p>
        </p:txBody>
      </p:sp>
      <p:sp>
        <p:nvSpPr>
          <p:cNvPr id="6" name="Slide Number Placeholder 5"/>
          <p:cNvSpPr>
            <a:spLocks noGrp="1"/>
          </p:cNvSpPr>
          <p:nvPr>
            <p:ph type="sldNum" sz="quarter" idx="12"/>
          </p:nvPr>
        </p:nvSpPr>
        <p:spPr/>
        <p:txBody>
          <a:bodyPr/>
          <a:lstStyle/>
          <a:p>
            <a:fld id="{1770E7A3-1F81-4973-99BC-33FC18E1495A}" type="slidenum">
              <a:rPr lang="en-US" smtClean="0"/>
              <a:pPr/>
              <a:t>19</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3010">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3010">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3010">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3010">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smtClean="0"/>
              <a:t>Úvod</a:t>
            </a:r>
            <a:endParaRPr lang="cs-CZ" dirty="0"/>
          </a:p>
        </p:txBody>
      </p:sp>
      <p:sp>
        <p:nvSpPr>
          <p:cNvPr id="3" name="Content Placeholder 2"/>
          <p:cNvSpPr>
            <a:spLocks noGrp="1"/>
          </p:cNvSpPr>
          <p:nvPr>
            <p:ph idx="1"/>
          </p:nvPr>
        </p:nvSpPr>
        <p:spPr>
          <a:xfrm>
            <a:off x="457199" y="1600200"/>
            <a:ext cx="8400197" cy="4525963"/>
          </a:xfrm>
        </p:spPr>
        <p:txBody>
          <a:bodyPr/>
          <a:lstStyle/>
          <a:p>
            <a:r>
              <a:rPr lang="cs-CZ" sz="2800" dirty="0" smtClean="0"/>
              <a:t>vztah emocí a racionality</a:t>
            </a:r>
          </a:p>
          <a:p>
            <a:pPr lvl="1"/>
            <a:r>
              <a:rPr lang="cs-CZ" sz="2400" dirty="0" smtClean="0"/>
              <a:t>příklad problému duality tělo – mysl (?), stará problematika, v současnosti systematicky zkoumána v </a:t>
            </a:r>
            <a:r>
              <a:rPr lang="cs-CZ" sz="2400" dirty="0" err="1" smtClean="0"/>
              <a:t>kog</a:t>
            </a:r>
            <a:r>
              <a:rPr lang="cs-CZ" sz="2400" dirty="0" smtClean="0"/>
              <a:t>. a soc. psy, neurologii, ekonomii, výzkumu spotřebního chování a rozhodování...</a:t>
            </a:r>
          </a:p>
          <a:p>
            <a:r>
              <a:rPr lang="cs-CZ" sz="2800" dirty="0" smtClean="0"/>
              <a:t>(starý známý) </a:t>
            </a:r>
            <a:r>
              <a:rPr lang="cs-CZ" sz="2800" dirty="0" err="1" smtClean="0"/>
              <a:t>benchmark</a:t>
            </a:r>
            <a:r>
              <a:rPr lang="cs-CZ" sz="2800" dirty="0" smtClean="0"/>
              <a:t> teorie očekávaného užitku ale i prospektová teorie </a:t>
            </a:r>
            <a:r>
              <a:rPr lang="cs-CZ" sz="2800" b="1" dirty="0" smtClean="0"/>
              <a:t>nezohledňují </a:t>
            </a:r>
            <a:r>
              <a:rPr lang="cs-CZ" sz="2800" dirty="0" smtClean="0"/>
              <a:t>vliv emocí pociťovaných </a:t>
            </a:r>
            <a:r>
              <a:rPr lang="cs-CZ" sz="2800" b="1" dirty="0" smtClean="0"/>
              <a:t>v průběhu</a:t>
            </a:r>
            <a:r>
              <a:rPr lang="cs-CZ" sz="2800" dirty="0" smtClean="0"/>
              <a:t> rozhodování – </a:t>
            </a:r>
            <a:r>
              <a:rPr lang="cs-CZ" sz="2800" dirty="0" smtClean="0">
                <a:solidFill>
                  <a:srgbClr val="FF0000"/>
                </a:solidFill>
              </a:rPr>
              <a:t>důležité jsou pouze následky voleb </a:t>
            </a:r>
            <a:r>
              <a:rPr lang="cs-CZ" sz="2800" dirty="0" smtClean="0"/>
              <a:t>= </a:t>
            </a:r>
            <a:r>
              <a:rPr lang="cs-CZ" sz="2800" i="1" dirty="0" err="1" smtClean="0"/>
              <a:t>consequentialism</a:t>
            </a:r>
            <a:endParaRPr lang="cs-CZ" sz="2800" i="1" dirty="0" smtClean="0"/>
          </a:p>
          <a:p>
            <a:pPr lvl="1"/>
            <a:r>
              <a:rPr lang="cs-CZ" sz="2400" dirty="0" smtClean="0">
                <a:ea typeface="ＭＳ Ｐゴシック" pitchFamily="34" charset="-128"/>
              </a:rPr>
              <a:t>v</a:t>
            </a:r>
            <a:r>
              <a:rPr lang="en-US" sz="2400" dirty="0" err="1" smtClean="0">
                <a:ea typeface="ＭＳ Ｐゴシック" pitchFamily="34" charset="-128"/>
              </a:rPr>
              <a:t>elikost</a:t>
            </a:r>
            <a:r>
              <a:rPr lang="en-US" sz="2400" dirty="0" smtClean="0">
                <a:ea typeface="ＭＳ Ｐゴシック" pitchFamily="34" charset="-128"/>
              </a:rPr>
              <a:t> </a:t>
            </a:r>
            <a:r>
              <a:rPr lang="en-US" sz="2400" dirty="0" err="1" smtClean="0">
                <a:ea typeface="ＭＳ Ｐゴシック" pitchFamily="34" charset="-128"/>
              </a:rPr>
              <a:t>výsledku</a:t>
            </a:r>
            <a:r>
              <a:rPr lang="en-US" sz="2400" dirty="0" smtClean="0">
                <a:ea typeface="ＭＳ Ｐゴシック" pitchFamily="34" charset="-128"/>
              </a:rPr>
              <a:t>/</a:t>
            </a:r>
            <a:r>
              <a:rPr lang="en-US" sz="2400" dirty="0" err="1" smtClean="0">
                <a:ea typeface="ＭＳ Ｐゴシック" pitchFamily="34" charset="-128"/>
              </a:rPr>
              <a:t>akce</a:t>
            </a:r>
            <a:r>
              <a:rPr lang="en-US" sz="2400" dirty="0" smtClean="0">
                <a:ea typeface="ＭＳ Ｐゴシック" pitchFamily="34" charset="-128"/>
              </a:rPr>
              <a:t>/</a:t>
            </a:r>
            <a:r>
              <a:rPr lang="en-US" sz="2400" dirty="0" err="1" smtClean="0">
                <a:ea typeface="ＭＳ Ｐゴシック" pitchFamily="34" charset="-128"/>
              </a:rPr>
              <a:t>rozhodnutí</a:t>
            </a:r>
            <a:r>
              <a:rPr lang="cs-CZ" sz="2400" dirty="0" smtClean="0">
                <a:ea typeface="ＭＳ Ｐゴシック" pitchFamily="34" charset="-128"/>
              </a:rPr>
              <a:t> + j</a:t>
            </a:r>
            <a:r>
              <a:rPr lang="en-US" sz="2400" dirty="0" err="1" smtClean="0">
                <a:ea typeface="ＭＳ Ｐゴシック" pitchFamily="34" charset="-128"/>
              </a:rPr>
              <a:t>eho</a:t>
            </a:r>
            <a:r>
              <a:rPr lang="cs-CZ" sz="2400" dirty="0" smtClean="0">
                <a:ea typeface="ＭＳ Ｐゴシック" pitchFamily="34" charset="-128"/>
              </a:rPr>
              <a:t> </a:t>
            </a:r>
            <a:r>
              <a:rPr lang="en-US" sz="2400" dirty="0" err="1" smtClean="0">
                <a:ea typeface="ＭＳ Ｐゴシック" pitchFamily="34" charset="-128"/>
              </a:rPr>
              <a:t>pravděpodobnost</a:t>
            </a:r>
            <a:endParaRPr lang="en-US" sz="2400" dirty="0" smtClean="0">
              <a:ea typeface="ＭＳ Ｐゴシック" pitchFamily="34" charset="-128"/>
            </a:endParaRPr>
          </a:p>
          <a:p>
            <a:pPr lvl="1"/>
            <a:endParaRPr lang="cs-CZ" sz="2400" dirty="0" smtClean="0"/>
          </a:p>
          <a:p>
            <a:pPr lvl="1"/>
            <a:endParaRPr lang="cs-CZ" sz="2400" dirty="0"/>
          </a:p>
        </p:txBody>
      </p:sp>
      <p:sp>
        <p:nvSpPr>
          <p:cNvPr id="4" name="Slide Number Placeholder 3"/>
          <p:cNvSpPr>
            <a:spLocks noGrp="1"/>
          </p:cNvSpPr>
          <p:nvPr>
            <p:ph type="sldNum" sz="quarter" idx="12"/>
          </p:nvPr>
        </p:nvSpPr>
        <p:spPr/>
        <p:txBody>
          <a:bodyPr/>
          <a:lstStyle/>
          <a:p>
            <a:fld id="{1770E7A3-1F81-4973-99BC-33FC18E1495A}"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smtClean="0"/>
              <a:t>Vliv časové vzdálenosti a vyvolaného strachu (</a:t>
            </a:r>
            <a:r>
              <a:rPr lang="cs-CZ" dirty="0" err="1" smtClean="0"/>
              <a:t>Welch</a:t>
            </a:r>
            <a:r>
              <a:rPr lang="cs-CZ" dirty="0" smtClean="0"/>
              <a:t>, 1999)</a:t>
            </a:r>
            <a:endParaRPr lang="cs-CZ" dirty="0"/>
          </a:p>
        </p:txBody>
      </p:sp>
      <p:sp>
        <p:nvSpPr>
          <p:cNvPr id="3" name="Content Placeholder 2"/>
          <p:cNvSpPr>
            <a:spLocks noGrp="1"/>
          </p:cNvSpPr>
          <p:nvPr>
            <p:ph idx="1"/>
          </p:nvPr>
        </p:nvSpPr>
        <p:spPr/>
        <p:txBody>
          <a:bodyPr/>
          <a:lstStyle/>
          <a:p>
            <a:endParaRPr lang="cs-CZ"/>
          </a:p>
        </p:txBody>
      </p:sp>
      <p:pic>
        <p:nvPicPr>
          <p:cNvPr id="3074" name="Picture 2"/>
          <p:cNvPicPr>
            <a:picLocks noChangeAspect="1" noChangeArrowheads="1"/>
          </p:cNvPicPr>
          <p:nvPr/>
        </p:nvPicPr>
        <p:blipFill>
          <a:blip r:embed="rId2"/>
          <a:srcRect/>
          <a:stretch>
            <a:fillRect/>
          </a:stretch>
        </p:blipFill>
        <p:spPr bwMode="auto">
          <a:xfrm>
            <a:off x="313905" y="1629663"/>
            <a:ext cx="8434316" cy="4440891"/>
          </a:xfrm>
          <a:prstGeom prst="rect">
            <a:avLst/>
          </a:prstGeom>
          <a:noFill/>
          <a:ln w="9525">
            <a:noFill/>
            <a:miter lim="800000"/>
            <a:headEnd/>
            <a:tailEnd/>
          </a:ln>
          <a:effectLst/>
        </p:spPr>
      </p:pic>
      <p:sp>
        <p:nvSpPr>
          <p:cNvPr id="6" name="Slide Number Placeholder 5"/>
          <p:cNvSpPr>
            <a:spLocks noGrp="1"/>
          </p:cNvSpPr>
          <p:nvPr>
            <p:ph type="sldNum" sz="quarter" idx="12"/>
          </p:nvPr>
        </p:nvSpPr>
        <p:spPr/>
        <p:txBody>
          <a:bodyPr/>
          <a:lstStyle/>
          <a:p>
            <a:fld id="{1770E7A3-1F81-4973-99BC-33FC18E1495A}" type="slidenum">
              <a:rPr lang="en-US" smtClean="0"/>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71113"/>
            <a:ext cx="7772400" cy="1470025"/>
          </a:xfrm>
        </p:spPr>
        <p:txBody>
          <a:bodyPr/>
          <a:lstStyle/>
          <a:p>
            <a:pPr algn="l"/>
            <a:r>
              <a:rPr lang="cs-CZ" sz="3600" dirty="0" smtClean="0"/>
              <a:t>Instrukce:</a:t>
            </a:r>
            <a:br>
              <a:rPr lang="cs-CZ" sz="3600" dirty="0" smtClean="0"/>
            </a:br>
            <a:r>
              <a:rPr lang="cs-CZ" sz="3600" dirty="0" smtClean="0"/>
              <a:t>Zamyslete se </a:t>
            </a:r>
            <a:r>
              <a:rPr lang="cs-CZ" sz="3600" b="1" dirty="0" smtClean="0"/>
              <a:t>nad svými povinnostmi a zodpovědnostmi</a:t>
            </a:r>
            <a:r>
              <a:rPr lang="cs-CZ" sz="3600" dirty="0" smtClean="0"/>
              <a:t>, které v životě máte. </a:t>
            </a:r>
            <a:br>
              <a:rPr lang="cs-CZ" sz="3600" dirty="0" smtClean="0"/>
            </a:br>
            <a:r>
              <a:rPr lang="cs-CZ" sz="3600" dirty="0" smtClean="0"/>
              <a:t/>
            </a:r>
            <a:br>
              <a:rPr lang="cs-CZ" sz="3600" dirty="0" smtClean="0"/>
            </a:br>
            <a:r>
              <a:rPr lang="cs-CZ" sz="3600" dirty="0" smtClean="0"/>
              <a:t>Na papír (nebo do počítače) v průběhu několika následujících minut </a:t>
            </a:r>
            <a:r>
              <a:rPr lang="cs-CZ" sz="3600" b="1" dirty="0" smtClean="0"/>
              <a:t>uveďte a krátce popište</a:t>
            </a:r>
            <a:r>
              <a:rPr lang="cs-CZ" sz="3600" dirty="0" smtClean="0"/>
              <a:t> co nejvíc (min. 2) příkladů svých povinností a odpovědností.</a:t>
            </a:r>
            <a:endParaRPr lang="cs-CZ" sz="3600" dirty="0"/>
          </a:p>
        </p:txBody>
      </p:sp>
      <p:sp>
        <p:nvSpPr>
          <p:cNvPr id="3" name="Subtitle 2"/>
          <p:cNvSpPr>
            <a:spLocks noGrp="1"/>
          </p:cNvSpPr>
          <p:nvPr>
            <p:ph type="subTitle" idx="1"/>
          </p:nvPr>
        </p:nvSpPr>
        <p:spPr>
          <a:xfrm>
            <a:off x="1371600" y="5073576"/>
            <a:ext cx="6400800" cy="1752600"/>
          </a:xfrm>
        </p:spPr>
        <p:txBody>
          <a:bodyPr/>
          <a:lstStyle/>
          <a:p>
            <a:r>
              <a:rPr lang="cs-CZ" dirty="0" smtClean="0"/>
              <a:t>experiment</a:t>
            </a:r>
            <a:endParaRPr lang="cs-CZ"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914399" y="1126624"/>
            <a:ext cx="7042243" cy="5642752"/>
          </a:xfrm>
          <a:prstGeom prst="rect">
            <a:avLst/>
          </a:prstGeom>
          <a:noFill/>
          <a:ln w="9525">
            <a:noFill/>
            <a:miter lim="800000"/>
            <a:headEnd/>
            <a:tailEnd/>
          </a:ln>
          <a:effectLst/>
        </p:spPr>
      </p:pic>
      <p:sp>
        <p:nvSpPr>
          <p:cNvPr id="2" name="Title 1"/>
          <p:cNvSpPr>
            <a:spLocks noGrp="1"/>
          </p:cNvSpPr>
          <p:nvPr>
            <p:ph type="title"/>
          </p:nvPr>
        </p:nvSpPr>
        <p:spPr/>
        <p:txBody>
          <a:bodyPr/>
          <a:lstStyle/>
          <a:p>
            <a:r>
              <a:rPr lang="cs-CZ" dirty="0" smtClean="0"/>
              <a:t>... zachráníte pandy?</a:t>
            </a:r>
            <a:endParaRPr lang="cs-CZ" dirty="0"/>
          </a:p>
        </p:txBody>
      </p:sp>
      <p:sp>
        <p:nvSpPr>
          <p:cNvPr id="4" name="Slide Number Placeholder 3"/>
          <p:cNvSpPr>
            <a:spLocks noGrp="1"/>
          </p:cNvSpPr>
          <p:nvPr>
            <p:ph type="sldNum" sz="quarter" idx="12"/>
          </p:nvPr>
        </p:nvSpPr>
        <p:spPr/>
        <p:txBody>
          <a:bodyPr/>
          <a:lstStyle/>
          <a:p>
            <a:fld id="{1770E7A3-1F81-4973-99BC-33FC18E1495A}" type="slidenum">
              <a:rPr lang="en-US" smtClean="0"/>
              <a:pPr/>
              <a:t>22</a:t>
            </a:fld>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918"/>
            <a:ext cx="8229600" cy="1143000"/>
          </a:xfrm>
        </p:spPr>
        <p:txBody>
          <a:bodyPr/>
          <a:lstStyle/>
          <a:p>
            <a:r>
              <a:rPr lang="cs-CZ" dirty="0" smtClean="0"/>
              <a:t>... zachráníte pandy?</a:t>
            </a:r>
            <a:endParaRPr lang="cs-CZ" dirty="0"/>
          </a:p>
        </p:txBody>
      </p:sp>
      <p:sp>
        <p:nvSpPr>
          <p:cNvPr id="3" name="Content Placeholder 2"/>
          <p:cNvSpPr>
            <a:spLocks noGrp="1"/>
          </p:cNvSpPr>
          <p:nvPr>
            <p:ph idx="1"/>
          </p:nvPr>
        </p:nvSpPr>
        <p:spPr>
          <a:xfrm>
            <a:off x="457200" y="4271749"/>
            <a:ext cx="8229600" cy="1854414"/>
          </a:xfrm>
        </p:spPr>
        <p:txBody>
          <a:bodyPr/>
          <a:lstStyle/>
          <a:p>
            <a:r>
              <a:rPr lang="cs-CZ" dirty="0" err="1" smtClean="0"/>
              <a:t>Hsee</a:t>
            </a:r>
            <a:r>
              <a:rPr lang="cs-CZ" dirty="0" smtClean="0"/>
              <a:t> &amp; </a:t>
            </a:r>
            <a:r>
              <a:rPr lang="cs-CZ" dirty="0" err="1" smtClean="0"/>
              <a:t>Rottenstreich</a:t>
            </a:r>
            <a:r>
              <a:rPr lang="cs-CZ" dirty="0" smtClean="0"/>
              <a:t> (2004)</a:t>
            </a:r>
          </a:p>
          <a:p>
            <a:pPr lvl="1"/>
            <a:r>
              <a:rPr lang="cs-CZ" dirty="0" smtClean="0"/>
              <a:t>„afektivní“ vs. </a:t>
            </a:r>
            <a:r>
              <a:rPr lang="cs-CZ" dirty="0" err="1" smtClean="0"/>
              <a:t>cold</a:t>
            </a:r>
            <a:r>
              <a:rPr lang="cs-CZ" dirty="0" smtClean="0"/>
              <a:t> zadání a </a:t>
            </a:r>
            <a:r>
              <a:rPr lang="cs-CZ" dirty="0" err="1" smtClean="0"/>
              <a:t>scope</a:t>
            </a:r>
            <a:r>
              <a:rPr lang="cs-CZ" dirty="0" smtClean="0"/>
              <a:t> (in)sensitivity</a:t>
            </a:r>
          </a:p>
          <a:p>
            <a:r>
              <a:rPr lang="cs-CZ" dirty="0" smtClean="0"/>
              <a:t>lze dosáhnout pouhou manipulací </a:t>
            </a:r>
            <a:r>
              <a:rPr lang="cs-CZ" dirty="0" err="1" smtClean="0"/>
              <a:t>focusu</a:t>
            </a:r>
            <a:r>
              <a:rPr lang="cs-CZ" dirty="0" smtClean="0"/>
              <a:t>?</a:t>
            </a:r>
          </a:p>
          <a:p>
            <a:pPr lvl="2"/>
            <a:r>
              <a:rPr lang="cs-CZ" sz="2000" dirty="0" smtClean="0"/>
              <a:t>(u </a:t>
            </a:r>
            <a:r>
              <a:rPr lang="cs-CZ" sz="2000" dirty="0" err="1" smtClean="0"/>
              <a:t>Pham</a:t>
            </a:r>
            <a:r>
              <a:rPr lang="cs-CZ" sz="2000" dirty="0" smtClean="0"/>
              <a:t> </a:t>
            </a:r>
            <a:r>
              <a:rPr lang="cs-CZ" sz="2000" dirty="0" err="1" smtClean="0"/>
              <a:t>Avnet</a:t>
            </a:r>
            <a:r>
              <a:rPr lang="cs-CZ" sz="2000" dirty="0" smtClean="0"/>
              <a:t>, 2009 chybí kontrolní skupina)</a:t>
            </a:r>
            <a:endParaRPr lang="cs-CZ" sz="2000" dirty="0"/>
          </a:p>
        </p:txBody>
      </p:sp>
      <p:sp>
        <p:nvSpPr>
          <p:cNvPr id="4" name="Slide Number Placeholder 3"/>
          <p:cNvSpPr>
            <a:spLocks noGrp="1"/>
          </p:cNvSpPr>
          <p:nvPr>
            <p:ph type="sldNum" sz="quarter" idx="12"/>
          </p:nvPr>
        </p:nvSpPr>
        <p:spPr/>
        <p:txBody>
          <a:bodyPr/>
          <a:lstStyle/>
          <a:p>
            <a:fld id="{1770E7A3-1F81-4973-99BC-33FC18E1495A}" type="slidenum">
              <a:rPr lang="en-US" smtClean="0"/>
              <a:pPr/>
              <a:t>23</a:t>
            </a:fld>
            <a:endParaRPr lang="en-US" dirty="0"/>
          </a:p>
        </p:txBody>
      </p:sp>
      <p:pic>
        <p:nvPicPr>
          <p:cNvPr id="1026" name="Picture 2"/>
          <p:cNvPicPr>
            <a:picLocks noChangeAspect="1" noChangeArrowheads="1"/>
          </p:cNvPicPr>
          <p:nvPr/>
        </p:nvPicPr>
        <p:blipFill>
          <a:blip r:embed="rId2"/>
          <a:srcRect/>
          <a:stretch>
            <a:fillRect/>
          </a:stretch>
        </p:blipFill>
        <p:spPr bwMode="auto">
          <a:xfrm>
            <a:off x="1514475" y="976099"/>
            <a:ext cx="6115050" cy="32956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smtClean="0"/>
              <a:t>Kdy užíváme afektivní heuristiku?</a:t>
            </a:r>
            <a:endParaRPr lang="cs-CZ" dirty="0"/>
          </a:p>
        </p:txBody>
      </p:sp>
      <p:sp>
        <p:nvSpPr>
          <p:cNvPr id="3" name="Content Placeholder 2"/>
          <p:cNvSpPr>
            <a:spLocks noGrp="1"/>
          </p:cNvSpPr>
          <p:nvPr>
            <p:ph idx="1"/>
          </p:nvPr>
        </p:nvSpPr>
        <p:spPr>
          <a:xfrm>
            <a:off x="266127" y="1417638"/>
            <a:ext cx="4073857" cy="5303837"/>
          </a:xfrm>
        </p:spPr>
        <p:txBody>
          <a:bodyPr/>
          <a:lstStyle/>
          <a:p>
            <a:r>
              <a:rPr lang="cs-CZ" sz="2800" dirty="0" err="1" smtClean="0"/>
              <a:t>Pham</a:t>
            </a:r>
            <a:r>
              <a:rPr lang="cs-CZ" sz="2800" dirty="0" smtClean="0"/>
              <a:t>, </a:t>
            </a:r>
            <a:r>
              <a:rPr lang="cs-CZ" sz="2800" dirty="0" err="1" smtClean="0"/>
              <a:t>Avent</a:t>
            </a:r>
            <a:r>
              <a:rPr lang="cs-CZ" sz="2800" dirty="0" smtClean="0"/>
              <a:t> (2009) – </a:t>
            </a:r>
            <a:r>
              <a:rPr lang="cs-CZ" sz="2800" dirty="0" err="1" smtClean="0"/>
              <a:t>promotion</a:t>
            </a:r>
            <a:r>
              <a:rPr lang="cs-CZ" sz="2800" dirty="0" smtClean="0"/>
              <a:t> vs. </a:t>
            </a:r>
            <a:r>
              <a:rPr lang="cs-CZ" sz="2800" dirty="0" err="1" smtClean="0"/>
              <a:t>prevention</a:t>
            </a:r>
            <a:r>
              <a:rPr lang="cs-CZ" sz="2800" dirty="0" smtClean="0"/>
              <a:t> </a:t>
            </a:r>
            <a:r>
              <a:rPr lang="cs-CZ" sz="2800" dirty="0" err="1" smtClean="0"/>
              <a:t>regulatory</a:t>
            </a:r>
            <a:r>
              <a:rPr lang="cs-CZ" sz="2800" dirty="0" smtClean="0"/>
              <a:t> </a:t>
            </a:r>
            <a:r>
              <a:rPr lang="cs-CZ" sz="2800" dirty="0" err="1" smtClean="0"/>
              <a:t>focus</a:t>
            </a:r>
            <a:endParaRPr lang="cs-CZ" sz="2800" dirty="0" smtClean="0"/>
          </a:p>
          <a:p>
            <a:pPr lvl="1"/>
            <a:r>
              <a:rPr lang="cs-CZ" sz="2400" dirty="0" smtClean="0"/>
              <a:t>dá se navodit </a:t>
            </a:r>
            <a:r>
              <a:rPr lang="cs-CZ" sz="2400" dirty="0" err="1" smtClean="0"/>
              <a:t>primingem</a:t>
            </a:r>
            <a:r>
              <a:rPr lang="cs-CZ" sz="2400" dirty="0" smtClean="0"/>
              <a:t>: ideály, sny </a:t>
            </a:r>
            <a:r>
              <a:rPr lang="cs-CZ" sz="2400" dirty="0" smtClean="0"/>
              <a:t>-&gt; </a:t>
            </a:r>
            <a:r>
              <a:rPr lang="cs-CZ" sz="2400" dirty="0" err="1" smtClean="0"/>
              <a:t>promotion</a:t>
            </a:r>
            <a:r>
              <a:rPr lang="cs-CZ" sz="2400" dirty="0" smtClean="0"/>
              <a:t>, povinnosti </a:t>
            </a:r>
            <a:r>
              <a:rPr lang="cs-CZ" sz="2400" dirty="0" smtClean="0"/>
              <a:t>-&gt; </a:t>
            </a:r>
            <a:r>
              <a:rPr lang="cs-CZ" sz="2400" dirty="0" err="1" smtClean="0"/>
              <a:t>prevention</a:t>
            </a:r>
            <a:endParaRPr lang="cs-CZ" sz="2400" dirty="0" smtClean="0"/>
          </a:p>
          <a:p>
            <a:r>
              <a:rPr lang="cs-CZ" sz="2800" dirty="0" smtClean="0"/>
              <a:t>doporučíte setkání?</a:t>
            </a:r>
          </a:p>
          <a:p>
            <a:pPr lvl="1"/>
            <a:r>
              <a:rPr lang="cs-CZ" sz="2400" dirty="0" smtClean="0"/>
              <a:t>2 (</a:t>
            </a:r>
            <a:r>
              <a:rPr lang="cs-CZ" sz="2400" dirty="0" err="1" smtClean="0"/>
              <a:t>prom</a:t>
            </a:r>
            <a:r>
              <a:rPr lang="cs-CZ" sz="2400" dirty="0" smtClean="0"/>
              <a:t>/</a:t>
            </a:r>
            <a:r>
              <a:rPr lang="cs-CZ" sz="2400" dirty="0" err="1" smtClean="0"/>
              <a:t>prev</a:t>
            </a:r>
            <a:r>
              <a:rPr lang="cs-CZ" sz="2400" dirty="0" smtClean="0"/>
              <a:t>) x 2 (více/méně příjemná) x 2 (rande/term </a:t>
            </a:r>
            <a:r>
              <a:rPr lang="cs-CZ" sz="2400" dirty="0" err="1" smtClean="0"/>
              <a:t>paper</a:t>
            </a:r>
            <a:r>
              <a:rPr lang="cs-CZ" sz="2400" dirty="0" smtClean="0"/>
              <a:t>) design</a:t>
            </a:r>
            <a:endParaRPr lang="cs-CZ" sz="2400" dirty="0"/>
          </a:p>
        </p:txBody>
      </p:sp>
      <p:sp>
        <p:nvSpPr>
          <p:cNvPr id="4" name="Slide Number Placeholder 3"/>
          <p:cNvSpPr>
            <a:spLocks noGrp="1"/>
          </p:cNvSpPr>
          <p:nvPr>
            <p:ph type="sldNum" sz="quarter" idx="12"/>
          </p:nvPr>
        </p:nvSpPr>
        <p:spPr/>
        <p:txBody>
          <a:bodyPr/>
          <a:lstStyle/>
          <a:p>
            <a:fld id="{1770E7A3-1F81-4973-99BC-33FC18E1495A}" type="slidenum">
              <a:rPr lang="en-US" smtClean="0"/>
              <a:pPr/>
              <a:t>24</a:t>
            </a:fld>
            <a:endParaRPr lang="en-US"/>
          </a:p>
        </p:txBody>
      </p:sp>
      <p:pic>
        <p:nvPicPr>
          <p:cNvPr id="5" name="Picture 4"/>
          <p:cNvPicPr/>
          <p:nvPr/>
        </p:nvPicPr>
        <p:blipFill>
          <a:blip r:embed="rId2"/>
          <a:srcRect/>
          <a:stretch>
            <a:fillRect/>
          </a:stretch>
        </p:blipFill>
        <p:spPr bwMode="auto">
          <a:xfrm>
            <a:off x="4363412" y="1417638"/>
            <a:ext cx="4780588" cy="4431031"/>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smtClean="0"/>
              <a:t>Viscerální faktory</a:t>
            </a:r>
            <a:endParaRPr lang="cs-CZ" dirty="0"/>
          </a:p>
        </p:txBody>
      </p:sp>
      <p:sp>
        <p:nvSpPr>
          <p:cNvPr id="3" name="Content Placeholder 2"/>
          <p:cNvSpPr>
            <a:spLocks noGrp="1"/>
          </p:cNvSpPr>
          <p:nvPr>
            <p:ph idx="1"/>
          </p:nvPr>
        </p:nvSpPr>
        <p:spPr/>
        <p:txBody>
          <a:bodyPr/>
          <a:lstStyle/>
          <a:p>
            <a:pPr lvl="1"/>
            <a:r>
              <a:rPr lang="cs-CZ" sz="1800" dirty="0" err="1" smtClean="0"/>
              <a:t>Loewenstein</a:t>
            </a:r>
            <a:r>
              <a:rPr lang="cs-CZ" sz="1800" dirty="0" smtClean="0"/>
              <a:t>, 1999</a:t>
            </a:r>
          </a:p>
          <a:p>
            <a:r>
              <a:rPr lang="cs-CZ" sz="2800" dirty="0" smtClean="0"/>
              <a:t>hlad, žízeň, sexuální touha, </a:t>
            </a:r>
            <a:r>
              <a:rPr lang="cs-CZ" sz="2800" dirty="0" err="1" smtClean="0"/>
              <a:t>touha</a:t>
            </a:r>
            <a:r>
              <a:rPr lang="cs-CZ" sz="2800" dirty="0" smtClean="0"/>
              <a:t> po droze, bolest, nálada či prožívané emoce</a:t>
            </a:r>
          </a:p>
          <a:p>
            <a:pPr lvl="1"/>
            <a:r>
              <a:rPr lang="cs-CZ" sz="2400" dirty="0" smtClean="0"/>
              <a:t>negativní hédonická kvalita + vliv na preference </a:t>
            </a:r>
          </a:p>
          <a:p>
            <a:r>
              <a:rPr lang="cs-CZ" sz="2800" dirty="0" smtClean="0"/>
              <a:t>s jejich intenzitou roste vliv na chování</a:t>
            </a:r>
          </a:p>
          <a:p>
            <a:pPr lvl="1"/>
            <a:r>
              <a:rPr lang="cs-CZ" sz="2400" dirty="0" smtClean="0"/>
              <a:t>ospalost – ranné vstávání – usnutí za volantem?</a:t>
            </a:r>
          </a:p>
          <a:p>
            <a:r>
              <a:rPr lang="cs-CZ" sz="2800" dirty="0" smtClean="0"/>
              <a:t>výsledkem je chování v rozporu s dlouhodobými cíly, pocit ztráty kontroly</a:t>
            </a:r>
          </a:p>
          <a:p>
            <a:pPr lvl="1"/>
            <a:r>
              <a:rPr lang="cs-CZ" sz="2400" dirty="0" smtClean="0"/>
              <a:t>nicméně jde </a:t>
            </a:r>
            <a:r>
              <a:rPr lang="cs-CZ" sz="2400" dirty="0" smtClean="0"/>
              <a:t>pořád </a:t>
            </a:r>
            <a:r>
              <a:rPr lang="cs-CZ" sz="2400" dirty="0" smtClean="0"/>
              <a:t>o </a:t>
            </a:r>
            <a:r>
              <a:rPr lang="cs-CZ" sz="2400" dirty="0" smtClean="0"/>
              <a:t>vlastní „rozhodnutí“ </a:t>
            </a:r>
            <a:r>
              <a:rPr lang="cs-CZ" sz="2400" dirty="0" smtClean="0"/>
              <a:t>(?) nebo jde o „a-racionalitu“</a:t>
            </a:r>
            <a:endParaRPr lang="cs-CZ" sz="2400" dirty="0" smtClean="0"/>
          </a:p>
          <a:p>
            <a:pPr lvl="1"/>
            <a:r>
              <a:rPr lang="cs-CZ" sz="2400" dirty="0" smtClean="0"/>
              <a:t>jde tedy jen o změnu preferencí?</a:t>
            </a:r>
          </a:p>
          <a:p>
            <a:pPr lvl="1"/>
            <a:endParaRPr lang="cs-CZ" sz="2400" dirty="0" smtClean="0"/>
          </a:p>
          <a:p>
            <a:pPr lvl="1"/>
            <a:endParaRPr lang="cs-CZ" sz="2400" dirty="0"/>
          </a:p>
        </p:txBody>
      </p:sp>
      <p:sp>
        <p:nvSpPr>
          <p:cNvPr id="4" name="Slide Number Placeholder 3"/>
          <p:cNvSpPr>
            <a:spLocks noGrp="1"/>
          </p:cNvSpPr>
          <p:nvPr>
            <p:ph type="sldNum" sz="quarter" idx="12"/>
          </p:nvPr>
        </p:nvSpPr>
        <p:spPr/>
        <p:txBody>
          <a:bodyPr/>
          <a:lstStyle/>
          <a:p>
            <a:fld id="{1770E7A3-1F81-4973-99BC-33FC18E1495A}" type="slidenum">
              <a:rPr lang="en-US" smtClean="0"/>
              <a:pPr/>
              <a:t>25</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smtClean="0"/>
              <a:t>VF vs. změna preferencí</a:t>
            </a:r>
            <a:endParaRPr lang="cs-CZ" dirty="0"/>
          </a:p>
        </p:txBody>
      </p:sp>
      <p:sp>
        <p:nvSpPr>
          <p:cNvPr id="3" name="Content Placeholder 2"/>
          <p:cNvSpPr>
            <a:spLocks noGrp="1"/>
          </p:cNvSpPr>
          <p:nvPr>
            <p:ph idx="1"/>
          </p:nvPr>
        </p:nvSpPr>
        <p:spPr/>
        <p:txBody>
          <a:bodyPr/>
          <a:lstStyle/>
          <a:p>
            <a:r>
              <a:rPr lang="cs-CZ" dirty="0" smtClean="0"/>
              <a:t>změna preferencí nemá hédonické dopady</a:t>
            </a:r>
          </a:p>
          <a:p>
            <a:pPr lvl="1"/>
            <a:r>
              <a:rPr lang="cs-CZ" dirty="0" smtClean="0"/>
              <a:t>na druhé straně pociťovat hlad je vždy negativní</a:t>
            </a:r>
          </a:p>
          <a:p>
            <a:r>
              <a:rPr lang="cs-CZ" dirty="0" smtClean="0"/>
              <a:t>VF jsou vyvolány externími faktory a nejsou dlouhodobé</a:t>
            </a:r>
          </a:p>
          <a:p>
            <a:r>
              <a:rPr lang="cs-CZ" dirty="0" smtClean="0"/>
              <a:t>preference se mění jen pomalu, VF rychle</a:t>
            </a:r>
          </a:p>
          <a:p>
            <a:r>
              <a:rPr lang="cs-CZ" dirty="0" smtClean="0"/>
              <a:t>preference existují na úrovni vyšších </a:t>
            </a:r>
            <a:r>
              <a:rPr lang="cs-CZ" dirty="0" err="1" smtClean="0"/>
              <a:t>kog</a:t>
            </a:r>
            <a:r>
              <a:rPr lang="cs-CZ" dirty="0" smtClean="0"/>
              <a:t>. funkcí, VF zpracovává spíše „reptile </a:t>
            </a:r>
            <a:r>
              <a:rPr lang="cs-CZ" dirty="0" err="1" smtClean="0"/>
              <a:t>brain</a:t>
            </a:r>
            <a:r>
              <a:rPr lang="cs-CZ" dirty="0" smtClean="0"/>
              <a:t>“</a:t>
            </a:r>
            <a:endParaRPr lang="cs-CZ" dirty="0"/>
          </a:p>
        </p:txBody>
      </p:sp>
      <p:sp>
        <p:nvSpPr>
          <p:cNvPr id="4" name="Slide Number Placeholder 3"/>
          <p:cNvSpPr>
            <a:spLocks noGrp="1"/>
          </p:cNvSpPr>
          <p:nvPr>
            <p:ph type="sldNum" sz="quarter" idx="12"/>
          </p:nvPr>
        </p:nvSpPr>
        <p:spPr/>
        <p:txBody>
          <a:bodyPr/>
          <a:lstStyle/>
          <a:p>
            <a:fld id="{1770E7A3-1F81-4973-99BC-33FC18E1495A}" type="slidenum">
              <a:rPr lang="en-US" smtClean="0"/>
              <a:pPr/>
              <a:t>26</a:t>
            </a:fld>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err="1" smtClean="0"/>
              <a:t>Mischel</a:t>
            </a:r>
            <a:r>
              <a:rPr lang="cs-CZ" dirty="0" smtClean="0"/>
              <a:t> - </a:t>
            </a:r>
            <a:r>
              <a:rPr lang="cs-CZ" dirty="0" err="1" smtClean="0"/>
              <a:t>Marshmallows</a:t>
            </a:r>
            <a:endParaRPr lang="cs-CZ" dirty="0"/>
          </a:p>
        </p:txBody>
      </p:sp>
      <p:sp>
        <p:nvSpPr>
          <p:cNvPr id="3" name="Content Placeholder 2"/>
          <p:cNvSpPr>
            <a:spLocks noGrp="1"/>
          </p:cNvSpPr>
          <p:nvPr>
            <p:ph idx="1"/>
          </p:nvPr>
        </p:nvSpPr>
        <p:spPr/>
        <p:txBody>
          <a:bodyPr/>
          <a:lstStyle/>
          <a:p>
            <a:r>
              <a:rPr lang="cs-CZ" dirty="0" smtClean="0"/>
              <a:t>přítomnost odměny</a:t>
            </a:r>
          </a:p>
          <a:p>
            <a:pPr>
              <a:buNone/>
            </a:pPr>
            <a:r>
              <a:rPr lang="cs-CZ" dirty="0" smtClean="0"/>
              <a:t> -&gt; VF -&gt; podlehnutí</a:t>
            </a:r>
          </a:p>
          <a:p>
            <a:endParaRPr lang="cs-CZ" dirty="0" smtClean="0"/>
          </a:p>
          <a:p>
            <a:r>
              <a:rPr lang="cs-CZ" dirty="0" smtClean="0"/>
              <a:t>obrázek odměny</a:t>
            </a:r>
          </a:p>
          <a:p>
            <a:pPr>
              <a:buNone/>
            </a:pPr>
            <a:r>
              <a:rPr lang="cs-CZ" dirty="0" smtClean="0"/>
              <a:t>-&gt; slabší VF, motivace </a:t>
            </a:r>
          </a:p>
          <a:p>
            <a:pPr>
              <a:buNone/>
            </a:pPr>
            <a:r>
              <a:rPr lang="cs-CZ" dirty="0" smtClean="0"/>
              <a:t>převáží -&gt; ovládnutí se</a:t>
            </a:r>
          </a:p>
          <a:p>
            <a:pPr>
              <a:buNone/>
            </a:pPr>
            <a:endParaRPr lang="cs-CZ" dirty="0"/>
          </a:p>
        </p:txBody>
      </p:sp>
      <p:sp>
        <p:nvSpPr>
          <p:cNvPr id="4" name="Slide Number Placeholder 3"/>
          <p:cNvSpPr>
            <a:spLocks noGrp="1"/>
          </p:cNvSpPr>
          <p:nvPr>
            <p:ph type="sldNum" sz="quarter" idx="12"/>
          </p:nvPr>
        </p:nvSpPr>
        <p:spPr/>
        <p:txBody>
          <a:bodyPr/>
          <a:lstStyle/>
          <a:p>
            <a:fld id="{1770E7A3-1F81-4973-99BC-33FC18E1495A}" type="slidenum">
              <a:rPr lang="en-US" smtClean="0"/>
              <a:pPr/>
              <a:t>27</a:t>
            </a:fld>
            <a:endParaRPr lang="en-US"/>
          </a:p>
        </p:txBody>
      </p:sp>
      <p:pic>
        <p:nvPicPr>
          <p:cNvPr id="5" name="Content Placeholder 7" descr="marshmallow.jpg"/>
          <p:cNvPicPr>
            <a:picLocks noChangeAspect="1"/>
          </p:cNvPicPr>
          <p:nvPr/>
        </p:nvPicPr>
        <p:blipFill>
          <a:blip r:embed="rId3" cstate="print"/>
          <a:srcRect t="-5322" b="-5322"/>
          <a:stretch>
            <a:fillRect/>
          </a:stretch>
        </p:blipFill>
        <p:spPr>
          <a:xfrm>
            <a:off x="4907507" y="1475539"/>
            <a:ext cx="4038600" cy="4525963"/>
          </a:xfrm>
          <a:prstGeom prst="rect">
            <a:avLst/>
          </a:prstGeom>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Propositions Concerning the Actual, Desired, Predicted, and Recollected Influence of Visceral Factors on Behavior</a:t>
            </a:r>
            <a:endParaRPr lang="cs-CZ" sz="3200" dirty="0"/>
          </a:p>
        </p:txBody>
      </p:sp>
      <p:sp>
        <p:nvSpPr>
          <p:cNvPr id="3" name="Content Placeholder 2"/>
          <p:cNvSpPr>
            <a:spLocks noGrp="1"/>
          </p:cNvSpPr>
          <p:nvPr>
            <p:ph idx="1"/>
          </p:nvPr>
        </p:nvSpPr>
        <p:spPr/>
        <p:txBody>
          <a:bodyPr/>
          <a:lstStyle/>
          <a:p>
            <a:endParaRPr lang="cs-CZ"/>
          </a:p>
        </p:txBody>
      </p:sp>
      <p:sp>
        <p:nvSpPr>
          <p:cNvPr id="4" name="Slide Number Placeholder 3"/>
          <p:cNvSpPr>
            <a:spLocks noGrp="1"/>
          </p:cNvSpPr>
          <p:nvPr>
            <p:ph type="sldNum" sz="quarter" idx="12"/>
          </p:nvPr>
        </p:nvSpPr>
        <p:spPr/>
        <p:txBody>
          <a:bodyPr/>
          <a:lstStyle/>
          <a:p>
            <a:fld id="{1770E7A3-1F81-4973-99BC-33FC18E1495A}" type="slidenum">
              <a:rPr lang="en-US" smtClean="0"/>
              <a:pPr/>
              <a:t>28</a:t>
            </a:fld>
            <a:endParaRPr lang="en-US"/>
          </a:p>
        </p:txBody>
      </p:sp>
      <p:pic>
        <p:nvPicPr>
          <p:cNvPr id="3075" name="Picture 3"/>
          <p:cNvPicPr>
            <a:picLocks noChangeAspect="1" noChangeArrowheads="1"/>
          </p:cNvPicPr>
          <p:nvPr/>
        </p:nvPicPr>
        <p:blipFill>
          <a:blip r:embed="rId2"/>
          <a:srcRect/>
          <a:stretch>
            <a:fillRect/>
          </a:stretch>
        </p:blipFill>
        <p:spPr bwMode="auto">
          <a:xfrm>
            <a:off x="222838" y="1633117"/>
            <a:ext cx="8814973" cy="461587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smtClean="0"/>
              <a:t>Shrnutí 7 propozic</a:t>
            </a:r>
            <a:endParaRPr lang="cs-CZ" dirty="0"/>
          </a:p>
        </p:txBody>
      </p:sp>
      <p:sp>
        <p:nvSpPr>
          <p:cNvPr id="3" name="Content Placeholder 2"/>
          <p:cNvSpPr>
            <a:spLocks noGrp="1"/>
          </p:cNvSpPr>
          <p:nvPr>
            <p:ph idx="1"/>
          </p:nvPr>
        </p:nvSpPr>
        <p:spPr/>
        <p:txBody>
          <a:bodyPr/>
          <a:lstStyle/>
          <a:p>
            <a:pPr marL="457200" indent="-457200">
              <a:buFont typeface="+mj-lt"/>
              <a:buAutoNum type="arabicPeriod"/>
            </a:pPr>
            <a:r>
              <a:rPr lang="cs-CZ" sz="2000" dirty="0" smtClean="0"/>
              <a:t>VF </a:t>
            </a:r>
            <a:r>
              <a:rPr lang="cs-CZ" sz="2000" dirty="0" smtClean="0"/>
              <a:t>mají vliv na chování (diskrepance mezi želaným a skutečným)</a:t>
            </a:r>
          </a:p>
          <a:p>
            <a:pPr marL="457200" indent="-457200">
              <a:buFont typeface="+mj-lt"/>
              <a:buAutoNum type="arabicPeriod"/>
            </a:pPr>
            <a:r>
              <a:rPr lang="cs-CZ" sz="2000" dirty="0" smtClean="0"/>
              <a:t>VF </a:t>
            </a:r>
            <a:r>
              <a:rPr lang="cs-CZ" sz="2000" dirty="0" smtClean="0"/>
              <a:t>působí jen v přítomnosti (k diskrepanci mezi plánovaným a želaným </a:t>
            </a:r>
            <a:r>
              <a:rPr lang="cs-CZ" sz="2000" dirty="0" smtClean="0"/>
              <a:t>chováním </a:t>
            </a:r>
            <a:r>
              <a:rPr lang="cs-CZ" sz="2000" dirty="0" smtClean="0"/>
              <a:t>nedochází)</a:t>
            </a:r>
          </a:p>
          <a:p>
            <a:pPr marL="457200" indent="-457200">
              <a:buFont typeface="+mj-lt"/>
              <a:buAutoNum type="arabicPeriod"/>
            </a:pPr>
            <a:r>
              <a:rPr lang="cs-CZ" sz="2000" dirty="0" smtClean="0"/>
              <a:t>VF </a:t>
            </a:r>
            <a:r>
              <a:rPr lang="cs-CZ" sz="2000" dirty="0" smtClean="0"/>
              <a:t>a </a:t>
            </a:r>
            <a:r>
              <a:rPr lang="cs-CZ" sz="2000" dirty="0" err="1" smtClean="0"/>
              <a:t>impulzivita</a:t>
            </a:r>
            <a:r>
              <a:rPr lang="cs-CZ" sz="2000" dirty="0" smtClean="0"/>
              <a:t> mohou být alternativou pro vysvětlení chování, které se popisuje jako hyperbolické </a:t>
            </a:r>
            <a:r>
              <a:rPr lang="cs-CZ" sz="2000" dirty="0" smtClean="0"/>
              <a:t>diskontování</a:t>
            </a:r>
            <a:r>
              <a:rPr lang="cs-CZ" sz="2000" dirty="0" smtClean="0"/>
              <a:t>:</a:t>
            </a:r>
            <a:r>
              <a:rPr lang="cs-CZ" sz="2000" dirty="0" smtClean="0"/>
              <a:t> proč </a:t>
            </a:r>
            <a:r>
              <a:rPr lang="cs-CZ" sz="2000" dirty="0" smtClean="0"/>
              <a:t>k němu někdy dochází a jindy ne a proč mají vliv nejen časová ale i prostorová či obecně senzorická blízkost. </a:t>
            </a:r>
          </a:p>
          <a:p>
            <a:pPr marL="457200" indent="-457200">
              <a:buFont typeface="+mj-lt"/>
              <a:buAutoNum type="arabicPeriod"/>
            </a:pPr>
            <a:r>
              <a:rPr lang="cs-CZ" sz="2000" dirty="0" smtClean="0"/>
              <a:t>aktuální </a:t>
            </a:r>
            <a:r>
              <a:rPr lang="cs-CZ" sz="2000" dirty="0" smtClean="0"/>
              <a:t>VF mohou mít mírný vliv na budoucí chování (jelikož si lidé neuvědomí, že jsou jen dočasné a jejích vliv pomine)</a:t>
            </a:r>
          </a:p>
          <a:p>
            <a:pPr marL="457200" indent="-457200">
              <a:buFont typeface="+mj-lt"/>
              <a:buAutoNum type="arabicPeriod"/>
            </a:pPr>
            <a:r>
              <a:rPr lang="cs-CZ" sz="2000" dirty="0" smtClean="0"/>
              <a:t>lidé </a:t>
            </a:r>
            <a:r>
              <a:rPr lang="cs-CZ" sz="2000" dirty="0" smtClean="0"/>
              <a:t>podceňují působení budoucích </a:t>
            </a:r>
            <a:r>
              <a:rPr lang="cs-CZ" sz="2000" dirty="0" smtClean="0"/>
              <a:t>VF</a:t>
            </a:r>
            <a:endParaRPr lang="cs-CZ" sz="2000" dirty="0" smtClean="0"/>
          </a:p>
          <a:p>
            <a:pPr marL="457200" indent="-457200">
              <a:buFont typeface="+mj-lt"/>
              <a:buAutoNum type="arabicPeriod"/>
            </a:pPr>
            <a:r>
              <a:rPr lang="cs-CZ" sz="2000" dirty="0" smtClean="0"/>
              <a:t>lidé </a:t>
            </a:r>
            <a:r>
              <a:rPr lang="cs-CZ" sz="2000" dirty="0" smtClean="0"/>
              <a:t>časem zapomínají na vliv VF a minulé chování pod vlivem VF se stává čím dál tím víc nepochopitelné </a:t>
            </a:r>
            <a:endParaRPr lang="cs-CZ" sz="2000" dirty="0" smtClean="0"/>
          </a:p>
          <a:p>
            <a:pPr marL="457200" indent="-457200">
              <a:buFont typeface="+mj-lt"/>
              <a:buAutoNum type="arabicPeriod"/>
            </a:pPr>
            <a:r>
              <a:rPr lang="cs-CZ" sz="2000" dirty="0" smtClean="0"/>
              <a:t>uvedené </a:t>
            </a:r>
            <a:r>
              <a:rPr lang="cs-CZ" sz="2000" dirty="0" smtClean="0"/>
              <a:t>propozice platí ve vztahu k druhým stejně jako ve vztahu </a:t>
            </a:r>
            <a:r>
              <a:rPr lang="cs-CZ" sz="2000" dirty="0" smtClean="0"/>
              <a:t>k budoucímu </a:t>
            </a:r>
            <a:r>
              <a:rPr lang="cs-CZ" sz="2000" dirty="0" err="1" smtClean="0"/>
              <a:t>self</a:t>
            </a:r>
            <a:r>
              <a:rPr lang="cs-CZ" sz="2000" dirty="0" smtClean="0"/>
              <a:t>.</a:t>
            </a:r>
          </a:p>
          <a:p>
            <a:pPr marL="457200" indent="-457200">
              <a:buFont typeface="+mj-lt"/>
              <a:buAutoNum type="arabicPeriod"/>
            </a:pPr>
            <a:endParaRPr lang="cs-CZ" sz="2000" dirty="0"/>
          </a:p>
        </p:txBody>
      </p:sp>
      <p:sp>
        <p:nvSpPr>
          <p:cNvPr id="4" name="Slide Number Placeholder 3"/>
          <p:cNvSpPr>
            <a:spLocks noGrp="1"/>
          </p:cNvSpPr>
          <p:nvPr>
            <p:ph type="sldNum" sz="quarter" idx="12"/>
          </p:nvPr>
        </p:nvSpPr>
        <p:spPr/>
        <p:txBody>
          <a:bodyPr/>
          <a:lstStyle/>
          <a:p>
            <a:fld id="{1770E7A3-1F81-4973-99BC-33FC18E1495A}" type="slidenum">
              <a:rPr lang="en-US" smtClean="0"/>
              <a:pPr/>
              <a:t>29</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1"/>
          <p:cNvSpPr>
            <a:spLocks noGrp="1"/>
          </p:cNvSpPr>
          <p:nvPr>
            <p:ph type="title"/>
          </p:nvPr>
        </p:nvSpPr>
        <p:spPr/>
        <p:txBody>
          <a:bodyPr/>
          <a:lstStyle/>
          <a:p>
            <a:r>
              <a:rPr lang="en-US" dirty="0" smtClean="0">
                <a:ea typeface="ＭＳ Ｐゴシック" pitchFamily="34" charset="-128"/>
              </a:rPr>
              <a:t> </a:t>
            </a:r>
            <a:r>
              <a:rPr lang="cs-CZ" dirty="0" smtClean="0">
                <a:ea typeface="ＭＳ Ｐゴシック" pitchFamily="34" charset="-128"/>
              </a:rPr>
              <a:t>Standardní model</a:t>
            </a:r>
            <a:endParaRPr lang="en-US" dirty="0" smtClean="0">
              <a:ea typeface="ＭＳ Ｐゴシック" pitchFamily="34" charset="-128"/>
            </a:endParaRPr>
          </a:p>
        </p:txBody>
      </p:sp>
      <p:pic>
        <p:nvPicPr>
          <p:cNvPr id="38914" name="Content Placeholder 4" descr="Riskasafeeling.tiff"/>
          <p:cNvPicPr>
            <a:picLocks noGrp="1" noChangeAspect="1"/>
          </p:cNvPicPr>
          <p:nvPr>
            <p:ph idx="1"/>
          </p:nvPr>
        </p:nvPicPr>
        <p:blipFill>
          <a:blip r:embed="rId2"/>
          <a:srcRect t="-6607" b="-6607"/>
          <a:stretch>
            <a:fillRect/>
          </a:stretch>
        </p:blipFill>
        <p:spPr/>
      </p:pic>
      <p:sp>
        <p:nvSpPr>
          <p:cNvPr id="38916" name="TextBox 5"/>
          <p:cNvSpPr txBox="1">
            <a:spLocks noChangeArrowheads="1"/>
          </p:cNvSpPr>
          <p:nvPr/>
        </p:nvSpPr>
        <p:spPr bwMode="auto">
          <a:xfrm>
            <a:off x="5797550" y="5986463"/>
            <a:ext cx="2889250" cy="369887"/>
          </a:xfrm>
          <a:prstGeom prst="rect">
            <a:avLst/>
          </a:prstGeom>
          <a:noFill/>
          <a:ln w="9525">
            <a:noFill/>
            <a:miter lim="800000"/>
            <a:headEnd/>
            <a:tailEnd/>
          </a:ln>
        </p:spPr>
        <p:txBody>
          <a:bodyPr>
            <a:spAutoFit/>
          </a:bodyPr>
          <a:lstStyle/>
          <a:p>
            <a:r>
              <a:rPr lang="en-US"/>
              <a:t>Loewenstein et al. (2001)</a:t>
            </a:r>
          </a:p>
        </p:txBody>
      </p:sp>
      <p:sp>
        <p:nvSpPr>
          <p:cNvPr id="7" name="Right Arrow 6"/>
          <p:cNvSpPr>
            <a:spLocks noChangeArrowheads="1"/>
          </p:cNvSpPr>
          <p:nvPr/>
        </p:nvSpPr>
        <p:spPr bwMode="auto">
          <a:xfrm rot="-9555631">
            <a:off x="3863975" y="3792538"/>
            <a:ext cx="1709738" cy="225425"/>
          </a:xfrm>
          <a:prstGeom prst="rightArrow">
            <a:avLst>
              <a:gd name="adj1" fmla="val 50000"/>
              <a:gd name="adj2" fmla="val 50002"/>
            </a:avLst>
          </a:prstGeom>
          <a:solidFill>
            <a:srgbClr val="FF0000"/>
          </a:solidFill>
          <a:ln w="9525">
            <a:noFill/>
            <a:miter lim="800000"/>
            <a:headEnd/>
            <a:tailEnd/>
          </a:ln>
          <a:effectLst>
            <a:outerShdw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9" name="Slide Number Placeholder 8"/>
          <p:cNvSpPr>
            <a:spLocks noGrp="1"/>
          </p:cNvSpPr>
          <p:nvPr>
            <p:ph type="sldNum" sz="quarter" idx="12"/>
          </p:nvPr>
        </p:nvSpPr>
        <p:spPr/>
        <p:txBody>
          <a:bodyPr/>
          <a:lstStyle/>
          <a:p>
            <a:fld id="{1770E7A3-1F81-4973-99BC-33FC18E1495A}" type="slidenum">
              <a:rPr lang="en-US" smtClean="0"/>
              <a:pPr/>
              <a:t>3</a:t>
            </a:fld>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smtClean="0"/>
              <a:t>Pokus o celkové shrnutí</a:t>
            </a:r>
            <a:endParaRPr lang="cs-CZ" dirty="0"/>
          </a:p>
        </p:txBody>
      </p:sp>
      <p:sp>
        <p:nvSpPr>
          <p:cNvPr id="3" name="Content Placeholder 2"/>
          <p:cNvSpPr>
            <a:spLocks noGrp="1"/>
          </p:cNvSpPr>
          <p:nvPr>
            <p:ph idx="1"/>
          </p:nvPr>
        </p:nvSpPr>
        <p:spPr/>
        <p:txBody>
          <a:bodyPr/>
          <a:lstStyle/>
          <a:p>
            <a:r>
              <a:rPr lang="cs-CZ" dirty="0" smtClean="0"/>
              <a:t>klasický model rozhodování</a:t>
            </a:r>
          </a:p>
          <a:p>
            <a:r>
              <a:rPr lang="cs-CZ" dirty="0" smtClean="0"/>
              <a:t>afektivní heuristika</a:t>
            </a:r>
          </a:p>
          <a:p>
            <a:r>
              <a:rPr lang="cs-CZ" dirty="0" smtClean="0"/>
              <a:t>emoční heuristika</a:t>
            </a:r>
          </a:p>
          <a:p>
            <a:r>
              <a:rPr lang="cs-CZ" dirty="0" smtClean="0"/>
              <a:t>vliv viscerálních faktorů</a:t>
            </a:r>
            <a:endParaRPr lang="cs-CZ" dirty="0"/>
          </a:p>
        </p:txBody>
      </p:sp>
      <p:sp>
        <p:nvSpPr>
          <p:cNvPr id="4" name="Slide Number Placeholder 3"/>
          <p:cNvSpPr>
            <a:spLocks noGrp="1"/>
          </p:cNvSpPr>
          <p:nvPr>
            <p:ph type="sldNum" sz="quarter" idx="12"/>
          </p:nvPr>
        </p:nvSpPr>
        <p:spPr/>
        <p:txBody>
          <a:bodyPr/>
          <a:lstStyle/>
          <a:p>
            <a:fld id="{1770E7A3-1F81-4973-99BC-33FC18E1495A}" type="slidenum">
              <a:rPr lang="en-US" smtClean="0"/>
              <a:pPr/>
              <a:t>30</a:t>
            </a:fld>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smtClean="0"/>
              <a:t>Aplikace</a:t>
            </a:r>
            <a:endParaRPr lang="cs-CZ" dirty="0"/>
          </a:p>
        </p:txBody>
      </p:sp>
      <p:sp>
        <p:nvSpPr>
          <p:cNvPr id="3" name="Content Placeholder 2"/>
          <p:cNvSpPr>
            <a:spLocks noGrp="1"/>
          </p:cNvSpPr>
          <p:nvPr>
            <p:ph idx="1"/>
          </p:nvPr>
        </p:nvSpPr>
        <p:spPr/>
        <p:txBody>
          <a:bodyPr/>
          <a:lstStyle/>
          <a:p>
            <a:r>
              <a:rPr lang="cs-CZ" dirty="0" smtClean="0"/>
              <a:t>drogová závislost</a:t>
            </a:r>
          </a:p>
          <a:p>
            <a:pPr lvl="1"/>
            <a:r>
              <a:rPr lang="cs-CZ" dirty="0" smtClean="0"/>
              <a:t>ne „racionální závislost“ nebo touha po pozitivních účincích ale ukončení negativních stavů</a:t>
            </a:r>
          </a:p>
          <a:p>
            <a:r>
              <a:rPr lang="cs-CZ" dirty="0" smtClean="0"/>
              <a:t>sex – bezpečnost</a:t>
            </a:r>
          </a:p>
          <a:p>
            <a:pPr lvl="1"/>
            <a:r>
              <a:rPr lang="cs-CZ" dirty="0" smtClean="0"/>
              <a:t>intervence u homosexuálů – výmluvy v </a:t>
            </a:r>
            <a:r>
              <a:rPr lang="cs-CZ" dirty="0" err="1" smtClean="0"/>
              <a:t>hot</a:t>
            </a:r>
            <a:r>
              <a:rPr lang="cs-CZ" dirty="0" smtClean="0"/>
              <a:t> a </a:t>
            </a:r>
            <a:r>
              <a:rPr lang="cs-CZ" dirty="0" err="1" smtClean="0"/>
              <a:t>cold</a:t>
            </a:r>
            <a:r>
              <a:rPr lang="cs-CZ" dirty="0" smtClean="0"/>
              <a:t> </a:t>
            </a:r>
            <a:r>
              <a:rPr lang="cs-CZ" dirty="0" err="1" smtClean="0"/>
              <a:t>states</a:t>
            </a:r>
            <a:endParaRPr lang="cs-CZ" dirty="0" smtClean="0"/>
          </a:p>
          <a:p>
            <a:r>
              <a:rPr lang="cs-CZ" dirty="0" smtClean="0"/>
              <a:t>sex – frekvence </a:t>
            </a:r>
          </a:p>
          <a:p>
            <a:pPr lvl="1"/>
            <a:r>
              <a:rPr lang="cs-CZ" dirty="0" smtClean="0"/>
              <a:t>nezmění se „libost“ aktivity, pouze v důsledku </a:t>
            </a:r>
            <a:r>
              <a:rPr lang="cs-CZ" dirty="0" err="1" smtClean="0"/>
              <a:t>habituace</a:t>
            </a:r>
            <a:r>
              <a:rPr lang="cs-CZ" dirty="0" smtClean="0"/>
              <a:t> klesá intenzita VF</a:t>
            </a:r>
          </a:p>
          <a:p>
            <a:pPr lvl="1"/>
            <a:endParaRPr lang="cs-CZ" dirty="0"/>
          </a:p>
        </p:txBody>
      </p:sp>
      <p:sp>
        <p:nvSpPr>
          <p:cNvPr id="4" name="Slide Number Placeholder 3"/>
          <p:cNvSpPr>
            <a:spLocks noGrp="1"/>
          </p:cNvSpPr>
          <p:nvPr>
            <p:ph type="sldNum" sz="quarter" idx="12"/>
          </p:nvPr>
        </p:nvSpPr>
        <p:spPr/>
        <p:txBody>
          <a:bodyPr/>
          <a:lstStyle/>
          <a:p>
            <a:fld id="{1770E7A3-1F81-4973-99BC-33FC18E1495A}" type="slidenum">
              <a:rPr lang="en-US" smtClean="0"/>
              <a:pPr/>
              <a:t>31</a:t>
            </a:fld>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smtClean="0"/>
              <a:t>Klasický rozhodovací proces</a:t>
            </a:r>
            <a:endParaRPr lang="cs-CZ" dirty="0"/>
          </a:p>
        </p:txBody>
      </p:sp>
      <p:sp>
        <p:nvSpPr>
          <p:cNvPr id="3" name="Slide Number Placeholder 2"/>
          <p:cNvSpPr>
            <a:spLocks noGrp="1"/>
          </p:cNvSpPr>
          <p:nvPr>
            <p:ph type="sldNum" sz="quarter" idx="12"/>
          </p:nvPr>
        </p:nvSpPr>
        <p:spPr/>
        <p:txBody>
          <a:bodyPr/>
          <a:lstStyle/>
          <a:p>
            <a:fld id="{31E746B9-42FF-494D-96A9-66E5D75FDECC}" type="slidenum">
              <a:rPr lang="en-US" smtClean="0"/>
              <a:pPr/>
              <a:t>32</a:t>
            </a:fld>
            <a:endParaRPr lang="en-US" dirty="0"/>
          </a:p>
        </p:txBody>
      </p:sp>
      <p:sp>
        <p:nvSpPr>
          <p:cNvPr id="4" name="Rounded Rectangle 3"/>
          <p:cNvSpPr/>
          <p:nvPr/>
        </p:nvSpPr>
        <p:spPr>
          <a:xfrm>
            <a:off x="5322657" y="2224554"/>
            <a:ext cx="1351128" cy="914400"/>
          </a:xfrm>
          <a:prstGeom prst="roundRect">
            <a:avLst/>
          </a:prstGeom>
          <a:solidFill>
            <a:srgbClr val="FF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cs-CZ" dirty="0" smtClean="0"/>
              <a:t>Rozhodnutí</a:t>
            </a:r>
            <a:endParaRPr lang="cs-CZ" dirty="0"/>
          </a:p>
        </p:txBody>
      </p:sp>
      <p:sp>
        <p:nvSpPr>
          <p:cNvPr id="5" name="Rounded Rectangle 4"/>
          <p:cNvSpPr/>
          <p:nvPr/>
        </p:nvSpPr>
        <p:spPr>
          <a:xfrm>
            <a:off x="7902056" y="3618922"/>
            <a:ext cx="1176049" cy="914400"/>
          </a:xfrm>
          <a:prstGeom prst="roundRect">
            <a:avLst/>
          </a:prstGeom>
          <a:solidFill>
            <a:srgbClr val="FF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cs-CZ" dirty="0" smtClean="0"/>
              <a:t>Výsledek</a:t>
            </a:r>
            <a:endParaRPr lang="cs-CZ" dirty="0"/>
          </a:p>
        </p:txBody>
      </p:sp>
      <p:sp>
        <p:nvSpPr>
          <p:cNvPr id="6" name="Rounded Rectangle 5"/>
          <p:cNvSpPr/>
          <p:nvPr/>
        </p:nvSpPr>
        <p:spPr>
          <a:xfrm>
            <a:off x="6469056" y="3618922"/>
            <a:ext cx="1121391" cy="914400"/>
          </a:xfrm>
          <a:prstGeom prst="roundRect">
            <a:avLst/>
          </a:prstGeom>
          <a:solidFill>
            <a:srgbClr val="FF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cs-CZ" dirty="0" smtClean="0"/>
              <a:t>Chování</a:t>
            </a:r>
            <a:endParaRPr lang="cs-CZ" dirty="0"/>
          </a:p>
        </p:txBody>
      </p:sp>
      <p:sp>
        <p:nvSpPr>
          <p:cNvPr id="7" name="Rounded Rectangle 6"/>
          <p:cNvSpPr/>
          <p:nvPr/>
        </p:nvSpPr>
        <p:spPr>
          <a:xfrm>
            <a:off x="3537041" y="1981162"/>
            <a:ext cx="1351128" cy="914400"/>
          </a:xfrm>
          <a:prstGeom prst="roundRect">
            <a:avLst/>
          </a:prstGeom>
          <a:solidFill>
            <a:srgbClr val="FF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cs-CZ" dirty="0" smtClean="0"/>
              <a:t>Kognitivní hodnocení</a:t>
            </a:r>
            <a:endParaRPr lang="cs-CZ" dirty="0"/>
          </a:p>
        </p:txBody>
      </p:sp>
      <p:sp>
        <p:nvSpPr>
          <p:cNvPr id="8" name="Rounded Rectangle 7"/>
          <p:cNvSpPr/>
          <p:nvPr/>
        </p:nvSpPr>
        <p:spPr>
          <a:xfrm>
            <a:off x="318385" y="3989690"/>
            <a:ext cx="1351128" cy="914400"/>
          </a:xfrm>
          <a:prstGeom prst="roundRect">
            <a:avLst/>
          </a:prstGeom>
          <a:solidFill>
            <a:srgbClr val="FF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cs-CZ" dirty="0" smtClean="0"/>
              <a:t>Očekávané výsledky</a:t>
            </a:r>
            <a:endParaRPr lang="cs-CZ" dirty="0"/>
          </a:p>
        </p:txBody>
      </p:sp>
      <p:sp>
        <p:nvSpPr>
          <p:cNvPr id="10" name="Rounded Rectangle 9"/>
          <p:cNvSpPr/>
          <p:nvPr/>
        </p:nvSpPr>
        <p:spPr>
          <a:xfrm>
            <a:off x="295632" y="1687722"/>
            <a:ext cx="2038110" cy="914400"/>
          </a:xfrm>
          <a:prstGeom prst="roundRect">
            <a:avLst/>
          </a:prstGeom>
          <a:solidFill>
            <a:srgbClr val="FF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cs-CZ" dirty="0" smtClean="0"/>
              <a:t>Subjektivní pravděpodobnosti</a:t>
            </a:r>
            <a:endParaRPr lang="cs-CZ" dirty="0"/>
          </a:p>
        </p:txBody>
      </p:sp>
      <p:cxnSp>
        <p:nvCxnSpPr>
          <p:cNvPr id="16" name="Straight Arrow Connector 15"/>
          <p:cNvCxnSpPr>
            <a:stCxn id="10" idx="3"/>
            <a:endCxn id="7" idx="1"/>
          </p:cNvCxnSpPr>
          <p:nvPr/>
        </p:nvCxnSpPr>
        <p:spPr>
          <a:xfrm>
            <a:off x="2333742" y="2144922"/>
            <a:ext cx="1203299" cy="293440"/>
          </a:xfrm>
          <a:prstGeom prst="straightConnector1">
            <a:avLst/>
          </a:prstGeom>
          <a:ln w="508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7" name="Straight Arrow Connector 16"/>
          <p:cNvCxnSpPr>
            <a:stCxn id="7" idx="3"/>
            <a:endCxn id="4" idx="1"/>
          </p:cNvCxnSpPr>
          <p:nvPr/>
        </p:nvCxnSpPr>
        <p:spPr>
          <a:xfrm>
            <a:off x="4888169" y="2438362"/>
            <a:ext cx="434488" cy="243392"/>
          </a:xfrm>
          <a:prstGeom prst="straightConnector1">
            <a:avLst/>
          </a:prstGeom>
          <a:ln w="508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22" name="Straight Arrow Connector 21"/>
          <p:cNvCxnSpPr>
            <a:stCxn id="4" idx="3"/>
            <a:endCxn id="6" idx="0"/>
          </p:cNvCxnSpPr>
          <p:nvPr/>
        </p:nvCxnSpPr>
        <p:spPr>
          <a:xfrm>
            <a:off x="6673785" y="2681754"/>
            <a:ext cx="355967" cy="937168"/>
          </a:xfrm>
          <a:prstGeom prst="straightConnector1">
            <a:avLst/>
          </a:prstGeom>
          <a:ln w="508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25" name="Straight Arrow Connector 24"/>
          <p:cNvCxnSpPr>
            <a:stCxn id="6" idx="3"/>
            <a:endCxn id="5" idx="1"/>
          </p:cNvCxnSpPr>
          <p:nvPr/>
        </p:nvCxnSpPr>
        <p:spPr>
          <a:xfrm>
            <a:off x="7590447" y="4076122"/>
            <a:ext cx="311609" cy="1588"/>
          </a:xfrm>
          <a:prstGeom prst="straightConnector1">
            <a:avLst/>
          </a:prstGeom>
          <a:ln w="508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9" name="Straight Arrow Connector 18"/>
          <p:cNvCxnSpPr>
            <a:stCxn id="8" idx="3"/>
            <a:endCxn id="7" idx="1"/>
          </p:cNvCxnSpPr>
          <p:nvPr/>
        </p:nvCxnSpPr>
        <p:spPr>
          <a:xfrm flipV="1">
            <a:off x="1669513" y="2438362"/>
            <a:ext cx="1867528" cy="2008528"/>
          </a:xfrm>
          <a:prstGeom prst="straightConnector1">
            <a:avLst/>
          </a:prstGeom>
          <a:ln w="50800">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24" name="Rounded Rectangle 23"/>
          <p:cNvSpPr/>
          <p:nvPr/>
        </p:nvSpPr>
        <p:spPr>
          <a:xfrm>
            <a:off x="5384065" y="4906378"/>
            <a:ext cx="1351128" cy="914400"/>
          </a:xfrm>
          <a:prstGeom prst="roundRect">
            <a:avLst/>
          </a:prstGeom>
          <a:solidFill>
            <a:srgbClr val="FF0000">
              <a:alpha val="37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cs-CZ" dirty="0" smtClean="0"/>
              <a:t>Pocitové hodnocení</a:t>
            </a:r>
            <a:endParaRPr lang="cs-CZ" dirty="0"/>
          </a:p>
        </p:txBody>
      </p:sp>
      <p:cxnSp>
        <p:nvCxnSpPr>
          <p:cNvPr id="26" name="Straight Arrow Connector 25"/>
          <p:cNvCxnSpPr>
            <a:stCxn id="7" idx="2"/>
            <a:endCxn id="24" idx="1"/>
          </p:cNvCxnSpPr>
          <p:nvPr/>
        </p:nvCxnSpPr>
        <p:spPr>
          <a:xfrm rot="16200000" flipH="1">
            <a:off x="3564327" y="3543840"/>
            <a:ext cx="2468016" cy="1171460"/>
          </a:xfrm>
          <a:prstGeom prst="straightConnector1">
            <a:avLst/>
          </a:prstGeom>
          <a:ln w="50800">
            <a:solidFill>
              <a:schemeClr val="tx1">
                <a:alpha val="69000"/>
              </a:schemeClr>
            </a:solidFill>
            <a:prstDash val="dash"/>
            <a:tailEnd type="triangle"/>
          </a:ln>
        </p:spPr>
        <p:style>
          <a:lnRef idx="2">
            <a:schemeClr val="accent1"/>
          </a:lnRef>
          <a:fillRef idx="0">
            <a:schemeClr val="accent1"/>
          </a:fillRef>
          <a:effectRef idx="1">
            <a:schemeClr val="accent1"/>
          </a:effectRef>
          <a:fontRef idx="minor">
            <a:schemeClr val="tx1"/>
          </a:fontRef>
        </p:style>
      </p:cxnSp>
      <p:cxnSp>
        <p:nvCxnSpPr>
          <p:cNvPr id="29" name="Straight Arrow Connector 28"/>
          <p:cNvCxnSpPr>
            <a:stCxn id="24" idx="3"/>
            <a:endCxn id="6" idx="2"/>
          </p:cNvCxnSpPr>
          <p:nvPr/>
        </p:nvCxnSpPr>
        <p:spPr>
          <a:xfrm flipV="1">
            <a:off x="6735193" y="4533322"/>
            <a:ext cx="294559" cy="830256"/>
          </a:xfrm>
          <a:prstGeom prst="straightConnector1">
            <a:avLst/>
          </a:prstGeom>
          <a:ln w="50800">
            <a:solidFill>
              <a:schemeClr val="tx1">
                <a:alpha val="69000"/>
              </a:schemeClr>
            </a:solidFill>
            <a:prstDash val="dash"/>
            <a:tailEnd type="triangle"/>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4"/>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smtClean="0"/>
              <a:t>Afektivní heuristika</a:t>
            </a:r>
            <a:endParaRPr lang="cs-CZ" dirty="0"/>
          </a:p>
        </p:txBody>
      </p:sp>
      <p:sp>
        <p:nvSpPr>
          <p:cNvPr id="3" name="Slide Number Placeholder 2"/>
          <p:cNvSpPr>
            <a:spLocks noGrp="1"/>
          </p:cNvSpPr>
          <p:nvPr>
            <p:ph type="sldNum" sz="quarter" idx="12"/>
          </p:nvPr>
        </p:nvSpPr>
        <p:spPr/>
        <p:txBody>
          <a:bodyPr/>
          <a:lstStyle/>
          <a:p>
            <a:fld id="{31E746B9-42FF-494D-96A9-66E5D75FDECC}" type="slidenum">
              <a:rPr lang="en-US" smtClean="0"/>
              <a:pPr/>
              <a:t>33</a:t>
            </a:fld>
            <a:endParaRPr lang="en-US" dirty="0"/>
          </a:p>
        </p:txBody>
      </p:sp>
      <p:sp>
        <p:nvSpPr>
          <p:cNvPr id="4" name="Rounded Rectangle 3"/>
          <p:cNvSpPr/>
          <p:nvPr/>
        </p:nvSpPr>
        <p:spPr>
          <a:xfrm>
            <a:off x="5322657" y="2224554"/>
            <a:ext cx="1351128" cy="914400"/>
          </a:xfrm>
          <a:prstGeom prst="roundRect">
            <a:avLst/>
          </a:prstGeom>
          <a:solidFill>
            <a:srgbClr val="FF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cs-CZ" dirty="0" smtClean="0"/>
              <a:t>Rozhodnutí</a:t>
            </a:r>
            <a:endParaRPr lang="cs-CZ" dirty="0"/>
          </a:p>
        </p:txBody>
      </p:sp>
      <p:sp>
        <p:nvSpPr>
          <p:cNvPr id="5" name="Rounded Rectangle 4"/>
          <p:cNvSpPr/>
          <p:nvPr/>
        </p:nvSpPr>
        <p:spPr>
          <a:xfrm>
            <a:off x="7902056" y="3618922"/>
            <a:ext cx="1176049" cy="914400"/>
          </a:xfrm>
          <a:prstGeom prst="roundRect">
            <a:avLst/>
          </a:prstGeom>
          <a:solidFill>
            <a:srgbClr val="FF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cs-CZ" dirty="0" smtClean="0"/>
              <a:t>Výsledek</a:t>
            </a:r>
            <a:endParaRPr lang="cs-CZ" dirty="0"/>
          </a:p>
        </p:txBody>
      </p:sp>
      <p:sp>
        <p:nvSpPr>
          <p:cNvPr id="6" name="Rounded Rectangle 5"/>
          <p:cNvSpPr/>
          <p:nvPr/>
        </p:nvSpPr>
        <p:spPr>
          <a:xfrm>
            <a:off x="6469056" y="3618922"/>
            <a:ext cx="1121391" cy="914400"/>
          </a:xfrm>
          <a:prstGeom prst="roundRect">
            <a:avLst/>
          </a:prstGeom>
          <a:solidFill>
            <a:srgbClr val="FF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cs-CZ" dirty="0" smtClean="0"/>
              <a:t>Chování</a:t>
            </a:r>
            <a:endParaRPr lang="cs-CZ" dirty="0"/>
          </a:p>
        </p:txBody>
      </p:sp>
      <p:sp>
        <p:nvSpPr>
          <p:cNvPr id="7" name="Rounded Rectangle 6"/>
          <p:cNvSpPr/>
          <p:nvPr/>
        </p:nvSpPr>
        <p:spPr>
          <a:xfrm>
            <a:off x="3537041" y="1981162"/>
            <a:ext cx="1351128" cy="914400"/>
          </a:xfrm>
          <a:prstGeom prst="roundRect">
            <a:avLst/>
          </a:prstGeom>
          <a:solidFill>
            <a:srgbClr val="FF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cs-CZ" dirty="0" smtClean="0"/>
              <a:t>Kognitivní hodnocení</a:t>
            </a:r>
            <a:endParaRPr lang="cs-CZ" dirty="0"/>
          </a:p>
        </p:txBody>
      </p:sp>
      <p:sp>
        <p:nvSpPr>
          <p:cNvPr id="8" name="Rounded Rectangle 7"/>
          <p:cNvSpPr/>
          <p:nvPr/>
        </p:nvSpPr>
        <p:spPr>
          <a:xfrm>
            <a:off x="318385" y="3989690"/>
            <a:ext cx="1351128" cy="914400"/>
          </a:xfrm>
          <a:prstGeom prst="roundRect">
            <a:avLst/>
          </a:prstGeom>
          <a:solidFill>
            <a:srgbClr val="FF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cs-CZ" dirty="0" smtClean="0"/>
              <a:t>Očekávané výsledky</a:t>
            </a:r>
            <a:endParaRPr lang="cs-CZ" dirty="0"/>
          </a:p>
        </p:txBody>
      </p:sp>
      <p:sp>
        <p:nvSpPr>
          <p:cNvPr id="10" name="Rounded Rectangle 9"/>
          <p:cNvSpPr/>
          <p:nvPr/>
        </p:nvSpPr>
        <p:spPr>
          <a:xfrm>
            <a:off x="295632" y="1687722"/>
            <a:ext cx="2038110" cy="914400"/>
          </a:xfrm>
          <a:prstGeom prst="roundRect">
            <a:avLst/>
          </a:prstGeom>
          <a:solidFill>
            <a:srgbClr val="FF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cs-CZ" dirty="0" smtClean="0"/>
              <a:t>Subjektivní pravděpodobnosti</a:t>
            </a:r>
            <a:endParaRPr lang="cs-CZ" dirty="0"/>
          </a:p>
        </p:txBody>
      </p:sp>
      <p:sp>
        <p:nvSpPr>
          <p:cNvPr id="11" name="Rounded Rectangle 10"/>
          <p:cNvSpPr/>
          <p:nvPr/>
        </p:nvSpPr>
        <p:spPr>
          <a:xfrm>
            <a:off x="5179345" y="4797194"/>
            <a:ext cx="1351128" cy="914400"/>
          </a:xfrm>
          <a:prstGeom prst="roundRect">
            <a:avLst/>
          </a:prstGeom>
          <a:solidFill>
            <a:srgbClr val="FF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cs-CZ" dirty="0" smtClean="0"/>
              <a:t>Pocitové hodnocení</a:t>
            </a:r>
            <a:endParaRPr lang="cs-CZ" dirty="0"/>
          </a:p>
        </p:txBody>
      </p:sp>
      <p:sp>
        <p:nvSpPr>
          <p:cNvPr id="13" name="Rounded Rectangle 12"/>
          <p:cNvSpPr/>
          <p:nvPr/>
        </p:nvSpPr>
        <p:spPr>
          <a:xfrm>
            <a:off x="293361" y="4824489"/>
            <a:ext cx="2838760" cy="1624025"/>
          </a:xfrm>
          <a:prstGeom prst="round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cs-CZ" dirty="0" smtClean="0"/>
              <a:t>Aspekty jako: různé, objektivně nedůležité charakteristiky...  </a:t>
            </a:r>
            <a:endParaRPr lang="cs-CZ" dirty="0"/>
          </a:p>
        </p:txBody>
      </p:sp>
      <p:sp>
        <p:nvSpPr>
          <p:cNvPr id="14" name="Rounded Rectangle 13"/>
          <p:cNvSpPr/>
          <p:nvPr/>
        </p:nvSpPr>
        <p:spPr>
          <a:xfrm>
            <a:off x="320657" y="2831882"/>
            <a:ext cx="1351128" cy="914400"/>
          </a:xfrm>
          <a:prstGeom prst="roundRect">
            <a:avLst/>
          </a:prstGeom>
          <a:solidFill>
            <a:srgbClr val="FF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cs-CZ" dirty="0" smtClean="0"/>
              <a:t>Nálada, výchozí stav</a:t>
            </a:r>
            <a:endParaRPr lang="cs-CZ" dirty="0"/>
          </a:p>
        </p:txBody>
      </p:sp>
      <p:cxnSp>
        <p:nvCxnSpPr>
          <p:cNvPr id="16" name="Straight Arrow Connector 15"/>
          <p:cNvCxnSpPr>
            <a:stCxn id="10" idx="3"/>
            <a:endCxn id="11" idx="1"/>
          </p:cNvCxnSpPr>
          <p:nvPr/>
        </p:nvCxnSpPr>
        <p:spPr>
          <a:xfrm>
            <a:off x="2333742" y="2144922"/>
            <a:ext cx="2845603" cy="3109472"/>
          </a:xfrm>
          <a:prstGeom prst="straightConnector1">
            <a:avLst/>
          </a:prstGeom>
          <a:ln w="508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22" name="Straight Arrow Connector 21"/>
          <p:cNvCxnSpPr>
            <a:stCxn id="6" idx="0"/>
            <a:endCxn id="4" idx="3"/>
          </p:cNvCxnSpPr>
          <p:nvPr/>
        </p:nvCxnSpPr>
        <p:spPr>
          <a:xfrm rot="16200000" flipV="1">
            <a:off x="6383185" y="2972354"/>
            <a:ext cx="937168" cy="355967"/>
          </a:xfrm>
          <a:prstGeom prst="straightConnector1">
            <a:avLst/>
          </a:prstGeom>
          <a:ln w="50800">
            <a:solidFill>
              <a:schemeClr val="tx1"/>
            </a:solidFill>
            <a:prstDash val="sysDot"/>
            <a:tailEnd type="stealth"/>
          </a:ln>
        </p:spPr>
        <p:style>
          <a:lnRef idx="2">
            <a:schemeClr val="accent1"/>
          </a:lnRef>
          <a:fillRef idx="0">
            <a:schemeClr val="accent1"/>
          </a:fillRef>
          <a:effectRef idx="1">
            <a:schemeClr val="accent1"/>
          </a:effectRef>
          <a:fontRef idx="minor">
            <a:schemeClr val="tx1"/>
          </a:fontRef>
        </p:style>
      </p:cxnSp>
      <p:cxnSp>
        <p:nvCxnSpPr>
          <p:cNvPr id="25" name="Straight Arrow Connector 24"/>
          <p:cNvCxnSpPr>
            <a:stCxn id="6" idx="3"/>
            <a:endCxn id="5" idx="1"/>
          </p:cNvCxnSpPr>
          <p:nvPr/>
        </p:nvCxnSpPr>
        <p:spPr>
          <a:xfrm>
            <a:off x="7590447" y="4076122"/>
            <a:ext cx="311609" cy="1588"/>
          </a:xfrm>
          <a:prstGeom prst="straightConnector1">
            <a:avLst/>
          </a:prstGeom>
          <a:ln w="508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20" name="Straight Arrow Connector 19"/>
          <p:cNvCxnSpPr>
            <a:stCxn id="8" idx="3"/>
            <a:endCxn id="11" idx="1"/>
          </p:cNvCxnSpPr>
          <p:nvPr/>
        </p:nvCxnSpPr>
        <p:spPr>
          <a:xfrm>
            <a:off x="1669513" y="4446890"/>
            <a:ext cx="3509832" cy="807504"/>
          </a:xfrm>
          <a:prstGeom prst="straightConnector1">
            <a:avLst/>
          </a:prstGeom>
          <a:ln w="508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24" name="Straight Arrow Connector 23"/>
          <p:cNvCxnSpPr>
            <a:stCxn id="11" idx="3"/>
            <a:endCxn id="6" idx="2"/>
          </p:cNvCxnSpPr>
          <p:nvPr/>
        </p:nvCxnSpPr>
        <p:spPr>
          <a:xfrm flipV="1">
            <a:off x="6530473" y="4533322"/>
            <a:ext cx="499279" cy="721072"/>
          </a:xfrm>
          <a:prstGeom prst="straightConnector1">
            <a:avLst/>
          </a:prstGeom>
          <a:ln w="508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31" name="Straight Arrow Connector 30"/>
          <p:cNvCxnSpPr>
            <a:stCxn id="4" idx="1"/>
            <a:endCxn id="7" idx="3"/>
          </p:cNvCxnSpPr>
          <p:nvPr/>
        </p:nvCxnSpPr>
        <p:spPr>
          <a:xfrm rot="10800000">
            <a:off x="4888169" y="2438362"/>
            <a:ext cx="434488" cy="243392"/>
          </a:xfrm>
          <a:prstGeom prst="straightConnector1">
            <a:avLst/>
          </a:prstGeom>
          <a:ln w="50800">
            <a:solidFill>
              <a:schemeClr val="tx1"/>
            </a:solidFill>
            <a:prstDash val="sysDot"/>
            <a:tailEnd type="stealth"/>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smtClean="0"/>
              <a:t>Emoční heuristika</a:t>
            </a:r>
            <a:endParaRPr lang="cs-CZ" dirty="0"/>
          </a:p>
        </p:txBody>
      </p:sp>
      <p:sp>
        <p:nvSpPr>
          <p:cNvPr id="3" name="Slide Number Placeholder 2"/>
          <p:cNvSpPr>
            <a:spLocks noGrp="1"/>
          </p:cNvSpPr>
          <p:nvPr>
            <p:ph type="sldNum" sz="quarter" idx="12"/>
          </p:nvPr>
        </p:nvSpPr>
        <p:spPr/>
        <p:txBody>
          <a:bodyPr/>
          <a:lstStyle/>
          <a:p>
            <a:fld id="{31E746B9-42FF-494D-96A9-66E5D75FDECC}" type="slidenum">
              <a:rPr lang="en-US" smtClean="0"/>
              <a:pPr/>
              <a:t>34</a:t>
            </a:fld>
            <a:endParaRPr lang="en-US" dirty="0"/>
          </a:p>
        </p:txBody>
      </p:sp>
      <p:sp>
        <p:nvSpPr>
          <p:cNvPr id="4" name="Rounded Rectangle 3"/>
          <p:cNvSpPr/>
          <p:nvPr/>
        </p:nvSpPr>
        <p:spPr>
          <a:xfrm>
            <a:off x="5322657" y="2224554"/>
            <a:ext cx="1351128" cy="914400"/>
          </a:xfrm>
          <a:prstGeom prst="roundRect">
            <a:avLst/>
          </a:prstGeom>
          <a:solidFill>
            <a:srgbClr val="FF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cs-CZ" dirty="0" smtClean="0"/>
              <a:t>Rozhodnutí</a:t>
            </a:r>
            <a:endParaRPr lang="cs-CZ" dirty="0"/>
          </a:p>
        </p:txBody>
      </p:sp>
      <p:sp>
        <p:nvSpPr>
          <p:cNvPr id="5" name="Rounded Rectangle 4"/>
          <p:cNvSpPr/>
          <p:nvPr/>
        </p:nvSpPr>
        <p:spPr>
          <a:xfrm>
            <a:off x="7902056" y="3618922"/>
            <a:ext cx="1176049" cy="914400"/>
          </a:xfrm>
          <a:prstGeom prst="roundRect">
            <a:avLst/>
          </a:prstGeom>
          <a:solidFill>
            <a:srgbClr val="FF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cs-CZ" dirty="0" smtClean="0"/>
              <a:t>Výsledek</a:t>
            </a:r>
            <a:endParaRPr lang="cs-CZ" dirty="0"/>
          </a:p>
        </p:txBody>
      </p:sp>
      <p:sp>
        <p:nvSpPr>
          <p:cNvPr id="6" name="Rounded Rectangle 5"/>
          <p:cNvSpPr/>
          <p:nvPr/>
        </p:nvSpPr>
        <p:spPr>
          <a:xfrm>
            <a:off x="6469056" y="3618922"/>
            <a:ext cx="1121391" cy="914400"/>
          </a:xfrm>
          <a:prstGeom prst="roundRect">
            <a:avLst/>
          </a:prstGeom>
          <a:solidFill>
            <a:srgbClr val="FF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cs-CZ" dirty="0" smtClean="0"/>
              <a:t>Chování</a:t>
            </a:r>
            <a:endParaRPr lang="cs-CZ" dirty="0"/>
          </a:p>
        </p:txBody>
      </p:sp>
      <p:sp>
        <p:nvSpPr>
          <p:cNvPr id="7" name="Rounded Rectangle 6"/>
          <p:cNvSpPr/>
          <p:nvPr/>
        </p:nvSpPr>
        <p:spPr>
          <a:xfrm>
            <a:off x="3537041" y="1981162"/>
            <a:ext cx="1351128" cy="914400"/>
          </a:xfrm>
          <a:prstGeom prst="roundRect">
            <a:avLst/>
          </a:prstGeom>
          <a:solidFill>
            <a:srgbClr val="FF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cs-CZ" dirty="0" smtClean="0"/>
              <a:t>Kognitivní hodnocení</a:t>
            </a:r>
            <a:endParaRPr lang="cs-CZ" dirty="0"/>
          </a:p>
        </p:txBody>
      </p:sp>
      <p:sp>
        <p:nvSpPr>
          <p:cNvPr id="8" name="Rounded Rectangle 7"/>
          <p:cNvSpPr/>
          <p:nvPr/>
        </p:nvSpPr>
        <p:spPr>
          <a:xfrm>
            <a:off x="318385" y="3989690"/>
            <a:ext cx="1351128" cy="914400"/>
          </a:xfrm>
          <a:prstGeom prst="roundRect">
            <a:avLst/>
          </a:prstGeom>
          <a:solidFill>
            <a:srgbClr val="FF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cs-CZ" dirty="0" smtClean="0"/>
              <a:t>Očekávané výsledky</a:t>
            </a:r>
            <a:endParaRPr lang="cs-CZ" dirty="0"/>
          </a:p>
        </p:txBody>
      </p:sp>
      <p:sp>
        <p:nvSpPr>
          <p:cNvPr id="10" name="Rounded Rectangle 9"/>
          <p:cNvSpPr/>
          <p:nvPr/>
        </p:nvSpPr>
        <p:spPr>
          <a:xfrm>
            <a:off x="295632" y="1537594"/>
            <a:ext cx="2038110" cy="914400"/>
          </a:xfrm>
          <a:prstGeom prst="roundRect">
            <a:avLst/>
          </a:prstGeom>
          <a:solidFill>
            <a:srgbClr val="FF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cs-CZ" dirty="0" smtClean="0"/>
              <a:t>Subjektivní pravděpodobnosti</a:t>
            </a:r>
            <a:endParaRPr lang="cs-CZ" dirty="0"/>
          </a:p>
        </p:txBody>
      </p:sp>
      <p:sp>
        <p:nvSpPr>
          <p:cNvPr id="12" name="Rounded Rectangle 11"/>
          <p:cNvSpPr/>
          <p:nvPr/>
        </p:nvSpPr>
        <p:spPr>
          <a:xfrm>
            <a:off x="3568881" y="3746298"/>
            <a:ext cx="1351128" cy="914400"/>
          </a:xfrm>
          <a:prstGeom prst="roundRect">
            <a:avLst/>
          </a:prstGeom>
          <a:solidFill>
            <a:srgbClr val="FF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cs-CZ" dirty="0" smtClean="0"/>
              <a:t>Emoce</a:t>
            </a:r>
            <a:endParaRPr lang="cs-CZ" dirty="0"/>
          </a:p>
        </p:txBody>
      </p:sp>
      <p:sp>
        <p:nvSpPr>
          <p:cNvPr id="13" name="Rounded Rectangle 12"/>
          <p:cNvSpPr/>
          <p:nvPr/>
        </p:nvSpPr>
        <p:spPr>
          <a:xfrm>
            <a:off x="293361" y="4824489"/>
            <a:ext cx="2838760" cy="1624025"/>
          </a:xfrm>
          <a:prstGeom prst="round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cs-CZ" dirty="0" smtClean="0"/>
              <a:t>Aspekty jako: „živost představy“, časová blízkost, osobní/neosobní, jiné, objektivně nedůležité charakteristiky...  </a:t>
            </a:r>
            <a:endParaRPr lang="cs-CZ" dirty="0"/>
          </a:p>
        </p:txBody>
      </p:sp>
      <p:sp>
        <p:nvSpPr>
          <p:cNvPr id="14" name="Rounded Rectangle 13"/>
          <p:cNvSpPr/>
          <p:nvPr/>
        </p:nvSpPr>
        <p:spPr>
          <a:xfrm>
            <a:off x="320657" y="2763642"/>
            <a:ext cx="1351128" cy="914400"/>
          </a:xfrm>
          <a:prstGeom prst="roundRect">
            <a:avLst/>
          </a:prstGeom>
          <a:solidFill>
            <a:srgbClr val="FF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cs-CZ" dirty="0" smtClean="0"/>
              <a:t>Nálada, výchozí stav</a:t>
            </a:r>
            <a:endParaRPr lang="cs-CZ" dirty="0"/>
          </a:p>
        </p:txBody>
      </p:sp>
      <p:cxnSp>
        <p:nvCxnSpPr>
          <p:cNvPr id="16" name="Straight Arrow Connector 15"/>
          <p:cNvCxnSpPr>
            <a:stCxn id="10" idx="3"/>
            <a:endCxn id="12" idx="1"/>
          </p:cNvCxnSpPr>
          <p:nvPr/>
        </p:nvCxnSpPr>
        <p:spPr>
          <a:xfrm>
            <a:off x="2333742" y="1994794"/>
            <a:ext cx="1235139" cy="2208704"/>
          </a:xfrm>
          <a:prstGeom prst="straightConnector1">
            <a:avLst/>
          </a:prstGeom>
          <a:ln w="508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7" name="Straight Arrow Connector 16"/>
          <p:cNvCxnSpPr>
            <a:stCxn id="7" idx="3"/>
            <a:endCxn id="4" idx="1"/>
          </p:cNvCxnSpPr>
          <p:nvPr/>
        </p:nvCxnSpPr>
        <p:spPr>
          <a:xfrm>
            <a:off x="4888169" y="2438362"/>
            <a:ext cx="434488" cy="243392"/>
          </a:xfrm>
          <a:prstGeom prst="straightConnector1">
            <a:avLst/>
          </a:prstGeom>
          <a:ln w="508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22" name="Straight Arrow Connector 21"/>
          <p:cNvCxnSpPr>
            <a:stCxn id="4" idx="3"/>
            <a:endCxn id="6" idx="0"/>
          </p:cNvCxnSpPr>
          <p:nvPr/>
        </p:nvCxnSpPr>
        <p:spPr>
          <a:xfrm>
            <a:off x="6673785" y="2681754"/>
            <a:ext cx="355967" cy="937168"/>
          </a:xfrm>
          <a:prstGeom prst="straightConnector1">
            <a:avLst/>
          </a:prstGeom>
          <a:ln w="508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25" name="Straight Arrow Connector 24"/>
          <p:cNvCxnSpPr>
            <a:stCxn id="6" idx="3"/>
            <a:endCxn id="5" idx="1"/>
          </p:cNvCxnSpPr>
          <p:nvPr/>
        </p:nvCxnSpPr>
        <p:spPr>
          <a:xfrm>
            <a:off x="7590447" y="4076122"/>
            <a:ext cx="311609" cy="1588"/>
          </a:xfrm>
          <a:prstGeom prst="straightConnector1">
            <a:avLst/>
          </a:prstGeom>
          <a:ln w="508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32" name="Straight Arrow Connector 31"/>
          <p:cNvCxnSpPr>
            <a:stCxn id="7" idx="2"/>
            <a:endCxn id="12" idx="0"/>
          </p:cNvCxnSpPr>
          <p:nvPr/>
        </p:nvCxnSpPr>
        <p:spPr>
          <a:xfrm rot="16200000" flipH="1">
            <a:off x="3803157" y="3305010"/>
            <a:ext cx="850736" cy="31840"/>
          </a:xfrm>
          <a:prstGeom prst="straightConnector1">
            <a:avLst/>
          </a:prstGeom>
          <a:ln w="50800">
            <a:solidFill>
              <a:schemeClr val="tx1"/>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33" name="Straight Arrow Connector 32"/>
          <p:cNvCxnSpPr>
            <a:stCxn id="14" idx="3"/>
            <a:endCxn id="12" idx="1"/>
          </p:cNvCxnSpPr>
          <p:nvPr/>
        </p:nvCxnSpPr>
        <p:spPr>
          <a:xfrm>
            <a:off x="1671785" y="3220842"/>
            <a:ext cx="1897096" cy="982656"/>
          </a:xfrm>
          <a:prstGeom prst="straightConnector1">
            <a:avLst/>
          </a:prstGeom>
          <a:ln w="50800">
            <a:solidFill>
              <a:schemeClr val="tx1"/>
            </a:solidFill>
            <a:tailEnd type="none"/>
          </a:ln>
        </p:spPr>
        <p:style>
          <a:lnRef idx="2">
            <a:schemeClr val="accent1"/>
          </a:lnRef>
          <a:fillRef idx="0">
            <a:schemeClr val="accent1"/>
          </a:fillRef>
          <a:effectRef idx="1">
            <a:schemeClr val="accent1"/>
          </a:effectRef>
          <a:fontRef idx="minor">
            <a:schemeClr val="tx1"/>
          </a:fontRef>
        </p:style>
      </p:cxnSp>
      <p:cxnSp>
        <p:nvCxnSpPr>
          <p:cNvPr id="36" name="Straight Arrow Connector 35"/>
          <p:cNvCxnSpPr>
            <a:stCxn id="8" idx="3"/>
            <a:endCxn id="12" idx="1"/>
          </p:cNvCxnSpPr>
          <p:nvPr/>
        </p:nvCxnSpPr>
        <p:spPr>
          <a:xfrm flipV="1">
            <a:off x="1669513" y="4203498"/>
            <a:ext cx="1899368" cy="243392"/>
          </a:xfrm>
          <a:prstGeom prst="straightConnector1">
            <a:avLst/>
          </a:prstGeom>
          <a:ln w="508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39" name="Straight Arrow Connector 38"/>
          <p:cNvCxnSpPr>
            <a:stCxn id="12" idx="3"/>
            <a:endCxn id="6" idx="1"/>
          </p:cNvCxnSpPr>
          <p:nvPr/>
        </p:nvCxnSpPr>
        <p:spPr>
          <a:xfrm flipV="1">
            <a:off x="4920009" y="4076122"/>
            <a:ext cx="1549047" cy="127376"/>
          </a:xfrm>
          <a:prstGeom prst="straightConnector1">
            <a:avLst/>
          </a:prstGeom>
          <a:ln w="50800">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42" name="Rounded Rectangle 41"/>
          <p:cNvSpPr/>
          <p:nvPr/>
        </p:nvSpPr>
        <p:spPr>
          <a:xfrm>
            <a:off x="5247585" y="4906378"/>
            <a:ext cx="1351128" cy="914400"/>
          </a:xfrm>
          <a:prstGeom prst="roundRect">
            <a:avLst/>
          </a:prstGeom>
          <a:solidFill>
            <a:srgbClr val="FF0000">
              <a:alpha val="37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cs-CZ" dirty="0" smtClean="0"/>
              <a:t>Pocitové hodnocení</a:t>
            </a:r>
            <a:endParaRPr lang="cs-CZ" dirty="0"/>
          </a:p>
        </p:txBody>
      </p:sp>
      <p:cxnSp>
        <p:nvCxnSpPr>
          <p:cNvPr id="43" name="Straight Arrow Connector 42"/>
          <p:cNvCxnSpPr>
            <a:stCxn id="12" idx="2"/>
            <a:endCxn id="42" idx="1"/>
          </p:cNvCxnSpPr>
          <p:nvPr/>
        </p:nvCxnSpPr>
        <p:spPr>
          <a:xfrm rot="16200000" flipH="1">
            <a:off x="4394575" y="4510568"/>
            <a:ext cx="702880" cy="1003140"/>
          </a:xfrm>
          <a:prstGeom prst="straightConnector1">
            <a:avLst/>
          </a:prstGeom>
          <a:ln w="50800">
            <a:solidFill>
              <a:schemeClr val="tx1">
                <a:alpha val="69000"/>
              </a:schemeClr>
            </a:solidFill>
            <a:prstDash val="dash"/>
            <a:tailEnd type="triangle"/>
          </a:ln>
        </p:spPr>
        <p:style>
          <a:lnRef idx="2">
            <a:schemeClr val="accent1"/>
          </a:lnRef>
          <a:fillRef idx="0">
            <a:schemeClr val="accent1"/>
          </a:fillRef>
          <a:effectRef idx="1">
            <a:schemeClr val="accent1"/>
          </a:effectRef>
          <a:fontRef idx="minor">
            <a:schemeClr val="tx1"/>
          </a:fontRef>
        </p:style>
      </p:cxnSp>
      <p:cxnSp>
        <p:nvCxnSpPr>
          <p:cNvPr id="46" name="Straight Arrow Connector 45"/>
          <p:cNvCxnSpPr>
            <a:stCxn id="42" idx="3"/>
            <a:endCxn id="6" idx="2"/>
          </p:cNvCxnSpPr>
          <p:nvPr/>
        </p:nvCxnSpPr>
        <p:spPr>
          <a:xfrm flipV="1">
            <a:off x="6598713" y="4533322"/>
            <a:ext cx="431039" cy="830256"/>
          </a:xfrm>
          <a:prstGeom prst="straightConnector1">
            <a:avLst/>
          </a:prstGeom>
          <a:ln w="50800">
            <a:solidFill>
              <a:schemeClr val="tx1">
                <a:alpha val="69000"/>
              </a:schemeClr>
            </a:solidFill>
            <a:prstDash val="dash"/>
            <a:tailEnd type="triangle"/>
          </a:ln>
        </p:spPr>
        <p:style>
          <a:lnRef idx="2">
            <a:schemeClr val="accent1"/>
          </a:lnRef>
          <a:fillRef idx="0">
            <a:schemeClr val="accent1"/>
          </a:fillRef>
          <a:effectRef idx="1">
            <a:schemeClr val="accent1"/>
          </a:effectRef>
          <a:fontRef idx="minor">
            <a:schemeClr val="tx1"/>
          </a:fontRef>
        </p:style>
      </p:cxnSp>
      <p:cxnSp>
        <p:nvCxnSpPr>
          <p:cNvPr id="49" name="Straight Arrow Connector 48"/>
          <p:cNvCxnSpPr>
            <a:stCxn id="7" idx="2"/>
            <a:endCxn id="42" idx="1"/>
          </p:cNvCxnSpPr>
          <p:nvPr/>
        </p:nvCxnSpPr>
        <p:spPr>
          <a:xfrm rot="16200000" flipH="1">
            <a:off x="3496087" y="3612080"/>
            <a:ext cx="2468016" cy="1034980"/>
          </a:xfrm>
          <a:prstGeom prst="straightConnector1">
            <a:avLst/>
          </a:prstGeom>
          <a:ln w="50800">
            <a:solidFill>
              <a:schemeClr val="tx1">
                <a:alpha val="69000"/>
              </a:schemeClr>
            </a:solidFill>
            <a:prstDash val="dash"/>
            <a:tailEnd type="triangle"/>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smtClean="0"/>
              <a:t>Viscerální faktory</a:t>
            </a:r>
            <a:endParaRPr lang="cs-CZ" dirty="0"/>
          </a:p>
        </p:txBody>
      </p:sp>
      <p:sp>
        <p:nvSpPr>
          <p:cNvPr id="3" name="Slide Number Placeholder 2"/>
          <p:cNvSpPr>
            <a:spLocks noGrp="1"/>
          </p:cNvSpPr>
          <p:nvPr>
            <p:ph type="sldNum" sz="quarter" idx="12"/>
          </p:nvPr>
        </p:nvSpPr>
        <p:spPr/>
        <p:txBody>
          <a:bodyPr/>
          <a:lstStyle/>
          <a:p>
            <a:fld id="{31E746B9-42FF-494D-96A9-66E5D75FDECC}" type="slidenum">
              <a:rPr lang="en-US" smtClean="0"/>
              <a:pPr/>
              <a:t>35</a:t>
            </a:fld>
            <a:endParaRPr lang="en-US" dirty="0"/>
          </a:p>
        </p:txBody>
      </p:sp>
      <p:sp>
        <p:nvSpPr>
          <p:cNvPr id="4" name="Rounded Rectangle 3"/>
          <p:cNvSpPr/>
          <p:nvPr/>
        </p:nvSpPr>
        <p:spPr>
          <a:xfrm>
            <a:off x="5322657" y="2224554"/>
            <a:ext cx="1351128" cy="914400"/>
          </a:xfrm>
          <a:prstGeom prst="roundRect">
            <a:avLst/>
          </a:prstGeom>
          <a:solidFill>
            <a:srgbClr val="FF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cs-CZ" dirty="0" smtClean="0"/>
              <a:t>Rozhodnutí</a:t>
            </a:r>
            <a:endParaRPr lang="cs-CZ" dirty="0"/>
          </a:p>
        </p:txBody>
      </p:sp>
      <p:sp>
        <p:nvSpPr>
          <p:cNvPr id="5" name="Rounded Rectangle 4"/>
          <p:cNvSpPr/>
          <p:nvPr/>
        </p:nvSpPr>
        <p:spPr>
          <a:xfrm>
            <a:off x="7902056" y="3618922"/>
            <a:ext cx="1176049" cy="914400"/>
          </a:xfrm>
          <a:prstGeom prst="roundRect">
            <a:avLst/>
          </a:prstGeom>
          <a:solidFill>
            <a:srgbClr val="FF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cs-CZ" dirty="0" smtClean="0"/>
              <a:t>Výsledek</a:t>
            </a:r>
            <a:endParaRPr lang="cs-CZ" dirty="0"/>
          </a:p>
        </p:txBody>
      </p:sp>
      <p:sp>
        <p:nvSpPr>
          <p:cNvPr id="6" name="Rounded Rectangle 5"/>
          <p:cNvSpPr/>
          <p:nvPr/>
        </p:nvSpPr>
        <p:spPr>
          <a:xfrm>
            <a:off x="6469056" y="3618922"/>
            <a:ext cx="1121391" cy="914400"/>
          </a:xfrm>
          <a:prstGeom prst="roundRect">
            <a:avLst/>
          </a:prstGeom>
          <a:solidFill>
            <a:srgbClr val="FF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cs-CZ" dirty="0" smtClean="0"/>
              <a:t>Chování</a:t>
            </a:r>
            <a:endParaRPr lang="cs-CZ" dirty="0"/>
          </a:p>
        </p:txBody>
      </p:sp>
      <p:sp>
        <p:nvSpPr>
          <p:cNvPr id="7" name="Rounded Rectangle 6"/>
          <p:cNvSpPr/>
          <p:nvPr/>
        </p:nvSpPr>
        <p:spPr>
          <a:xfrm>
            <a:off x="3537041" y="1981162"/>
            <a:ext cx="1351128" cy="914400"/>
          </a:xfrm>
          <a:prstGeom prst="roundRect">
            <a:avLst/>
          </a:prstGeom>
          <a:solidFill>
            <a:srgbClr val="FF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cs-CZ" dirty="0" smtClean="0"/>
              <a:t>Kognitivní hodnocení</a:t>
            </a:r>
            <a:endParaRPr lang="cs-CZ" dirty="0"/>
          </a:p>
        </p:txBody>
      </p:sp>
      <p:sp>
        <p:nvSpPr>
          <p:cNvPr id="8" name="Rounded Rectangle 7"/>
          <p:cNvSpPr/>
          <p:nvPr/>
        </p:nvSpPr>
        <p:spPr>
          <a:xfrm>
            <a:off x="318385" y="3989690"/>
            <a:ext cx="1351128" cy="914400"/>
          </a:xfrm>
          <a:prstGeom prst="roundRect">
            <a:avLst/>
          </a:prstGeom>
          <a:solidFill>
            <a:srgbClr val="FF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cs-CZ" dirty="0" smtClean="0"/>
              <a:t>Očekávané výsledky</a:t>
            </a:r>
            <a:endParaRPr lang="cs-CZ" dirty="0"/>
          </a:p>
        </p:txBody>
      </p:sp>
      <p:sp>
        <p:nvSpPr>
          <p:cNvPr id="13" name="Rounded Rectangle 12"/>
          <p:cNvSpPr/>
          <p:nvPr/>
        </p:nvSpPr>
        <p:spPr>
          <a:xfrm>
            <a:off x="293361" y="4824489"/>
            <a:ext cx="2838760" cy="1624025"/>
          </a:xfrm>
          <a:prstGeom prst="round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cs-CZ" dirty="0" smtClean="0"/>
              <a:t>Aspekty jako: „živost představy“, časová blízkost, osobní/neosobní, jiné, objektivně nedůležité charakteristiky...  </a:t>
            </a:r>
            <a:endParaRPr lang="cs-CZ" dirty="0"/>
          </a:p>
        </p:txBody>
      </p:sp>
      <p:sp>
        <p:nvSpPr>
          <p:cNvPr id="14" name="Rounded Rectangle 13"/>
          <p:cNvSpPr/>
          <p:nvPr/>
        </p:nvSpPr>
        <p:spPr>
          <a:xfrm>
            <a:off x="320657" y="2831882"/>
            <a:ext cx="1351128" cy="914400"/>
          </a:xfrm>
          <a:prstGeom prst="roundRect">
            <a:avLst/>
          </a:prstGeom>
          <a:solidFill>
            <a:srgbClr val="FF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cs-CZ" dirty="0" smtClean="0"/>
              <a:t>Nálada, výchozí stav</a:t>
            </a:r>
            <a:endParaRPr lang="cs-CZ" dirty="0"/>
          </a:p>
        </p:txBody>
      </p:sp>
      <p:cxnSp>
        <p:nvCxnSpPr>
          <p:cNvPr id="17" name="Straight Arrow Connector 16"/>
          <p:cNvCxnSpPr>
            <a:stCxn id="7" idx="3"/>
            <a:endCxn id="4" idx="1"/>
          </p:cNvCxnSpPr>
          <p:nvPr/>
        </p:nvCxnSpPr>
        <p:spPr>
          <a:xfrm>
            <a:off x="4888169" y="2438362"/>
            <a:ext cx="434488" cy="243392"/>
          </a:xfrm>
          <a:prstGeom prst="straightConnector1">
            <a:avLst/>
          </a:prstGeom>
          <a:ln w="508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22" name="Straight Arrow Connector 21"/>
          <p:cNvCxnSpPr>
            <a:stCxn id="4" idx="3"/>
            <a:endCxn id="6" idx="0"/>
          </p:cNvCxnSpPr>
          <p:nvPr/>
        </p:nvCxnSpPr>
        <p:spPr>
          <a:xfrm>
            <a:off x="6673785" y="2681754"/>
            <a:ext cx="355967" cy="937168"/>
          </a:xfrm>
          <a:prstGeom prst="straightConnector1">
            <a:avLst/>
          </a:prstGeom>
          <a:ln w="508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25" name="Straight Arrow Connector 24"/>
          <p:cNvCxnSpPr>
            <a:stCxn id="6" idx="3"/>
            <a:endCxn id="5" idx="1"/>
          </p:cNvCxnSpPr>
          <p:nvPr/>
        </p:nvCxnSpPr>
        <p:spPr>
          <a:xfrm>
            <a:off x="7590447" y="4076122"/>
            <a:ext cx="311609" cy="1588"/>
          </a:xfrm>
          <a:prstGeom prst="straightConnector1">
            <a:avLst/>
          </a:prstGeom>
          <a:ln w="50800">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18" name="Rounded Rectangle 17"/>
          <p:cNvSpPr/>
          <p:nvPr/>
        </p:nvSpPr>
        <p:spPr>
          <a:xfrm>
            <a:off x="2260945" y="3284538"/>
            <a:ext cx="1351128" cy="914400"/>
          </a:xfrm>
          <a:prstGeom prst="roundRect">
            <a:avLst/>
          </a:prstGeom>
          <a:solidFill>
            <a:srgbClr val="FF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cs-CZ" dirty="0" smtClean="0"/>
              <a:t>Viscerální faktory</a:t>
            </a:r>
            <a:endParaRPr lang="cs-CZ" dirty="0"/>
          </a:p>
        </p:txBody>
      </p:sp>
      <p:cxnSp>
        <p:nvCxnSpPr>
          <p:cNvPr id="21" name="Straight Arrow Connector 20"/>
          <p:cNvCxnSpPr>
            <a:stCxn id="14" idx="3"/>
            <a:endCxn id="18" idx="1"/>
          </p:cNvCxnSpPr>
          <p:nvPr/>
        </p:nvCxnSpPr>
        <p:spPr>
          <a:xfrm>
            <a:off x="1671785" y="3289082"/>
            <a:ext cx="589160" cy="452656"/>
          </a:xfrm>
          <a:prstGeom prst="straightConnector1">
            <a:avLst/>
          </a:prstGeom>
          <a:ln w="508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27" name="Straight Arrow Connector 26"/>
          <p:cNvCxnSpPr>
            <a:stCxn id="8" idx="3"/>
            <a:endCxn id="18" idx="1"/>
          </p:cNvCxnSpPr>
          <p:nvPr/>
        </p:nvCxnSpPr>
        <p:spPr>
          <a:xfrm flipV="1">
            <a:off x="1669513" y="3741738"/>
            <a:ext cx="591432" cy="705152"/>
          </a:xfrm>
          <a:prstGeom prst="straightConnector1">
            <a:avLst/>
          </a:prstGeom>
          <a:ln w="508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30" name="Straight Arrow Connector 29"/>
          <p:cNvCxnSpPr>
            <a:stCxn id="18" idx="0"/>
            <a:endCxn id="7" idx="1"/>
          </p:cNvCxnSpPr>
          <p:nvPr/>
        </p:nvCxnSpPr>
        <p:spPr>
          <a:xfrm rot="5400000" flipH="1" flipV="1">
            <a:off x="2813687" y="2561184"/>
            <a:ext cx="846176" cy="600532"/>
          </a:xfrm>
          <a:prstGeom prst="straightConnector1">
            <a:avLst/>
          </a:prstGeom>
          <a:ln w="508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33" name="Straight Arrow Connector 32"/>
          <p:cNvCxnSpPr>
            <a:endCxn id="6" idx="1"/>
          </p:cNvCxnSpPr>
          <p:nvPr/>
        </p:nvCxnSpPr>
        <p:spPr>
          <a:xfrm>
            <a:off x="3612073" y="3746282"/>
            <a:ext cx="2856983" cy="329840"/>
          </a:xfrm>
          <a:prstGeom prst="straightConnector1">
            <a:avLst/>
          </a:prstGeom>
          <a:ln w="50800">
            <a:solidFill>
              <a:schemeClr val="tx1"/>
            </a:solidFill>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smtClean="0"/>
              <a:t>Zdroje</a:t>
            </a:r>
            <a:endParaRPr lang="cs-CZ" dirty="0"/>
          </a:p>
        </p:txBody>
      </p:sp>
      <p:sp>
        <p:nvSpPr>
          <p:cNvPr id="3" name="Content Placeholder 2"/>
          <p:cNvSpPr>
            <a:spLocks noGrp="1"/>
          </p:cNvSpPr>
          <p:nvPr>
            <p:ph idx="1"/>
          </p:nvPr>
        </p:nvSpPr>
        <p:spPr>
          <a:xfrm>
            <a:off x="0" y="1281158"/>
            <a:ext cx="9144000" cy="4708525"/>
          </a:xfrm>
        </p:spPr>
        <p:txBody>
          <a:bodyPr/>
          <a:lstStyle/>
          <a:p>
            <a:r>
              <a:rPr lang="cs-CZ" sz="1200" dirty="0" err="1" smtClean="0"/>
              <a:t>Loewenstein</a:t>
            </a:r>
            <a:r>
              <a:rPr lang="cs-CZ" sz="1200" dirty="0" smtClean="0"/>
              <a:t>, G. F., Weber, E. U., </a:t>
            </a:r>
            <a:r>
              <a:rPr lang="cs-CZ" sz="1200" dirty="0" err="1" smtClean="0"/>
              <a:t>Hsee</a:t>
            </a:r>
            <a:r>
              <a:rPr lang="cs-CZ" sz="1200" dirty="0" smtClean="0"/>
              <a:t>, C. K. &amp; </a:t>
            </a:r>
            <a:r>
              <a:rPr lang="cs-CZ" sz="1200" dirty="0" err="1" smtClean="0"/>
              <a:t>Welch</a:t>
            </a:r>
            <a:r>
              <a:rPr lang="cs-CZ" sz="1200" dirty="0" smtClean="0"/>
              <a:t>, N. (2001). Risk as </a:t>
            </a:r>
            <a:r>
              <a:rPr lang="cs-CZ" sz="1200" dirty="0" err="1" smtClean="0"/>
              <a:t>feelings</a:t>
            </a:r>
            <a:r>
              <a:rPr lang="cs-CZ" sz="1200" dirty="0" smtClean="0"/>
              <a:t>. </a:t>
            </a:r>
            <a:r>
              <a:rPr lang="cs-CZ" sz="1200" i="1" dirty="0" err="1" smtClean="0"/>
              <a:t>Psychological</a:t>
            </a:r>
            <a:r>
              <a:rPr lang="cs-CZ" sz="1200" i="1" dirty="0" smtClean="0"/>
              <a:t> bulletin</a:t>
            </a:r>
            <a:r>
              <a:rPr lang="cs-CZ" sz="1200" dirty="0" smtClean="0"/>
              <a:t>, </a:t>
            </a:r>
            <a:r>
              <a:rPr lang="cs-CZ" sz="1200" i="1" dirty="0" smtClean="0"/>
              <a:t>127</a:t>
            </a:r>
            <a:r>
              <a:rPr lang="cs-CZ" sz="1200" dirty="0" smtClean="0"/>
              <a:t>(2), 267-286.</a:t>
            </a:r>
          </a:p>
          <a:p>
            <a:r>
              <a:rPr lang="cs-CZ" sz="1200" dirty="0" err="1" smtClean="0"/>
              <a:t>Slovic</a:t>
            </a:r>
            <a:r>
              <a:rPr lang="cs-CZ" sz="1200" dirty="0" smtClean="0"/>
              <a:t>, P., </a:t>
            </a:r>
            <a:r>
              <a:rPr lang="cs-CZ" sz="1200" dirty="0" err="1" smtClean="0"/>
              <a:t>Finucane</a:t>
            </a:r>
            <a:r>
              <a:rPr lang="cs-CZ" sz="1200" dirty="0" smtClean="0"/>
              <a:t>, M. L., </a:t>
            </a:r>
            <a:r>
              <a:rPr lang="cs-CZ" sz="1200" dirty="0" err="1" smtClean="0"/>
              <a:t>Peters</a:t>
            </a:r>
            <a:r>
              <a:rPr lang="cs-CZ" sz="1200" dirty="0" smtClean="0"/>
              <a:t>, E., &amp; </a:t>
            </a:r>
            <a:r>
              <a:rPr lang="cs-CZ" sz="1200" dirty="0" err="1" smtClean="0"/>
              <a:t>MacGregor</a:t>
            </a:r>
            <a:r>
              <a:rPr lang="cs-CZ" sz="1200" dirty="0" smtClean="0"/>
              <a:t>, D. G. (2007). </a:t>
            </a:r>
            <a:r>
              <a:rPr lang="cs-CZ" sz="1200" dirty="0" err="1" smtClean="0"/>
              <a:t>The</a:t>
            </a:r>
            <a:r>
              <a:rPr lang="cs-CZ" sz="1200" dirty="0" smtClean="0"/>
              <a:t> </a:t>
            </a:r>
            <a:r>
              <a:rPr lang="cs-CZ" sz="1200" dirty="0" err="1" smtClean="0"/>
              <a:t>affect</a:t>
            </a:r>
            <a:r>
              <a:rPr lang="cs-CZ" sz="1200" dirty="0" smtClean="0"/>
              <a:t> </a:t>
            </a:r>
            <a:r>
              <a:rPr lang="cs-CZ" sz="1200" dirty="0" err="1" smtClean="0"/>
              <a:t>heuristic</a:t>
            </a:r>
            <a:r>
              <a:rPr lang="cs-CZ" sz="1200" dirty="0" smtClean="0"/>
              <a:t>. </a:t>
            </a:r>
            <a:r>
              <a:rPr lang="cs-CZ" sz="1200" dirty="0" err="1" smtClean="0"/>
              <a:t>European</a:t>
            </a:r>
            <a:r>
              <a:rPr lang="cs-CZ" sz="1200" dirty="0" smtClean="0"/>
              <a:t> </a:t>
            </a:r>
            <a:r>
              <a:rPr lang="cs-CZ" sz="1200" dirty="0" err="1" smtClean="0"/>
              <a:t>Journal</a:t>
            </a:r>
            <a:r>
              <a:rPr lang="cs-CZ" sz="1200" dirty="0" smtClean="0"/>
              <a:t> </a:t>
            </a:r>
            <a:r>
              <a:rPr lang="cs-CZ" sz="1200" dirty="0" err="1" smtClean="0"/>
              <a:t>of</a:t>
            </a:r>
            <a:r>
              <a:rPr lang="cs-CZ" sz="1200" dirty="0" smtClean="0"/>
              <a:t> </a:t>
            </a:r>
            <a:r>
              <a:rPr lang="cs-CZ" sz="1200" dirty="0" err="1" smtClean="0"/>
              <a:t>Operational</a:t>
            </a:r>
            <a:r>
              <a:rPr lang="cs-CZ" sz="1200" dirty="0" smtClean="0"/>
              <a:t> </a:t>
            </a:r>
            <a:r>
              <a:rPr lang="cs-CZ" sz="1200" dirty="0" err="1" smtClean="0"/>
              <a:t>Research</a:t>
            </a:r>
            <a:r>
              <a:rPr lang="cs-CZ" sz="1200" dirty="0" smtClean="0"/>
              <a:t>, 177(3), 1333-1352.</a:t>
            </a:r>
          </a:p>
          <a:p>
            <a:r>
              <a:rPr lang="cs-CZ" sz="1200" dirty="0" err="1" smtClean="0"/>
              <a:t>Pham</a:t>
            </a:r>
            <a:r>
              <a:rPr lang="cs-CZ" sz="1200" dirty="0" smtClean="0"/>
              <a:t>, M. T. (2007). </a:t>
            </a:r>
            <a:r>
              <a:rPr lang="cs-CZ" sz="1200" dirty="0" err="1" smtClean="0"/>
              <a:t>Emotion</a:t>
            </a:r>
            <a:r>
              <a:rPr lang="cs-CZ" sz="1200" dirty="0" smtClean="0"/>
              <a:t> </a:t>
            </a:r>
            <a:r>
              <a:rPr lang="cs-CZ" sz="1200" dirty="0" err="1" smtClean="0"/>
              <a:t>and</a:t>
            </a:r>
            <a:r>
              <a:rPr lang="cs-CZ" sz="1200" dirty="0" smtClean="0"/>
              <a:t> </a:t>
            </a:r>
            <a:r>
              <a:rPr lang="cs-CZ" sz="1200" dirty="0" err="1" smtClean="0"/>
              <a:t>rationality</a:t>
            </a:r>
            <a:r>
              <a:rPr lang="cs-CZ" sz="1200" dirty="0" smtClean="0"/>
              <a:t>: A </a:t>
            </a:r>
            <a:r>
              <a:rPr lang="cs-CZ" sz="1200" dirty="0" err="1" smtClean="0"/>
              <a:t>critical</a:t>
            </a:r>
            <a:r>
              <a:rPr lang="cs-CZ" sz="1200" dirty="0" smtClean="0"/>
              <a:t> </a:t>
            </a:r>
            <a:r>
              <a:rPr lang="cs-CZ" sz="1200" dirty="0" err="1" smtClean="0"/>
              <a:t>review</a:t>
            </a:r>
            <a:r>
              <a:rPr lang="cs-CZ" sz="1200" dirty="0" smtClean="0"/>
              <a:t> </a:t>
            </a:r>
            <a:r>
              <a:rPr lang="cs-CZ" sz="1200" dirty="0" err="1" smtClean="0"/>
              <a:t>and</a:t>
            </a:r>
            <a:r>
              <a:rPr lang="cs-CZ" sz="1200" dirty="0" smtClean="0"/>
              <a:t> </a:t>
            </a:r>
            <a:r>
              <a:rPr lang="cs-CZ" sz="1200" dirty="0" err="1" smtClean="0"/>
              <a:t>interpretation</a:t>
            </a:r>
            <a:r>
              <a:rPr lang="cs-CZ" sz="1200" dirty="0" smtClean="0"/>
              <a:t> </a:t>
            </a:r>
            <a:r>
              <a:rPr lang="cs-CZ" sz="1200" dirty="0" err="1" smtClean="0"/>
              <a:t>of</a:t>
            </a:r>
            <a:r>
              <a:rPr lang="cs-CZ" sz="1200" dirty="0" smtClean="0"/>
              <a:t> </a:t>
            </a:r>
            <a:r>
              <a:rPr lang="cs-CZ" sz="1200" dirty="0" err="1" smtClean="0"/>
              <a:t>empirical</a:t>
            </a:r>
            <a:r>
              <a:rPr lang="cs-CZ" sz="1200" dirty="0" smtClean="0"/>
              <a:t> evidence. </a:t>
            </a:r>
            <a:r>
              <a:rPr lang="cs-CZ" sz="1200" i="1" dirty="0" err="1" smtClean="0"/>
              <a:t>Review</a:t>
            </a:r>
            <a:r>
              <a:rPr lang="cs-CZ" sz="1200" i="1" dirty="0" smtClean="0"/>
              <a:t> </a:t>
            </a:r>
            <a:r>
              <a:rPr lang="cs-CZ" sz="1200" i="1" dirty="0" err="1" smtClean="0"/>
              <a:t>of</a:t>
            </a:r>
            <a:r>
              <a:rPr lang="cs-CZ" sz="1200" i="1" dirty="0" smtClean="0"/>
              <a:t> </a:t>
            </a:r>
            <a:r>
              <a:rPr lang="cs-CZ" sz="1200" i="1" dirty="0" err="1" smtClean="0"/>
              <a:t>General</a:t>
            </a:r>
            <a:r>
              <a:rPr lang="cs-CZ" sz="1200" i="1" dirty="0" smtClean="0"/>
              <a:t> Psychology</a:t>
            </a:r>
            <a:r>
              <a:rPr lang="cs-CZ" sz="1200" dirty="0" smtClean="0"/>
              <a:t>, </a:t>
            </a:r>
            <a:r>
              <a:rPr lang="cs-CZ" sz="1200" i="1" dirty="0" smtClean="0"/>
              <a:t>11</a:t>
            </a:r>
            <a:r>
              <a:rPr lang="cs-CZ" sz="1200" dirty="0" smtClean="0"/>
              <a:t>(2), 155-178.</a:t>
            </a:r>
          </a:p>
          <a:p>
            <a:r>
              <a:rPr lang="en-US" sz="1200" dirty="0" err="1" smtClean="0"/>
              <a:t>Loewenstein</a:t>
            </a:r>
            <a:r>
              <a:rPr lang="en-US" sz="1200" dirty="0" smtClean="0"/>
              <a:t>, G. (1996). Out of control: Visceral influences on behavior. </a:t>
            </a:r>
            <a:r>
              <a:rPr lang="en-US" sz="1200" i="1" dirty="0" smtClean="0"/>
              <a:t>Organizational Behavior and human decision processes, 65(3), 272–292.</a:t>
            </a:r>
          </a:p>
          <a:p>
            <a:r>
              <a:rPr lang="en-US" sz="1200" dirty="0" err="1" smtClean="0"/>
              <a:t>Pachur</a:t>
            </a:r>
            <a:r>
              <a:rPr lang="en-US" sz="1200" dirty="0" smtClean="0"/>
              <a:t>, T., </a:t>
            </a:r>
            <a:r>
              <a:rPr lang="en-US" sz="1200" dirty="0" err="1" smtClean="0"/>
              <a:t>Hertwig</a:t>
            </a:r>
            <a:r>
              <a:rPr lang="en-US" sz="1200" dirty="0" smtClean="0"/>
              <a:t>, R. &amp; Steinmann, F. (2012). How do people judge risks: availability heuristic, affect heuristic, or both? </a:t>
            </a:r>
            <a:r>
              <a:rPr lang="en-US" sz="1200" i="1" dirty="0" smtClean="0"/>
              <a:t>Journal of experimental psychology. Applied, 18(3), 314–330. doi:10.1037/a0028279</a:t>
            </a:r>
          </a:p>
          <a:p>
            <a:r>
              <a:rPr lang="cs-CZ" sz="1200" dirty="0" err="1" smtClean="0"/>
              <a:t>Rottenstreich</a:t>
            </a:r>
            <a:r>
              <a:rPr lang="cs-CZ" sz="1200" dirty="0" smtClean="0"/>
              <a:t>, Y., &amp; </a:t>
            </a:r>
            <a:r>
              <a:rPr lang="cs-CZ" sz="1200" dirty="0" err="1" smtClean="0"/>
              <a:t>Hsee</a:t>
            </a:r>
            <a:r>
              <a:rPr lang="cs-CZ" sz="1200" dirty="0" smtClean="0"/>
              <a:t>, C. K. (2001). Money, </a:t>
            </a:r>
            <a:r>
              <a:rPr lang="cs-CZ" sz="1200" dirty="0" err="1" smtClean="0"/>
              <a:t>kisses</a:t>
            </a:r>
            <a:r>
              <a:rPr lang="cs-CZ" sz="1200" dirty="0" smtClean="0"/>
              <a:t>, </a:t>
            </a:r>
            <a:r>
              <a:rPr lang="cs-CZ" sz="1200" dirty="0" err="1" smtClean="0"/>
              <a:t>and</a:t>
            </a:r>
            <a:r>
              <a:rPr lang="cs-CZ" sz="1200" dirty="0" smtClean="0"/>
              <a:t> </a:t>
            </a:r>
            <a:r>
              <a:rPr lang="cs-CZ" sz="1200" dirty="0" err="1" smtClean="0"/>
              <a:t>electric</a:t>
            </a:r>
            <a:r>
              <a:rPr lang="cs-CZ" sz="1200" dirty="0" smtClean="0"/>
              <a:t> </a:t>
            </a:r>
            <a:r>
              <a:rPr lang="cs-CZ" sz="1200" dirty="0" err="1" smtClean="0"/>
              <a:t>shocks</a:t>
            </a:r>
            <a:r>
              <a:rPr lang="cs-CZ" sz="1200" dirty="0" smtClean="0"/>
              <a:t>: On </a:t>
            </a:r>
            <a:r>
              <a:rPr lang="cs-CZ" sz="1200" dirty="0" err="1" smtClean="0"/>
              <a:t>the</a:t>
            </a:r>
            <a:r>
              <a:rPr lang="cs-CZ" sz="1200" dirty="0" smtClean="0"/>
              <a:t> </a:t>
            </a:r>
            <a:r>
              <a:rPr lang="cs-CZ" sz="1200" dirty="0" err="1" smtClean="0"/>
              <a:t>affective</a:t>
            </a:r>
            <a:r>
              <a:rPr lang="cs-CZ" sz="1200" dirty="0" smtClean="0"/>
              <a:t> psychology </a:t>
            </a:r>
            <a:r>
              <a:rPr lang="cs-CZ" sz="1200" dirty="0" err="1" smtClean="0"/>
              <a:t>of</a:t>
            </a:r>
            <a:r>
              <a:rPr lang="cs-CZ" sz="1200" dirty="0" smtClean="0"/>
              <a:t> risk. </a:t>
            </a:r>
            <a:r>
              <a:rPr lang="cs-CZ" sz="1200" i="1" dirty="0" err="1" smtClean="0"/>
              <a:t>Psychological</a:t>
            </a:r>
            <a:r>
              <a:rPr lang="cs-CZ" sz="1200" i="1" dirty="0" smtClean="0"/>
              <a:t> Science</a:t>
            </a:r>
            <a:r>
              <a:rPr lang="cs-CZ" sz="1200" dirty="0" smtClean="0"/>
              <a:t>, </a:t>
            </a:r>
            <a:r>
              <a:rPr lang="cs-CZ" sz="1200" i="1" dirty="0" smtClean="0"/>
              <a:t>12</a:t>
            </a:r>
            <a:r>
              <a:rPr lang="cs-CZ" sz="1200" dirty="0" smtClean="0"/>
              <a:t>(3), 185-190.</a:t>
            </a:r>
          </a:p>
          <a:p>
            <a:r>
              <a:rPr lang="en-US" sz="1200" dirty="0" smtClean="0"/>
              <a:t>Pham, M. T. &amp; Avnet, T. (2009). Contingent reliance on the affect heuristic as a function of regulatory focus. </a:t>
            </a:r>
            <a:r>
              <a:rPr lang="en-US" sz="1200" i="1" dirty="0" smtClean="0"/>
              <a:t>Organizational Behavior and Human Decision Processes, 108(2), 267–278.</a:t>
            </a:r>
          </a:p>
          <a:p>
            <a:r>
              <a:rPr lang="cs-CZ" sz="1200" dirty="0" err="1" smtClean="0"/>
              <a:t>Croson</a:t>
            </a:r>
            <a:r>
              <a:rPr lang="cs-CZ" sz="1200" dirty="0" smtClean="0"/>
              <a:t>, R. &amp; </a:t>
            </a:r>
            <a:r>
              <a:rPr lang="cs-CZ" sz="1200" dirty="0" err="1" smtClean="0"/>
              <a:t>Gneezy</a:t>
            </a:r>
            <a:r>
              <a:rPr lang="cs-CZ" sz="1200" dirty="0" smtClean="0"/>
              <a:t>, U. (2009). Gender </a:t>
            </a:r>
            <a:r>
              <a:rPr lang="cs-CZ" sz="1200" dirty="0" err="1" smtClean="0"/>
              <a:t>differences</a:t>
            </a:r>
            <a:r>
              <a:rPr lang="cs-CZ" sz="1200" dirty="0" smtClean="0"/>
              <a:t> in </a:t>
            </a:r>
            <a:r>
              <a:rPr lang="cs-CZ" sz="1200" dirty="0" err="1" smtClean="0"/>
              <a:t>preferences</a:t>
            </a:r>
            <a:r>
              <a:rPr lang="cs-CZ" sz="1200" dirty="0" smtClean="0"/>
              <a:t>. </a:t>
            </a:r>
            <a:r>
              <a:rPr lang="cs-CZ" sz="1200" i="1" dirty="0" err="1" smtClean="0"/>
              <a:t>Journal</a:t>
            </a:r>
            <a:r>
              <a:rPr lang="cs-CZ" sz="1200" i="1" dirty="0" smtClean="0"/>
              <a:t> </a:t>
            </a:r>
            <a:r>
              <a:rPr lang="cs-CZ" sz="1200" i="1" dirty="0" err="1" smtClean="0"/>
              <a:t>of</a:t>
            </a:r>
            <a:r>
              <a:rPr lang="cs-CZ" sz="1200" i="1" dirty="0" smtClean="0"/>
              <a:t> </a:t>
            </a:r>
            <a:r>
              <a:rPr lang="cs-CZ" sz="1200" i="1" dirty="0" err="1" smtClean="0"/>
              <a:t>Economic</a:t>
            </a:r>
            <a:r>
              <a:rPr lang="cs-CZ" sz="1200" i="1" dirty="0" smtClean="0"/>
              <a:t> </a:t>
            </a:r>
            <a:r>
              <a:rPr lang="cs-CZ" sz="1200" i="1" dirty="0" err="1" smtClean="0"/>
              <a:t>Literature</a:t>
            </a:r>
            <a:r>
              <a:rPr lang="cs-CZ" sz="1200" dirty="0" smtClean="0"/>
              <a:t>, </a:t>
            </a:r>
            <a:r>
              <a:rPr lang="cs-CZ" sz="1200" i="1" dirty="0" smtClean="0"/>
              <a:t>47</a:t>
            </a:r>
            <a:r>
              <a:rPr lang="cs-CZ" sz="1200" dirty="0" smtClean="0"/>
              <a:t>(2), 448–474.</a:t>
            </a:r>
          </a:p>
          <a:p>
            <a:r>
              <a:rPr lang="cs-CZ" sz="1200" dirty="0" err="1" smtClean="0"/>
              <a:t>Damasio</a:t>
            </a:r>
            <a:r>
              <a:rPr lang="cs-CZ" sz="1200" dirty="0" smtClean="0"/>
              <a:t>, A. R. (1994). </a:t>
            </a:r>
            <a:r>
              <a:rPr lang="cs-CZ" sz="1200" dirty="0" err="1" smtClean="0"/>
              <a:t>Descartes</a:t>
            </a:r>
            <a:r>
              <a:rPr lang="cs-CZ" sz="1200" dirty="0" smtClean="0"/>
              <a:t>' </a:t>
            </a:r>
            <a:r>
              <a:rPr lang="cs-CZ" sz="1200" dirty="0" err="1" smtClean="0"/>
              <a:t>error</a:t>
            </a:r>
            <a:r>
              <a:rPr lang="cs-CZ" sz="1200" dirty="0" smtClean="0"/>
              <a:t>:  </a:t>
            </a:r>
            <a:r>
              <a:rPr lang="cs-CZ" sz="1200" dirty="0" err="1" smtClean="0"/>
              <a:t>Emotion</a:t>
            </a:r>
            <a:r>
              <a:rPr lang="cs-CZ" sz="1200" dirty="0" smtClean="0"/>
              <a:t>,  </a:t>
            </a:r>
            <a:r>
              <a:rPr lang="cs-CZ" sz="1200" dirty="0" err="1" smtClean="0"/>
              <a:t>reason</a:t>
            </a:r>
            <a:r>
              <a:rPr lang="cs-CZ" sz="1200" dirty="0" smtClean="0"/>
              <a:t>, </a:t>
            </a:r>
            <a:r>
              <a:rPr lang="cs-CZ" sz="1200" dirty="0" err="1" smtClean="0"/>
              <a:t>and</a:t>
            </a:r>
            <a:r>
              <a:rPr lang="cs-CZ" sz="1200" dirty="0" smtClean="0"/>
              <a:t>  </a:t>
            </a:r>
            <a:r>
              <a:rPr lang="cs-CZ" sz="1200" dirty="0" err="1" smtClean="0"/>
              <a:t>the</a:t>
            </a:r>
            <a:r>
              <a:rPr lang="cs-CZ" sz="1200" dirty="0" smtClean="0"/>
              <a:t>  </a:t>
            </a:r>
            <a:r>
              <a:rPr lang="cs-CZ" sz="1200" dirty="0" err="1" smtClean="0"/>
              <a:t>human</a:t>
            </a:r>
            <a:r>
              <a:rPr lang="cs-CZ" sz="1200" dirty="0" smtClean="0"/>
              <a:t> </a:t>
            </a:r>
            <a:r>
              <a:rPr lang="cs-CZ" sz="1200" dirty="0" err="1" smtClean="0"/>
              <a:t>brain</a:t>
            </a:r>
            <a:r>
              <a:rPr lang="cs-CZ" sz="1200" dirty="0" smtClean="0"/>
              <a:t>.  </a:t>
            </a:r>
            <a:r>
              <a:rPr lang="cs-CZ" sz="1200" dirty="0" err="1" smtClean="0"/>
              <a:t>New</a:t>
            </a:r>
            <a:r>
              <a:rPr lang="cs-CZ" sz="1200" dirty="0" smtClean="0"/>
              <a:t> York:  </a:t>
            </a:r>
            <a:r>
              <a:rPr lang="cs-CZ" sz="1200" dirty="0" err="1" smtClean="0"/>
              <a:t>Putnam</a:t>
            </a:r>
            <a:r>
              <a:rPr lang="cs-CZ" sz="1200" dirty="0" smtClean="0"/>
              <a:t>.</a:t>
            </a:r>
          </a:p>
          <a:p>
            <a:r>
              <a:rPr lang="cs-CZ" sz="1200" dirty="0" err="1" smtClean="0"/>
              <a:t>Eisenberg</a:t>
            </a:r>
            <a:r>
              <a:rPr lang="cs-CZ" sz="1200" dirty="0" smtClean="0"/>
              <a:t>, A. E., Baron, J., &amp; </a:t>
            </a:r>
            <a:r>
              <a:rPr lang="cs-CZ" sz="1200" dirty="0" err="1" smtClean="0"/>
              <a:t>Seligman</a:t>
            </a:r>
            <a:r>
              <a:rPr lang="cs-CZ" sz="1200" dirty="0" smtClean="0"/>
              <a:t>, M. E. (1998). </a:t>
            </a:r>
            <a:r>
              <a:rPr lang="cs-CZ" sz="1200" dirty="0" err="1" smtClean="0"/>
              <a:t>Individual</a:t>
            </a:r>
            <a:r>
              <a:rPr lang="cs-CZ" sz="1200" dirty="0" smtClean="0"/>
              <a:t> </a:t>
            </a:r>
            <a:r>
              <a:rPr lang="cs-CZ" sz="1200" dirty="0" err="1" smtClean="0"/>
              <a:t>differences</a:t>
            </a:r>
            <a:r>
              <a:rPr lang="cs-CZ" sz="1200" dirty="0" smtClean="0"/>
              <a:t> in risk </a:t>
            </a:r>
            <a:r>
              <a:rPr lang="cs-CZ" sz="1200" dirty="0" err="1" smtClean="0"/>
              <a:t>aversion</a:t>
            </a:r>
            <a:r>
              <a:rPr lang="cs-CZ" sz="1200" dirty="0" smtClean="0"/>
              <a:t> </a:t>
            </a:r>
            <a:r>
              <a:rPr lang="cs-CZ" sz="1200" dirty="0" err="1" smtClean="0"/>
              <a:t>and</a:t>
            </a:r>
            <a:r>
              <a:rPr lang="cs-CZ" sz="1200" dirty="0" smtClean="0"/>
              <a:t> </a:t>
            </a:r>
            <a:r>
              <a:rPr lang="cs-CZ" sz="1200" dirty="0" err="1" smtClean="0"/>
              <a:t>anxiety</a:t>
            </a:r>
            <a:r>
              <a:rPr lang="cs-CZ" sz="1200" dirty="0" smtClean="0"/>
              <a:t>. </a:t>
            </a:r>
            <a:r>
              <a:rPr lang="cs-CZ" sz="1200" dirty="0" err="1" smtClean="0"/>
              <a:t>Psychological</a:t>
            </a:r>
            <a:r>
              <a:rPr lang="cs-CZ" sz="1200" dirty="0" smtClean="0"/>
              <a:t> Bulletin, 87, 245-251.</a:t>
            </a:r>
          </a:p>
          <a:p>
            <a:r>
              <a:rPr lang="cs-CZ" sz="1200" dirty="0" smtClean="0"/>
              <a:t> </a:t>
            </a:r>
            <a:r>
              <a:rPr lang="cs-CZ" sz="1200" dirty="0" err="1" smtClean="0"/>
              <a:t>Hsee</a:t>
            </a:r>
            <a:r>
              <a:rPr lang="cs-CZ" sz="1200" dirty="0" smtClean="0"/>
              <a:t>,  C. K.,  &amp;  Weber, E. U. (1997).  A  </a:t>
            </a:r>
            <a:r>
              <a:rPr lang="cs-CZ" sz="1200" dirty="0" err="1" smtClean="0"/>
              <a:t>fundamental</a:t>
            </a:r>
            <a:r>
              <a:rPr lang="cs-CZ" sz="1200" dirty="0" smtClean="0"/>
              <a:t>  </a:t>
            </a:r>
            <a:r>
              <a:rPr lang="cs-CZ" sz="1200" dirty="0" err="1" smtClean="0"/>
              <a:t>prediction</a:t>
            </a:r>
            <a:r>
              <a:rPr lang="cs-CZ" sz="1200" dirty="0" smtClean="0"/>
              <a:t>  </a:t>
            </a:r>
            <a:r>
              <a:rPr lang="cs-CZ" sz="1200" dirty="0" err="1" smtClean="0"/>
              <a:t>error</a:t>
            </a:r>
            <a:r>
              <a:rPr lang="cs-CZ" sz="1200" dirty="0" smtClean="0"/>
              <a:t>: </a:t>
            </a:r>
            <a:r>
              <a:rPr lang="cs-CZ" sz="1200" dirty="0" err="1" smtClean="0"/>
              <a:t>Self</a:t>
            </a:r>
            <a:r>
              <a:rPr lang="cs-CZ" sz="1200" dirty="0" smtClean="0"/>
              <a:t>-</a:t>
            </a:r>
            <a:r>
              <a:rPr lang="cs-CZ" sz="1200" dirty="0" err="1" smtClean="0"/>
              <a:t>other</a:t>
            </a:r>
            <a:r>
              <a:rPr lang="cs-CZ" sz="1200" dirty="0" smtClean="0"/>
              <a:t>  </a:t>
            </a:r>
            <a:r>
              <a:rPr lang="cs-CZ" sz="1200" dirty="0" err="1" smtClean="0"/>
              <a:t>discrepancies</a:t>
            </a:r>
            <a:r>
              <a:rPr lang="cs-CZ" sz="1200" dirty="0" smtClean="0"/>
              <a:t> in  risk  preference.  </a:t>
            </a:r>
            <a:r>
              <a:rPr lang="cs-CZ" sz="1200" dirty="0" err="1" smtClean="0"/>
              <a:t>Journal</a:t>
            </a:r>
            <a:r>
              <a:rPr lang="cs-CZ" sz="1200" dirty="0" smtClean="0"/>
              <a:t>  </a:t>
            </a:r>
            <a:r>
              <a:rPr lang="cs-CZ" sz="1200" dirty="0" err="1" smtClean="0"/>
              <a:t>of</a:t>
            </a:r>
            <a:r>
              <a:rPr lang="cs-CZ" sz="1200" dirty="0" smtClean="0"/>
              <a:t> </a:t>
            </a:r>
            <a:r>
              <a:rPr lang="cs-CZ" sz="1200" dirty="0" err="1" smtClean="0"/>
              <a:t>Experimental</a:t>
            </a:r>
            <a:r>
              <a:rPr lang="cs-CZ" sz="1200" dirty="0" smtClean="0"/>
              <a:t> Psychology: </a:t>
            </a:r>
            <a:r>
              <a:rPr lang="cs-CZ" sz="1200" dirty="0" err="1" smtClean="0"/>
              <a:t>General</a:t>
            </a:r>
            <a:r>
              <a:rPr lang="cs-CZ" sz="1200" dirty="0" smtClean="0"/>
              <a:t>,  126, 45-53.</a:t>
            </a:r>
          </a:p>
          <a:p>
            <a:r>
              <a:rPr lang="cs-CZ" sz="1200" dirty="0" err="1" smtClean="0"/>
              <a:t>Isen</a:t>
            </a:r>
            <a:r>
              <a:rPr lang="cs-CZ" sz="1200" dirty="0" smtClean="0"/>
              <a:t>,  A. M., </a:t>
            </a:r>
            <a:r>
              <a:rPr lang="cs-CZ" sz="1200" dirty="0" err="1" smtClean="0"/>
              <a:t>Nygren</a:t>
            </a:r>
            <a:r>
              <a:rPr lang="cs-CZ" sz="1200" dirty="0" smtClean="0"/>
              <a:t>,  T. E., &amp;  </a:t>
            </a:r>
            <a:r>
              <a:rPr lang="cs-CZ" sz="1200" dirty="0" err="1" smtClean="0"/>
              <a:t>Ashby</a:t>
            </a:r>
            <a:r>
              <a:rPr lang="cs-CZ" sz="1200" dirty="0" smtClean="0"/>
              <a:t>, F. G. (1988).  </a:t>
            </a:r>
            <a:r>
              <a:rPr lang="cs-CZ" sz="1200" dirty="0" err="1" smtClean="0"/>
              <a:t>Influence</a:t>
            </a:r>
            <a:r>
              <a:rPr lang="cs-CZ" sz="1200" dirty="0" smtClean="0"/>
              <a:t>  </a:t>
            </a:r>
            <a:r>
              <a:rPr lang="cs-CZ" sz="1200" dirty="0" err="1" smtClean="0"/>
              <a:t>of</a:t>
            </a:r>
            <a:r>
              <a:rPr lang="cs-CZ" sz="1200" dirty="0" smtClean="0"/>
              <a:t> positive </a:t>
            </a:r>
            <a:r>
              <a:rPr lang="cs-CZ" sz="1200" dirty="0" err="1" smtClean="0"/>
              <a:t>affect</a:t>
            </a:r>
            <a:r>
              <a:rPr lang="cs-CZ" sz="1200" dirty="0" smtClean="0"/>
              <a:t>  on </a:t>
            </a:r>
            <a:r>
              <a:rPr lang="cs-CZ" sz="1200" dirty="0" err="1" smtClean="0"/>
              <a:t>the</a:t>
            </a:r>
            <a:r>
              <a:rPr lang="cs-CZ" sz="1200" dirty="0" smtClean="0"/>
              <a:t>  </a:t>
            </a:r>
            <a:r>
              <a:rPr lang="cs-CZ" sz="1200" dirty="0" err="1" smtClean="0"/>
              <a:t>subjective</a:t>
            </a:r>
            <a:r>
              <a:rPr lang="cs-CZ" sz="1200" dirty="0" smtClean="0"/>
              <a:t>  utility  </a:t>
            </a:r>
            <a:r>
              <a:rPr lang="cs-CZ" sz="1200" dirty="0" err="1" smtClean="0"/>
              <a:t>of</a:t>
            </a:r>
            <a:r>
              <a:rPr lang="cs-CZ" sz="1200" dirty="0" smtClean="0"/>
              <a:t> </a:t>
            </a:r>
            <a:r>
              <a:rPr lang="cs-CZ" sz="1200" dirty="0" err="1" smtClean="0"/>
              <a:t>gains</a:t>
            </a:r>
            <a:r>
              <a:rPr lang="cs-CZ" sz="1200" dirty="0" smtClean="0"/>
              <a:t> </a:t>
            </a:r>
            <a:r>
              <a:rPr lang="cs-CZ" sz="1200" dirty="0" err="1" smtClean="0"/>
              <a:t>and</a:t>
            </a:r>
            <a:r>
              <a:rPr lang="cs-CZ" sz="1200" dirty="0" smtClean="0"/>
              <a:t>  </a:t>
            </a:r>
            <a:r>
              <a:rPr lang="cs-CZ" sz="1200" dirty="0" err="1" smtClean="0"/>
              <a:t>losses</a:t>
            </a:r>
            <a:r>
              <a:rPr lang="cs-CZ" sz="1200" dirty="0" smtClean="0"/>
              <a:t>: </a:t>
            </a:r>
            <a:r>
              <a:rPr lang="cs-CZ" sz="1200" dirty="0" err="1" smtClean="0"/>
              <a:t>It</a:t>
            </a:r>
            <a:r>
              <a:rPr lang="cs-CZ" sz="1200" dirty="0" smtClean="0"/>
              <a:t>  </a:t>
            </a:r>
            <a:r>
              <a:rPr lang="cs-CZ" sz="1200" dirty="0" err="1" smtClean="0"/>
              <a:t>is</a:t>
            </a:r>
            <a:r>
              <a:rPr lang="cs-CZ" sz="1200" dirty="0" smtClean="0"/>
              <a:t>  </a:t>
            </a:r>
            <a:r>
              <a:rPr lang="cs-CZ" sz="1200" dirty="0" err="1" smtClean="0"/>
              <a:t>just</a:t>
            </a:r>
            <a:r>
              <a:rPr lang="cs-CZ" sz="1200" dirty="0" smtClean="0"/>
              <a:t>  not  </a:t>
            </a:r>
            <a:r>
              <a:rPr lang="cs-CZ" sz="1200" dirty="0" err="1" smtClean="0"/>
              <a:t>worth</a:t>
            </a:r>
            <a:r>
              <a:rPr lang="cs-CZ" sz="1200" dirty="0" smtClean="0"/>
              <a:t> </a:t>
            </a:r>
            <a:r>
              <a:rPr lang="cs-CZ" sz="1200" dirty="0" err="1" smtClean="0"/>
              <a:t>the</a:t>
            </a:r>
            <a:r>
              <a:rPr lang="cs-CZ" sz="1200" dirty="0" smtClean="0"/>
              <a:t> risk. </a:t>
            </a:r>
            <a:r>
              <a:rPr lang="cs-CZ" sz="1200" dirty="0" err="1" smtClean="0"/>
              <a:t>Journal</a:t>
            </a:r>
            <a:r>
              <a:rPr lang="cs-CZ" sz="1200" dirty="0" smtClean="0"/>
              <a:t>  </a:t>
            </a:r>
            <a:r>
              <a:rPr lang="cs-CZ" sz="1200" dirty="0" err="1" smtClean="0"/>
              <a:t>of</a:t>
            </a:r>
            <a:r>
              <a:rPr lang="cs-CZ" sz="1200" dirty="0" smtClean="0"/>
              <a:t> Personality </a:t>
            </a:r>
            <a:r>
              <a:rPr lang="cs-CZ" sz="1200" dirty="0" err="1" smtClean="0"/>
              <a:t>and</a:t>
            </a:r>
            <a:r>
              <a:rPr lang="cs-CZ" sz="1200" dirty="0" smtClean="0"/>
              <a:t>  </a:t>
            </a:r>
            <a:r>
              <a:rPr lang="cs-CZ" sz="1200" dirty="0" err="1" smtClean="0"/>
              <a:t>Social</a:t>
            </a:r>
            <a:r>
              <a:rPr lang="cs-CZ" sz="1200" dirty="0" smtClean="0"/>
              <a:t>  Psychology, 55,  710-717.</a:t>
            </a:r>
          </a:p>
          <a:p>
            <a:r>
              <a:rPr lang="cs-CZ" sz="1200" dirty="0" err="1" smtClean="0"/>
              <a:t>JJohnson</a:t>
            </a:r>
            <a:r>
              <a:rPr lang="cs-CZ" sz="1200" dirty="0" smtClean="0"/>
              <a:t>,  E. J.,  &amp;  </a:t>
            </a:r>
            <a:r>
              <a:rPr lang="cs-CZ" sz="1200" dirty="0" err="1" smtClean="0"/>
              <a:t>Tversky</a:t>
            </a:r>
            <a:r>
              <a:rPr lang="cs-CZ" sz="1200" dirty="0" smtClean="0"/>
              <a:t>, A. (1983).  </a:t>
            </a:r>
            <a:r>
              <a:rPr lang="cs-CZ" sz="1200" dirty="0" err="1" smtClean="0"/>
              <a:t>Affect</a:t>
            </a:r>
            <a:r>
              <a:rPr lang="cs-CZ" sz="1200" dirty="0" smtClean="0"/>
              <a:t>, </a:t>
            </a:r>
            <a:r>
              <a:rPr lang="cs-CZ" sz="1200" dirty="0" err="1" smtClean="0"/>
              <a:t>generalization</a:t>
            </a:r>
            <a:r>
              <a:rPr lang="cs-CZ" sz="1200" dirty="0" smtClean="0"/>
              <a:t>,  </a:t>
            </a:r>
            <a:r>
              <a:rPr lang="cs-CZ" sz="1200" dirty="0" err="1" smtClean="0"/>
              <a:t>and</a:t>
            </a:r>
            <a:r>
              <a:rPr lang="cs-CZ" sz="1200" dirty="0" smtClean="0"/>
              <a:t>  </a:t>
            </a:r>
            <a:r>
              <a:rPr lang="cs-CZ" sz="1200" dirty="0" err="1" smtClean="0"/>
              <a:t>the</a:t>
            </a:r>
            <a:r>
              <a:rPr lang="cs-CZ" sz="1200" dirty="0" smtClean="0"/>
              <a:t> </a:t>
            </a:r>
            <a:r>
              <a:rPr lang="cs-CZ" sz="1200" dirty="0" err="1" smtClean="0"/>
              <a:t>perception</a:t>
            </a:r>
            <a:r>
              <a:rPr lang="cs-CZ" sz="1200" dirty="0" smtClean="0"/>
              <a:t>  </a:t>
            </a:r>
            <a:r>
              <a:rPr lang="cs-CZ" sz="1200" dirty="0" err="1" smtClean="0"/>
              <a:t>of</a:t>
            </a:r>
            <a:r>
              <a:rPr lang="cs-CZ" sz="1200" dirty="0" smtClean="0"/>
              <a:t> risk. </a:t>
            </a:r>
            <a:r>
              <a:rPr lang="cs-CZ" sz="1200" dirty="0" err="1" smtClean="0"/>
              <a:t>Journal</a:t>
            </a:r>
            <a:r>
              <a:rPr lang="cs-CZ" sz="1200" dirty="0" smtClean="0"/>
              <a:t>  </a:t>
            </a:r>
            <a:r>
              <a:rPr lang="cs-CZ" sz="1200" dirty="0" err="1" smtClean="0"/>
              <a:t>of</a:t>
            </a:r>
            <a:r>
              <a:rPr lang="cs-CZ" sz="1200" dirty="0" smtClean="0"/>
              <a:t> Personality </a:t>
            </a:r>
            <a:r>
              <a:rPr lang="cs-CZ" sz="1200" dirty="0" err="1" smtClean="0"/>
              <a:t>and</a:t>
            </a:r>
            <a:r>
              <a:rPr lang="cs-CZ" sz="1200" dirty="0" smtClean="0"/>
              <a:t>  </a:t>
            </a:r>
            <a:r>
              <a:rPr lang="cs-CZ" sz="1200" dirty="0" err="1" smtClean="0"/>
              <a:t>Social</a:t>
            </a:r>
            <a:r>
              <a:rPr lang="cs-CZ" sz="1200" dirty="0" smtClean="0"/>
              <a:t>  Psychology, 45, 20-31.</a:t>
            </a:r>
          </a:p>
          <a:p>
            <a:r>
              <a:rPr lang="cs-CZ" sz="1200" dirty="0" err="1" smtClean="0"/>
              <a:t>LeDoux</a:t>
            </a:r>
            <a:r>
              <a:rPr lang="cs-CZ" sz="1200" dirty="0" smtClean="0"/>
              <a:t>, 1.  (1996).  </a:t>
            </a:r>
            <a:r>
              <a:rPr lang="cs-CZ" sz="1200" dirty="0" err="1" smtClean="0"/>
              <a:t>The</a:t>
            </a:r>
            <a:r>
              <a:rPr lang="cs-CZ" sz="1200" dirty="0" smtClean="0"/>
              <a:t>  </a:t>
            </a:r>
            <a:r>
              <a:rPr lang="cs-CZ" sz="1200" dirty="0" err="1" smtClean="0"/>
              <a:t>emotional</a:t>
            </a:r>
            <a:r>
              <a:rPr lang="cs-CZ" sz="1200" dirty="0" smtClean="0"/>
              <a:t> </a:t>
            </a:r>
            <a:r>
              <a:rPr lang="cs-CZ" sz="1200" dirty="0" err="1" smtClean="0"/>
              <a:t>brain</a:t>
            </a:r>
            <a:r>
              <a:rPr lang="cs-CZ" sz="1200" dirty="0" smtClean="0"/>
              <a:t>.  </a:t>
            </a:r>
            <a:r>
              <a:rPr lang="cs-CZ" sz="1200" dirty="0" err="1" smtClean="0"/>
              <a:t>New</a:t>
            </a:r>
            <a:r>
              <a:rPr lang="cs-CZ" sz="1200" dirty="0" smtClean="0"/>
              <a:t> York:  Simon &amp;  </a:t>
            </a:r>
            <a:r>
              <a:rPr lang="cs-CZ" sz="1200" dirty="0" err="1" smtClean="0"/>
              <a:t>Schuster</a:t>
            </a:r>
            <a:r>
              <a:rPr lang="cs-CZ" sz="1200" dirty="0" smtClean="0"/>
              <a:t>.</a:t>
            </a:r>
          </a:p>
          <a:p>
            <a:r>
              <a:rPr lang="cs-CZ" sz="1200" dirty="0" err="1" smtClean="0"/>
              <a:t>Welch</a:t>
            </a:r>
            <a:r>
              <a:rPr lang="cs-CZ" sz="1200" dirty="0" smtClean="0"/>
              <a:t>, E. (1999).  </a:t>
            </a:r>
            <a:r>
              <a:rPr lang="cs-CZ" sz="1200" dirty="0" err="1" smtClean="0"/>
              <a:t>The</a:t>
            </a:r>
            <a:r>
              <a:rPr lang="cs-CZ" sz="1200" dirty="0" smtClean="0"/>
              <a:t>  </a:t>
            </a:r>
            <a:r>
              <a:rPr lang="cs-CZ" sz="1200" dirty="0" err="1" smtClean="0"/>
              <a:t>heat</a:t>
            </a:r>
            <a:r>
              <a:rPr lang="cs-CZ" sz="1200" dirty="0" smtClean="0"/>
              <a:t> </a:t>
            </a:r>
            <a:r>
              <a:rPr lang="cs-CZ" sz="1200" dirty="0" err="1" smtClean="0"/>
              <a:t>of</a:t>
            </a:r>
            <a:r>
              <a:rPr lang="cs-CZ" sz="1200" dirty="0" smtClean="0"/>
              <a:t> </a:t>
            </a:r>
            <a:r>
              <a:rPr lang="cs-CZ" sz="1200" dirty="0" err="1" smtClean="0"/>
              <a:t>the</a:t>
            </a:r>
            <a:r>
              <a:rPr lang="cs-CZ" sz="1200" dirty="0" smtClean="0"/>
              <a:t>  moment.  </a:t>
            </a:r>
            <a:r>
              <a:rPr lang="cs-CZ" sz="1200" dirty="0" err="1" smtClean="0"/>
              <a:t>Doctoral</a:t>
            </a:r>
            <a:r>
              <a:rPr lang="cs-CZ" sz="1200" dirty="0" smtClean="0"/>
              <a:t>  </a:t>
            </a:r>
            <a:r>
              <a:rPr lang="cs-CZ" sz="1200" dirty="0" err="1" smtClean="0"/>
              <a:t>dissertation</a:t>
            </a:r>
            <a:r>
              <a:rPr lang="cs-CZ" sz="1200" dirty="0" smtClean="0"/>
              <a:t>, </a:t>
            </a:r>
            <a:r>
              <a:rPr lang="cs-CZ" sz="1200" dirty="0" err="1" smtClean="0"/>
              <a:t>Depart</a:t>
            </a:r>
            <a:r>
              <a:rPr lang="cs-CZ" sz="1200" dirty="0" smtClean="0"/>
              <a:t>-ment </a:t>
            </a:r>
            <a:r>
              <a:rPr lang="cs-CZ" sz="1200" dirty="0" err="1" smtClean="0"/>
              <a:t>of</a:t>
            </a:r>
            <a:r>
              <a:rPr lang="cs-CZ" sz="1200" dirty="0" smtClean="0"/>
              <a:t> </a:t>
            </a:r>
            <a:r>
              <a:rPr lang="cs-CZ" sz="1200" dirty="0" err="1" smtClean="0"/>
              <a:t>Social</a:t>
            </a:r>
            <a:r>
              <a:rPr lang="cs-CZ" sz="1200" dirty="0" smtClean="0"/>
              <a:t>  </a:t>
            </a:r>
            <a:r>
              <a:rPr lang="cs-CZ" sz="1200" dirty="0" err="1" smtClean="0"/>
              <a:t>and</a:t>
            </a:r>
            <a:r>
              <a:rPr lang="cs-CZ" sz="1200" dirty="0" smtClean="0"/>
              <a:t>  </a:t>
            </a:r>
            <a:r>
              <a:rPr lang="cs-CZ" sz="1200" dirty="0" err="1" smtClean="0"/>
              <a:t>Decision</a:t>
            </a:r>
            <a:r>
              <a:rPr lang="cs-CZ" sz="1200" dirty="0" smtClean="0"/>
              <a:t>  </a:t>
            </a:r>
            <a:r>
              <a:rPr lang="cs-CZ" sz="1200" dirty="0" err="1" smtClean="0"/>
              <a:t>Sciences</a:t>
            </a:r>
            <a:r>
              <a:rPr lang="cs-CZ" sz="1200" dirty="0" smtClean="0"/>
              <a:t>, </a:t>
            </a:r>
            <a:r>
              <a:rPr lang="cs-CZ" sz="1200" dirty="0" err="1" smtClean="0"/>
              <a:t>Carnegie</a:t>
            </a:r>
            <a:r>
              <a:rPr lang="cs-CZ" sz="1200" dirty="0" smtClean="0"/>
              <a:t> </a:t>
            </a:r>
            <a:r>
              <a:rPr lang="cs-CZ" sz="1200" dirty="0" err="1" smtClean="0"/>
              <a:t>Mellon</a:t>
            </a:r>
            <a:r>
              <a:rPr lang="cs-CZ" sz="1200" dirty="0" smtClean="0"/>
              <a:t> University.</a:t>
            </a:r>
          </a:p>
          <a:p>
            <a:r>
              <a:rPr lang="cs-CZ" sz="1200" dirty="0" err="1" smtClean="0"/>
              <a:t>Zajonc</a:t>
            </a:r>
            <a:r>
              <a:rPr lang="cs-CZ" sz="1200" dirty="0" smtClean="0"/>
              <a:t>, R. (1998). </a:t>
            </a:r>
            <a:r>
              <a:rPr lang="cs-CZ" sz="1200" dirty="0" err="1" smtClean="0"/>
              <a:t>Emotions</a:t>
            </a:r>
            <a:r>
              <a:rPr lang="cs-CZ" sz="1200" dirty="0" smtClean="0"/>
              <a:t>. In D. Gilbert, S. </a:t>
            </a:r>
            <a:r>
              <a:rPr lang="cs-CZ" sz="1200" dirty="0" err="1" smtClean="0"/>
              <a:t>Fiske</a:t>
            </a:r>
            <a:r>
              <a:rPr lang="cs-CZ" sz="1200" dirty="0" smtClean="0"/>
              <a:t>,  &amp;  G. </a:t>
            </a:r>
            <a:r>
              <a:rPr lang="cs-CZ" sz="1200" dirty="0" err="1" smtClean="0"/>
              <a:t>Lindzey</a:t>
            </a:r>
            <a:r>
              <a:rPr lang="cs-CZ" sz="1200" dirty="0" smtClean="0"/>
              <a:t>  (</a:t>
            </a:r>
            <a:r>
              <a:rPr lang="cs-CZ" sz="1200" dirty="0" err="1" smtClean="0"/>
              <a:t>Eds</a:t>
            </a:r>
            <a:r>
              <a:rPr lang="cs-CZ" sz="1200" dirty="0" smtClean="0"/>
              <a:t>.), Handbook </a:t>
            </a:r>
            <a:r>
              <a:rPr lang="cs-CZ" sz="1200" dirty="0" err="1" smtClean="0"/>
              <a:t>of</a:t>
            </a:r>
            <a:r>
              <a:rPr lang="cs-CZ" sz="1200" dirty="0" smtClean="0"/>
              <a:t> </a:t>
            </a:r>
            <a:r>
              <a:rPr lang="cs-CZ" sz="1200" dirty="0" err="1" smtClean="0"/>
              <a:t>social</a:t>
            </a:r>
            <a:r>
              <a:rPr lang="cs-CZ" sz="1200" dirty="0" smtClean="0"/>
              <a:t>  psychology  (Vol.  I,  </a:t>
            </a:r>
            <a:r>
              <a:rPr lang="cs-CZ" sz="1200" dirty="0" err="1" smtClean="0"/>
              <a:t>pp</a:t>
            </a:r>
            <a:r>
              <a:rPr lang="cs-CZ" sz="1200" dirty="0" smtClean="0"/>
              <a:t>.  591-632).  </a:t>
            </a:r>
            <a:r>
              <a:rPr lang="cs-CZ" sz="1200" dirty="0" err="1" smtClean="0"/>
              <a:t>New</a:t>
            </a:r>
            <a:r>
              <a:rPr lang="cs-CZ" sz="1200" dirty="0" smtClean="0"/>
              <a:t> York: Oxford University </a:t>
            </a:r>
            <a:r>
              <a:rPr lang="cs-CZ" sz="1200" dirty="0" err="1" smtClean="0"/>
              <a:t>Press</a:t>
            </a:r>
            <a:r>
              <a:rPr lang="cs-CZ" sz="1200" dirty="0" smtClean="0"/>
              <a:t>.</a:t>
            </a:r>
            <a:endParaRPr lang="cs-CZ" sz="1200" dirty="0"/>
          </a:p>
        </p:txBody>
      </p:sp>
      <p:sp>
        <p:nvSpPr>
          <p:cNvPr id="5" name="Slide Number Placeholder 4"/>
          <p:cNvSpPr>
            <a:spLocks noGrp="1"/>
          </p:cNvSpPr>
          <p:nvPr>
            <p:ph type="sldNum" sz="quarter" idx="12"/>
          </p:nvPr>
        </p:nvSpPr>
        <p:spPr/>
        <p:txBody>
          <a:bodyPr/>
          <a:lstStyle/>
          <a:p>
            <a:fld id="{1770E7A3-1F81-4973-99BC-33FC18E1495A}" type="slidenum">
              <a:rPr lang="en-US" smtClean="0"/>
              <a:pPr/>
              <a:t>36</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smtClean="0"/>
              <a:t>Rozšíření o </a:t>
            </a:r>
            <a:r>
              <a:rPr lang="cs-CZ" i="1" dirty="0" err="1" smtClean="0"/>
              <a:t>anticipated</a:t>
            </a:r>
            <a:r>
              <a:rPr lang="cs-CZ" i="1" dirty="0" smtClean="0"/>
              <a:t> </a:t>
            </a:r>
            <a:r>
              <a:rPr lang="cs-CZ" i="1" dirty="0" err="1" smtClean="0"/>
              <a:t>emotions</a:t>
            </a:r>
            <a:endParaRPr lang="cs-CZ" i="1" dirty="0"/>
          </a:p>
        </p:txBody>
      </p:sp>
      <p:sp>
        <p:nvSpPr>
          <p:cNvPr id="3" name="Content Placeholder 2"/>
          <p:cNvSpPr>
            <a:spLocks noGrp="1"/>
          </p:cNvSpPr>
          <p:nvPr>
            <p:ph idx="1"/>
          </p:nvPr>
        </p:nvSpPr>
        <p:spPr>
          <a:xfrm>
            <a:off x="457200" y="5158854"/>
            <a:ext cx="8229600" cy="1197495"/>
          </a:xfrm>
        </p:spPr>
        <p:txBody>
          <a:bodyPr/>
          <a:lstStyle/>
          <a:p>
            <a:r>
              <a:rPr lang="cs-CZ" sz="2400" dirty="0" err="1" smtClean="0"/>
              <a:t>anticipated</a:t>
            </a:r>
            <a:r>
              <a:rPr lang="cs-CZ" sz="2400" dirty="0" smtClean="0"/>
              <a:t> vs. </a:t>
            </a:r>
            <a:r>
              <a:rPr lang="cs-CZ" sz="2400" dirty="0" err="1" smtClean="0"/>
              <a:t>anticipatory</a:t>
            </a:r>
            <a:r>
              <a:rPr lang="cs-CZ" sz="2400" dirty="0" smtClean="0"/>
              <a:t> emoce</a:t>
            </a:r>
          </a:p>
          <a:p>
            <a:r>
              <a:rPr lang="cs-CZ" sz="2400" i="1" dirty="0" err="1" smtClean="0"/>
              <a:t>mood</a:t>
            </a:r>
            <a:r>
              <a:rPr lang="cs-CZ" sz="2400" i="1" dirty="0" smtClean="0"/>
              <a:t> </a:t>
            </a:r>
            <a:r>
              <a:rPr lang="cs-CZ" sz="2400" i="1" dirty="0" err="1" smtClean="0"/>
              <a:t>maintenance</a:t>
            </a:r>
            <a:r>
              <a:rPr lang="cs-CZ" sz="2400" i="1" dirty="0" smtClean="0"/>
              <a:t> </a:t>
            </a:r>
            <a:r>
              <a:rPr lang="cs-CZ" sz="2400" i="1" dirty="0" err="1" smtClean="0"/>
              <a:t>hypotesis</a:t>
            </a:r>
            <a:r>
              <a:rPr lang="cs-CZ" sz="2400" dirty="0" smtClean="0"/>
              <a:t> (</a:t>
            </a:r>
            <a:r>
              <a:rPr lang="cs-CZ" sz="2400" dirty="0" err="1" smtClean="0"/>
              <a:t>Isen</a:t>
            </a:r>
            <a:r>
              <a:rPr lang="cs-CZ" sz="2400" dirty="0" smtClean="0"/>
              <a:t>, </a:t>
            </a:r>
            <a:r>
              <a:rPr lang="cs-CZ" sz="2400" dirty="0" err="1" smtClean="0"/>
              <a:t>Nygren</a:t>
            </a:r>
            <a:r>
              <a:rPr lang="cs-CZ" sz="2400" dirty="0" smtClean="0"/>
              <a:t>, </a:t>
            </a:r>
            <a:r>
              <a:rPr lang="cs-CZ" sz="2400" dirty="0" err="1" smtClean="0"/>
              <a:t>Ashby</a:t>
            </a:r>
            <a:r>
              <a:rPr lang="cs-CZ" sz="2400" dirty="0" smtClean="0"/>
              <a:t>, 1988)</a:t>
            </a:r>
          </a:p>
          <a:p>
            <a:pPr lvl="1"/>
            <a:r>
              <a:rPr lang="cs-CZ" sz="2000" dirty="0" smtClean="0">
                <a:ea typeface="ＭＳ Ｐゴシック" pitchFamily="34" charset="-128"/>
              </a:rPr>
              <a:t>šťastní neriskují „ztrátu“ své dobré nálady</a:t>
            </a:r>
          </a:p>
          <a:p>
            <a:pPr lvl="1"/>
            <a:endParaRPr lang="cs-CZ" sz="2000" dirty="0"/>
          </a:p>
        </p:txBody>
      </p:sp>
      <p:sp>
        <p:nvSpPr>
          <p:cNvPr id="4" name="Slide Number Placeholder 3"/>
          <p:cNvSpPr>
            <a:spLocks noGrp="1"/>
          </p:cNvSpPr>
          <p:nvPr>
            <p:ph type="sldNum" sz="quarter" idx="12"/>
          </p:nvPr>
        </p:nvSpPr>
        <p:spPr/>
        <p:txBody>
          <a:bodyPr/>
          <a:lstStyle/>
          <a:p>
            <a:fld id="{1770E7A3-1F81-4973-99BC-33FC18E1495A}" type="slidenum">
              <a:rPr lang="en-US" smtClean="0"/>
              <a:pPr/>
              <a:t>4</a:t>
            </a:fld>
            <a:endParaRPr lang="en-US"/>
          </a:p>
        </p:txBody>
      </p:sp>
      <p:pic>
        <p:nvPicPr>
          <p:cNvPr id="1026" name="Picture 2"/>
          <p:cNvPicPr>
            <a:picLocks noChangeAspect="1" noChangeArrowheads="1"/>
          </p:cNvPicPr>
          <p:nvPr/>
        </p:nvPicPr>
        <p:blipFill>
          <a:blip r:embed="rId2"/>
          <a:srcRect/>
          <a:stretch>
            <a:fillRect/>
          </a:stretch>
        </p:blipFill>
        <p:spPr bwMode="auto">
          <a:xfrm>
            <a:off x="499491" y="1924050"/>
            <a:ext cx="8342928" cy="3234804"/>
          </a:xfrm>
          <a:prstGeom prst="rect">
            <a:avLst/>
          </a:prstGeom>
          <a:noFill/>
          <a:ln w="9525">
            <a:noFill/>
            <a:miter lim="800000"/>
            <a:headEnd/>
            <a:tailEnd/>
          </a:ln>
          <a:effectLst/>
        </p:spPr>
      </p:pic>
      <p:sp>
        <p:nvSpPr>
          <p:cNvPr id="6" name="Right Arrow 5"/>
          <p:cNvSpPr>
            <a:spLocks noChangeArrowheads="1"/>
          </p:cNvSpPr>
          <p:nvPr/>
        </p:nvSpPr>
        <p:spPr bwMode="auto">
          <a:xfrm rot="8209261">
            <a:off x="2280736" y="1865928"/>
            <a:ext cx="1709738" cy="225425"/>
          </a:xfrm>
          <a:prstGeom prst="rightArrow">
            <a:avLst>
              <a:gd name="adj1" fmla="val 50000"/>
              <a:gd name="adj2" fmla="val 50002"/>
            </a:avLst>
          </a:prstGeom>
          <a:solidFill>
            <a:srgbClr val="FF0000"/>
          </a:solidFill>
          <a:ln w="9525">
            <a:noFill/>
            <a:miter lim="800000"/>
            <a:headEnd/>
            <a:tailEnd/>
          </a:ln>
          <a:effectLst>
            <a:outerShdw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p:cNvSpPr>
            <a:spLocks noGrp="1"/>
          </p:cNvSpPr>
          <p:nvPr>
            <p:ph type="title"/>
          </p:nvPr>
        </p:nvSpPr>
        <p:spPr/>
        <p:txBody>
          <a:bodyPr/>
          <a:lstStyle/>
          <a:p>
            <a:r>
              <a:rPr lang="cs-CZ" dirty="0" smtClean="0">
                <a:ea typeface="ＭＳ Ｐゴシック" pitchFamily="34" charset="-128"/>
              </a:rPr>
              <a:t>Vliv emocí</a:t>
            </a:r>
            <a:endParaRPr lang="en-US" dirty="0" smtClean="0">
              <a:ea typeface="ＭＳ Ｐゴシック" pitchFamily="34" charset="-128"/>
            </a:endParaRPr>
          </a:p>
        </p:txBody>
      </p:sp>
      <p:sp>
        <p:nvSpPr>
          <p:cNvPr id="39938" name="Content Placeholder 2"/>
          <p:cNvSpPr>
            <a:spLocks noGrp="1"/>
          </p:cNvSpPr>
          <p:nvPr>
            <p:ph idx="1"/>
          </p:nvPr>
        </p:nvSpPr>
        <p:spPr>
          <a:xfrm>
            <a:off x="457200" y="1241946"/>
            <a:ext cx="8229600" cy="5479529"/>
          </a:xfrm>
        </p:spPr>
        <p:txBody>
          <a:bodyPr/>
          <a:lstStyle/>
          <a:p>
            <a:r>
              <a:rPr lang="cs-CZ" sz="2000" dirty="0" smtClean="0">
                <a:ea typeface="ＭＳ Ｐゴシック" pitchFamily="34" charset="-128"/>
              </a:rPr>
              <a:t>různé názvy pro podobnou myšlenku:</a:t>
            </a:r>
          </a:p>
          <a:p>
            <a:pPr lvl="1"/>
            <a:r>
              <a:rPr lang="cs-CZ" sz="1600" dirty="0" err="1" smtClean="0"/>
              <a:t>the</a:t>
            </a:r>
            <a:r>
              <a:rPr lang="cs-CZ" sz="1600" dirty="0" smtClean="0"/>
              <a:t> ‘‘</a:t>
            </a:r>
            <a:r>
              <a:rPr lang="cs-CZ" sz="1600" dirty="0" err="1" smtClean="0"/>
              <a:t>affect</a:t>
            </a:r>
            <a:r>
              <a:rPr lang="cs-CZ" sz="1600" dirty="0" smtClean="0"/>
              <a:t> </a:t>
            </a:r>
            <a:r>
              <a:rPr lang="cs-CZ" sz="1600" dirty="0" err="1" smtClean="0"/>
              <a:t>heuristic</a:t>
            </a:r>
            <a:r>
              <a:rPr lang="cs-CZ" sz="1600" dirty="0" smtClean="0"/>
              <a:t>” in </a:t>
            </a:r>
            <a:r>
              <a:rPr lang="cs-CZ" sz="1600" dirty="0" err="1" smtClean="0"/>
              <a:t>behavioral</a:t>
            </a:r>
            <a:r>
              <a:rPr lang="cs-CZ" sz="1600" dirty="0" smtClean="0"/>
              <a:t> </a:t>
            </a:r>
            <a:r>
              <a:rPr lang="cs-CZ" sz="1600" dirty="0" err="1" smtClean="0"/>
              <a:t>decision</a:t>
            </a:r>
            <a:r>
              <a:rPr lang="cs-CZ" sz="1600" dirty="0" smtClean="0"/>
              <a:t> </a:t>
            </a:r>
            <a:r>
              <a:rPr lang="cs-CZ" sz="1600" dirty="0" err="1" smtClean="0"/>
              <a:t>research</a:t>
            </a:r>
            <a:r>
              <a:rPr lang="cs-CZ" sz="1600" dirty="0" smtClean="0"/>
              <a:t> (</a:t>
            </a:r>
            <a:r>
              <a:rPr lang="cs-CZ" sz="1600" dirty="0" err="1" smtClean="0"/>
              <a:t>Slovic</a:t>
            </a:r>
            <a:r>
              <a:rPr lang="cs-CZ" sz="1600" dirty="0" smtClean="0"/>
              <a:t>, </a:t>
            </a:r>
            <a:r>
              <a:rPr lang="cs-CZ" sz="1600" dirty="0" err="1" smtClean="0"/>
              <a:t>Finucane</a:t>
            </a:r>
            <a:r>
              <a:rPr lang="cs-CZ" sz="1600" dirty="0" smtClean="0"/>
              <a:t>, </a:t>
            </a:r>
            <a:r>
              <a:rPr lang="cs-CZ" sz="1600" dirty="0" err="1" smtClean="0"/>
              <a:t>Peters</a:t>
            </a:r>
            <a:r>
              <a:rPr lang="cs-CZ" sz="1600" dirty="0" smtClean="0"/>
              <a:t>, &amp; </a:t>
            </a:r>
            <a:r>
              <a:rPr lang="cs-CZ" sz="1600" dirty="0" err="1" smtClean="0"/>
              <a:t>MacGregor</a:t>
            </a:r>
            <a:r>
              <a:rPr lang="cs-CZ" sz="1600" dirty="0" smtClean="0"/>
              <a:t>, 2002),  </a:t>
            </a:r>
            <a:r>
              <a:rPr lang="cs-CZ" sz="1600" dirty="0" err="1" smtClean="0"/>
              <a:t>the</a:t>
            </a:r>
            <a:r>
              <a:rPr lang="cs-CZ" sz="1600" dirty="0" smtClean="0"/>
              <a:t> ‘‘</a:t>
            </a:r>
            <a:r>
              <a:rPr lang="cs-CZ" sz="1600" dirty="0" err="1" smtClean="0"/>
              <a:t>How</a:t>
            </a:r>
            <a:r>
              <a:rPr lang="cs-CZ" sz="1600" dirty="0" smtClean="0"/>
              <a:t>-do-I-</a:t>
            </a:r>
            <a:r>
              <a:rPr lang="cs-CZ" sz="1600" dirty="0" err="1" smtClean="0"/>
              <a:t>feel</a:t>
            </a:r>
            <a:r>
              <a:rPr lang="cs-CZ" sz="1600" dirty="0" smtClean="0"/>
              <a:t>-</a:t>
            </a:r>
            <a:r>
              <a:rPr lang="cs-CZ" sz="1600" dirty="0" err="1" smtClean="0"/>
              <a:t>about</a:t>
            </a:r>
            <a:r>
              <a:rPr lang="cs-CZ" sz="1600" dirty="0" smtClean="0"/>
              <a:t>-</a:t>
            </a:r>
            <a:r>
              <a:rPr lang="cs-CZ" sz="1600" dirty="0" err="1" smtClean="0"/>
              <a:t>it</a:t>
            </a:r>
            <a:r>
              <a:rPr lang="cs-CZ" sz="1600" dirty="0" smtClean="0"/>
              <a:t>?” </a:t>
            </a:r>
            <a:r>
              <a:rPr lang="cs-CZ" sz="1600" dirty="0" err="1" smtClean="0"/>
              <a:t>heuristic</a:t>
            </a:r>
            <a:r>
              <a:rPr lang="cs-CZ" sz="1600" dirty="0" smtClean="0"/>
              <a:t> [alt.: </a:t>
            </a:r>
            <a:r>
              <a:rPr lang="cs-CZ" sz="1600" dirty="0" err="1" smtClean="0"/>
              <a:t>affect</a:t>
            </a:r>
            <a:r>
              <a:rPr lang="cs-CZ" sz="1600" dirty="0" smtClean="0"/>
              <a:t>-as-</a:t>
            </a:r>
            <a:r>
              <a:rPr lang="cs-CZ" sz="1600" dirty="0" err="1" smtClean="0"/>
              <a:t>information</a:t>
            </a:r>
            <a:r>
              <a:rPr lang="cs-CZ" sz="1600" dirty="0" smtClean="0"/>
              <a:t>] in </a:t>
            </a:r>
            <a:r>
              <a:rPr lang="cs-CZ" sz="1600" dirty="0" err="1" smtClean="0"/>
              <a:t>social</a:t>
            </a:r>
            <a:r>
              <a:rPr lang="cs-CZ" sz="1600" dirty="0" smtClean="0"/>
              <a:t> psychology (Schwarz &amp; </a:t>
            </a:r>
            <a:r>
              <a:rPr lang="cs-CZ" sz="1600" dirty="0" err="1" smtClean="0"/>
              <a:t>Clore</a:t>
            </a:r>
            <a:r>
              <a:rPr lang="cs-CZ" sz="1600" dirty="0" smtClean="0"/>
              <a:t>, 1988) </a:t>
            </a:r>
            <a:r>
              <a:rPr lang="cs-CZ" sz="1600" dirty="0" err="1" smtClean="0"/>
              <a:t>and</a:t>
            </a:r>
            <a:r>
              <a:rPr lang="cs-CZ" sz="1600" dirty="0" smtClean="0"/>
              <a:t> </a:t>
            </a:r>
            <a:r>
              <a:rPr lang="cs-CZ" sz="1600" dirty="0" err="1" smtClean="0"/>
              <a:t>consumer</a:t>
            </a:r>
            <a:r>
              <a:rPr lang="cs-CZ" sz="1600" dirty="0" smtClean="0"/>
              <a:t> </a:t>
            </a:r>
            <a:r>
              <a:rPr lang="cs-CZ" sz="1600" dirty="0" err="1" smtClean="0"/>
              <a:t>research</a:t>
            </a:r>
            <a:r>
              <a:rPr lang="cs-CZ" sz="1600" dirty="0" smtClean="0"/>
              <a:t> (</a:t>
            </a:r>
            <a:r>
              <a:rPr lang="cs-CZ" sz="1600" dirty="0" err="1" smtClean="0"/>
              <a:t>Pham</a:t>
            </a:r>
            <a:r>
              <a:rPr lang="cs-CZ" sz="1600" dirty="0" smtClean="0"/>
              <a:t>, 1998 ), </a:t>
            </a:r>
            <a:r>
              <a:rPr lang="cs-CZ" sz="1600" dirty="0" err="1" smtClean="0"/>
              <a:t>and</a:t>
            </a:r>
            <a:r>
              <a:rPr lang="cs-CZ" sz="1600" dirty="0" smtClean="0"/>
              <a:t> </a:t>
            </a:r>
            <a:r>
              <a:rPr lang="cs-CZ" sz="1600" dirty="0" err="1" smtClean="0"/>
              <a:t>the</a:t>
            </a:r>
            <a:r>
              <a:rPr lang="cs-CZ" sz="1600" dirty="0" smtClean="0"/>
              <a:t> ‘‘</a:t>
            </a:r>
            <a:r>
              <a:rPr lang="cs-CZ" sz="1600" dirty="0" err="1" smtClean="0"/>
              <a:t>somatic</a:t>
            </a:r>
            <a:r>
              <a:rPr lang="cs-CZ" sz="1600" dirty="0" smtClean="0"/>
              <a:t> </a:t>
            </a:r>
            <a:r>
              <a:rPr lang="cs-CZ" sz="1600" dirty="0" err="1" smtClean="0"/>
              <a:t>marker</a:t>
            </a:r>
            <a:r>
              <a:rPr lang="cs-CZ" sz="1600" dirty="0" smtClean="0"/>
              <a:t> </a:t>
            </a:r>
            <a:r>
              <a:rPr lang="cs-CZ" sz="1600" dirty="0" err="1" smtClean="0"/>
              <a:t>hypothesis</a:t>
            </a:r>
            <a:r>
              <a:rPr lang="cs-CZ" sz="1600" dirty="0" smtClean="0"/>
              <a:t>” in </a:t>
            </a:r>
            <a:r>
              <a:rPr lang="cs-CZ" sz="1600" dirty="0" err="1" smtClean="0"/>
              <a:t>some</a:t>
            </a:r>
            <a:r>
              <a:rPr lang="cs-CZ" sz="1600" dirty="0" smtClean="0"/>
              <a:t> </a:t>
            </a:r>
            <a:r>
              <a:rPr lang="cs-CZ" sz="1600" dirty="0" err="1" smtClean="0"/>
              <a:t>neuroscience</a:t>
            </a:r>
            <a:r>
              <a:rPr lang="cs-CZ" sz="1600" dirty="0" smtClean="0"/>
              <a:t> </a:t>
            </a:r>
            <a:r>
              <a:rPr lang="cs-CZ" sz="1600" dirty="0" err="1" smtClean="0"/>
              <a:t>circles</a:t>
            </a:r>
            <a:r>
              <a:rPr lang="cs-CZ" sz="1600" dirty="0" smtClean="0"/>
              <a:t> (</a:t>
            </a:r>
            <a:r>
              <a:rPr lang="cs-CZ" sz="1600" dirty="0" err="1" smtClean="0"/>
              <a:t>Damasio</a:t>
            </a:r>
            <a:r>
              <a:rPr lang="cs-CZ" sz="1600" dirty="0" smtClean="0"/>
              <a:t>, 1994)“ (</a:t>
            </a:r>
            <a:r>
              <a:rPr lang="cs-CZ" sz="1600" dirty="0" err="1" smtClean="0"/>
              <a:t>Pham</a:t>
            </a:r>
            <a:r>
              <a:rPr lang="cs-CZ" sz="1600" dirty="0" smtClean="0"/>
              <a:t>, 2007)</a:t>
            </a:r>
            <a:endParaRPr lang="en-US" sz="1600" dirty="0" smtClean="0">
              <a:ea typeface="ＭＳ Ｐゴシック" pitchFamily="34" charset="-128"/>
            </a:endParaRPr>
          </a:p>
          <a:p>
            <a:r>
              <a:rPr lang="cs-CZ" sz="2400" dirty="0" smtClean="0">
                <a:ea typeface="ＭＳ Ｐゴシック" pitchFamily="34" charset="-128"/>
              </a:rPr>
              <a:t>přímý vliv na chování</a:t>
            </a:r>
          </a:p>
          <a:p>
            <a:pPr lvl="1"/>
            <a:r>
              <a:rPr lang="cs-CZ" sz="2000" dirty="0" smtClean="0">
                <a:ea typeface="ＭＳ Ｐゴシック" pitchFamily="34" charset="-128"/>
              </a:rPr>
              <a:t>např. </a:t>
            </a:r>
            <a:r>
              <a:rPr lang="cs-CZ" sz="2000" dirty="0" err="1" smtClean="0">
                <a:ea typeface="ＭＳ Ｐゴシック" pitchFamily="34" charset="-128"/>
              </a:rPr>
              <a:t>Damasio</a:t>
            </a:r>
            <a:r>
              <a:rPr lang="cs-CZ" sz="2000" dirty="0" smtClean="0">
                <a:ea typeface="ＭＳ Ｐゴシック" pitchFamily="34" charset="-128"/>
              </a:rPr>
              <a:t> – absence emocí mění rizikové rozhodování při zachování nepoškozených </a:t>
            </a:r>
            <a:r>
              <a:rPr lang="cs-CZ" sz="2000" dirty="0" err="1" smtClean="0">
                <a:ea typeface="ＭＳ Ｐゴシック" pitchFamily="34" charset="-128"/>
              </a:rPr>
              <a:t>kog</a:t>
            </a:r>
            <a:r>
              <a:rPr lang="cs-CZ" sz="2000" dirty="0" smtClean="0">
                <a:ea typeface="ＭＳ Ｐゴシック" pitchFamily="34" charset="-128"/>
              </a:rPr>
              <a:t>. kapacit, stejně tak u </a:t>
            </a:r>
            <a:r>
              <a:rPr lang="cs-CZ" sz="2000" dirty="0" err="1" smtClean="0">
                <a:ea typeface="ＭＳ Ｐゴシック" pitchFamily="34" charset="-128"/>
              </a:rPr>
              <a:t>lobotomie</a:t>
            </a:r>
            <a:r>
              <a:rPr lang="cs-CZ" sz="2000" dirty="0" smtClean="0">
                <a:ea typeface="ＭＳ Ｐゴシック" pitchFamily="34" charset="-128"/>
              </a:rPr>
              <a:t> (=oddělení emocí a </a:t>
            </a:r>
            <a:r>
              <a:rPr lang="cs-CZ" sz="2000" dirty="0" err="1" smtClean="0">
                <a:ea typeface="ＭＳ Ｐゴシック" pitchFamily="34" charset="-128"/>
              </a:rPr>
              <a:t>kognice</a:t>
            </a:r>
            <a:r>
              <a:rPr lang="cs-CZ" sz="2000" dirty="0" smtClean="0">
                <a:ea typeface="ＭＳ Ｐゴシック" pitchFamily="34" charset="-128"/>
              </a:rPr>
              <a:t> -&gt; úpadek rozhodování a plánování), i pouze instrukcemi navozené omezení vlivu emocí mění rozhodování</a:t>
            </a:r>
          </a:p>
          <a:p>
            <a:r>
              <a:rPr lang="cs-CZ" sz="2400" dirty="0" smtClean="0">
                <a:ea typeface="ＭＳ Ｐゴシック" pitchFamily="34" charset="-128"/>
              </a:rPr>
              <a:t>ovlivňování </a:t>
            </a:r>
            <a:r>
              <a:rPr lang="cs-CZ" sz="2400" dirty="0" err="1" smtClean="0">
                <a:ea typeface="ＭＳ Ｐゴシック" pitchFamily="34" charset="-128"/>
              </a:rPr>
              <a:t>kognice</a:t>
            </a:r>
            <a:r>
              <a:rPr lang="cs-CZ" sz="2400" dirty="0" smtClean="0">
                <a:ea typeface="ＭＳ Ｐゴシック" pitchFamily="34" charset="-128"/>
              </a:rPr>
              <a:t> &lt; --- &gt; emoce</a:t>
            </a:r>
          </a:p>
          <a:p>
            <a:pPr lvl="1"/>
            <a:r>
              <a:rPr lang="cs-CZ" sz="2000" dirty="0" err="1" smtClean="0">
                <a:ea typeface="ＭＳ Ｐゴシック" pitchFamily="34" charset="-128"/>
              </a:rPr>
              <a:t>kognice</a:t>
            </a:r>
            <a:r>
              <a:rPr lang="cs-CZ" sz="2000" dirty="0" smtClean="0">
                <a:ea typeface="ＭＳ Ｐゴシック" pitchFamily="34" charset="-128"/>
              </a:rPr>
              <a:t> -&gt; emoce je již v původním modelu, triviální</a:t>
            </a:r>
          </a:p>
          <a:p>
            <a:pPr lvl="1"/>
            <a:r>
              <a:rPr lang="cs-CZ" sz="2000" dirty="0" smtClean="0">
                <a:ea typeface="ＭＳ Ｐゴシック" pitchFamily="34" charset="-128"/>
              </a:rPr>
              <a:t>emoce -&gt; </a:t>
            </a:r>
            <a:r>
              <a:rPr lang="cs-CZ" sz="2000" dirty="0" err="1" smtClean="0">
                <a:ea typeface="ＭＳ Ｐゴシック" pitchFamily="34" charset="-128"/>
              </a:rPr>
              <a:t>kognice</a:t>
            </a:r>
            <a:r>
              <a:rPr lang="cs-CZ" sz="2000" dirty="0" smtClean="0">
                <a:ea typeface="ＭＳ Ｐゴシック" pitchFamily="34" charset="-128"/>
              </a:rPr>
              <a:t> dobře zdokumentováno</a:t>
            </a:r>
          </a:p>
          <a:p>
            <a:pPr lvl="2"/>
            <a:r>
              <a:rPr lang="cs-CZ" sz="1600" dirty="0" smtClean="0">
                <a:ea typeface="ＭＳ Ｐゴシック" pitchFamily="34" charset="-128"/>
              </a:rPr>
              <a:t>např. již výše </a:t>
            </a:r>
            <a:r>
              <a:rPr lang="cs-CZ" sz="1600" dirty="0" err="1" smtClean="0">
                <a:ea typeface="ＭＳ Ｐゴシック" pitchFamily="34" charset="-128"/>
              </a:rPr>
              <a:t>Isen</a:t>
            </a:r>
            <a:r>
              <a:rPr lang="cs-CZ" sz="1600" dirty="0" smtClean="0">
                <a:ea typeface="ＭＳ Ｐゴシック" pitchFamily="34" charset="-128"/>
              </a:rPr>
              <a:t> </a:t>
            </a:r>
            <a:r>
              <a:rPr lang="cs-CZ" sz="1600" dirty="0" err="1" smtClean="0">
                <a:ea typeface="ＭＳ Ｐゴシック" pitchFamily="34" charset="-128"/>
              </a:rPr>
              <a:t>et</a:t>
            </a:r>
            <a:r>
              <a:rPr lang="cs-CZ" sz="1600" dirty="0" smtClean="0">
                <a:ea typeface="ＭＳ Ｐゴシック" pitchFamily="34" charset="-128"/>
              </a:rPr>
              <a:t> </a:t>
            </a:r>
            <a:r>
              <a:rPr lang="cs-CZ" sz="1600" dirty="0" err="1" smtClean="0">
                <a:ea typeface="ＭＳ Ｐゴシック" pitchFamily="34" charset="-128"/>
              </a:rPr>
              <a:t>al</a:t>
            </a:r>
            <a:r>
              <a:rPr lang="cs-CZ" sz="1600" dirty="0" smtClean="0">
                <a:ea typeface="ＭＳ Ｐゴシック" pitchFamily="34" charset="-128"/>
              </a:rPr>
              <a:t>. (1988) nebo </a:t>
            </a:r>
            <a:r>
              <a:rPr lang="cs-CZ" sz="1600" dirty="0" err="1" smtClean="0">
                <a:ea typeface="ＭＳ Ｐゴシック" pitchFamily="34" charset="-128"/>
              </a:rPr>
              <a:t>Johnson</a:t>
            </a:r>
            <a:r>
              <a:rPr lang="cs-CZ" sz="1600" dirty="0" smtClean="0">
                <a:ea typeface="ＭＳ Ｐゴシック" pitchFamily="34" charset="-128"/>
              </a:rPr>
              <a:t>, </a:t>
            </a:r>
            <a:r>
              <a:rPr lang="cs-CZ" sz="1600" dirty="0" err="1" smtClean="0">
                <a:ea typeface="ＭＳ Ｐゴシック" pitchFamily="34" charset="-128"/>
              </a:rPr>
              <a:t>Tversky</a:t>
            </a:r>
            <a:r>
              <a:rPr lang="cs-CZ" sz="1600" dirty="0" smtClean="0">
                <a:ea typeface="ＭＳ Ｐゴシック" pitchFamily="34" charset="-128"/>
              </a:rPr>
              <a:t> (1983) – čtení pozitivních (negativních) článků vedlo k odhadování menšího (většího) rizika (povodní, nemocí)</a:t>
            </a:r>
          </a:p>
        </p:txBody>
      </p:sp>
      <p:sp>
        <p:nvSpPr>
          <p:cNvPr id="6" name="Slide Number Placeholder 5"/>
          <p:cNvSpPr>
            <a:spLocks noGrp="1"/>
          </p:cNvSpPr>
          <p:nvPr>
            <p:ph type="sldNum" sz="quarter" idx="12"/>
          </p:nvPr>
        </p:nvSpPr>
        <p:spPr/>
        <p:txBody>
          <a:bodyPr/>
          <a:lstStyle/>
          <a:p>
            <a:fld id="{1770E7A3-1F81-4973-99BC-33FC18E1495A}"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6270"/>
            <a:ext cx="8229600" cy="1143000"/>
          </a:xfrm>
        </p:spPr>
        <p:txBody>
          <a:bodyPr/>
          <a:lstStyle/>
          <a:p>
            <a:r>
              <a:rPr lang="cs-CZ" dirty="0" smtClean="0"/>
              <a:t>Vliv emocí</a:t>
            </a:r>
            <a:endParaRPr lang="cs-CZ" dirty="0"/>
          </a:p>
        </p:txBody>
      </p:sp>
      <p:sp>
        <p:nvSpPr>
          <p:cNvPr id="3" name="Content Placeholder 2"/>
          <p:cNvSpPr>
            <a:spLocks noGrp="1"/>
          </p:cNvSpPr>
          <p:nvPr>
            <p:ph idx="1"/>
          </p:nvPr>
        </p:nvSpPr>
        <p:spPr>
          <a:xfrm>
            <a:off x="457200" y="873452"/>
            <a:ext cx="8229600" cy="4756246"/>
          </a:xfrm>
        </p:spPr>
        <p:txBody>
          <a:bodyPr/>
          <a:lstStyle/>
          <a:p>
            <a:r>
              <a:rPr lang="cs-CZ" sz="2400" dirty="0" smtClean="0">
                <a:ea typeface="ＭＳ Ｐゴシック" pitchFamily="34" charset="-128"/>
              </a:rPr>
              <a:t>emoce mohou vznikat i bez </a:t>
            </a:r>
            <a:r>
              <a:rPr lang="cs-CZ" sz="2400" dirty="0" err="1" smtClean="0">
                <a:ea typeface="ＭＳ Ｐゴシック" pitchFamily="34" charset="-128"/>
              </a:rPr>
              <a:t>kognice</a:t>
            </a:r>
            <a:endParaRPr lang="cs-CZ" sz="2400" dirty="0" smtClean="0">
              <a:ea typeface="ＭＳ Ｐゴシック" pitchFamily="34" charset="-128"/>
            </a:endParaRPr>
          </a:p>
          <a:p>
            <a:pPr lvl="1"/>
            <a:r>
              <a:rPr lang="cs-CZ" sz="2000" dirty="0" smtClean="0">
                <a:ea typeface="ＭＳ Ｐゴシック" pitchFamily="34" charset="-128"/>
              </a:rPr>
              <a:t>okamžité afektivní reakce na podněty (</a:t>
            </a:r>
            <a:r>
              <a:rPr lang="cs-CZ" sz="2000" dirty="0" err="1" smtClean="0">
                <a:ea typeface="ＭＳ Ｐゴシック" pitchFamily="34" charset="-128"/>
              </a:rPr>
              <a:t>LeDoux</a:t>
            </a:r>
            <a:r>
              <a:rPr lang="cs-CZ" sz="2000" dirty="0" smtClean="0">
                <a:ea typeface="ＭＳ Ｐゴシック" pitchFamily="34" charset="-128"/>
              </a:rPr>
              <a:t>, 1996)</a:t>
            </a:r>
          </a:p>
          <a:p>
            <a:pPr lvl="1"/>
            <a:r>
              <a:rPr lang="cs-CZ" sz="2000" i="1" dirty="0" err="1" smtClean="0">
                <a:ea typeface="ＭＳ Ｐゴシック" pitchFamily="34" charset="-128"/>
              </a:rPr>
              <a:t>evolutionary</a:t>
            </a:r>
            <a:r>
              <a:rPr lang="cs-CZ" sz="2000" i="1" dirty="0" smtClean="0">
                <a:ea typeface="ＭＳ Ｐゴシック" pitchFamily="34" charset="-128"/>
              </a:rPr>
              <a:t> </a:t>
            </a:r>
            <a:r>
              <a:rPr lang="cs-CZ" sz="2000" i="1" dirty="0" err="1" smtClean="0">
                <a:ea typeface="ＭＳ Ｐゴシック" pitchFamily="34" charset="-128"/>
              </a:rPr>
              <a:t>preparedness</a:t>
            </a:r>
            <a:r>
              <a:rPr lang="cs-CZ" sz="2000" dirty="0" smtClean="0">
                <a:ea typeface="ＭＳ Ｐゴシック" pitchFamily="34" charset="-128"/>
              </a:rPr>
              <a:t> – na určité podněty reaguje spíše</a:t>
            </a:r>
          </a:p>
          <a:p>
            <a:r>
              <a:rPr lang="cs-CZ" sz="2400" dirty="0" smtClean="0">
                <a:ea typeface="ＭＳ Ｐゴシック" pitchFamily="34" charset="-128"/>
              </a:rPr>
              <a:t>vliv </a:t>
            </a:r>
            <a:r>
              <a:rPr lang="cs-CZ" sz="2400" dirty="0" err="1" smtClean="0">
                <a:ea typeface="ＭＳ Ｐゴシック" pitchFamily="34" charset="-128"/>
              </a:rPr>
              <a:t>kognice</a:t>
            </a:r>
            <a:r>
              <a:rPr lang="cs-CZ" sz="2400" dirty="0" smtClean="0">
                <a:ea typeface="ＭＳ Ｐゴシック" pitchFamily="34" charset="-128"/>
              </a:rPr>
              <a:t> na chování může být </a:t>
            </a:r>
            <a:r>
              <a:rPr lang="cs-CZ" sz="2400" dirty="0" err="1" smtClean="0">
                <a:ea typeface="ＭＳ Ｐゴシック" pitchFamily="34" charset="-128"/>
              </a:rPr>
              <a:t>mediován</a:t>
            </a:r>
            <a:r>
              <a:rPr lang="cs-CZ" sz="2400" dirty="0" smtClean="0">
                <a:ea typeface="ＭＳ Ｐゴシック" pitchFamily="34" charset="-128"/>
              </a:rPr>
              <a:t> emocemi, které </a:t>
            </a:r>
            <a:r>
              <a:rPr lang="cs-CZ" sz="2400" dirty="0" err="1" smtClean="0">
                <a:ea typeface="ＭＳ Ｐゴシック" pitchFamily="34" charset="-128"/>
              </a:rPr>
              <a:t>kognice</a:t>
            </a:r>
            <a:r>
              <a:rPr lang="cs-CZ" sz="2400" dirty="0" smtClean="0">
                <a:ea typeface="ＭＳ Ｐゴシック" pitchFamily="34" charset="-128"/>
              </a:rPr>
              <a:t> vyvolává</a:t>
            </a:r>
          </a:p>
          <a:p>
            <a:pPr lvl="1"/>
            <a:r>
              <a:rPr lang="cs-CZ" sz="2000" dirty="0" smtClean="0">
                <a:ea typeface="ＭＳ Ｐゴシック" pitchFamily="34" charset="-128"/>
              </a:rPr>
              <a:t>regulace chování před vznikem vyšších </a:t>
            </a:r>
            <a:r>
              <a:rPr lang="cs-CZ" sz="2000" dirty="0" err="1" smtClean="0">
                <a:ea typeface="ＭＳ Ｐゴシック" pitchFamily="34" charset="-128"/>
              </a:rPr>
              <a:t>kog</a:t>
            </a:r>
            <a:r>
              <a:rPr lang="cs-CZ" sz="2000" dirty="0" smtClean="0">
                <a:ea typeface="ＭＳ Ｐゴシック" pitchFamily="34" charset="-128"/>
              </a:rPr>
              <a:t>. funkcí - </a:t>
            </a:r>
            <a:r>
              <a:rPr lang="cs-CZ" sz="2000" dirty="0" err="1" smtClean="0">
                <a:ea typeface="ＭＳ Ｐゴシック" pitchFamily="34" charset="-128"/>
              </a:rPr>
              <a:t>approach</a:t>
            </a:r>
            <a:r>
              <a:rPr lang="cs-CZ" sz="2000" dirty="0" smtClean="0">
                <a:ea typeface="ＭＳ Ｐゴシック" pitchFamily="34" charset="-128"/>
              </a:rPr>
              <a:t>/</a:t>
            </a:r>
            <a:r>
              <a:rPr lang="cs-CZ" sz="2000" dirty="0" err="1" smtClean="0">
                <a:ea typeface="ＭＳ Ｐゴシック" pitchFamily="34" charset="-128"/>
              </a:rPr>
              <a:t>avoid</a:t>
            </a:r>
            <a:r>
              <a:rPr lang="cs-CZ" sz="2000" dirty="0" smtClean="0">
                <a:ea typeface="ＭＳ Ｐゴシック" pitchFamily="34" charset="-128"/>
              </a:rPr>
              <a:t> (</a:t>
            </a:r>
            <a:r>
              <a:rPr lang="cs-CZ" sz="2000" dirty="0" err="1" smtClean="0">
                <a:ea typeface="ＭＳ Ｐゴシック" pitchFamily="34" charset="-128"/>
              </a:rPr>
              <a:t>Zajonc</a:t>
            </a:r>
            <a:r>
              <a:rPr lang="cs-CZ" sz="2000" dirty="0" smtClean="0">
                <a:ea typeface="ＭＳ Ｐゴシック" pitchFamily="34" charset="-128"/>
              </a:rPr>
              <a:t>, 1998), výsledek </a:t>
            </a:r>
            <a:r>
              <a:rPr lang="cs-CZ" sz="2000" dirty="0" err="1" smtClean="0">
                <a:ea typeface="ＭＳ Ｐゴシック" pitchFamily="34" charset="-128"/>
              </a:rPr>
              <a:t>kognice</a:t>
            </a:r>
            <a:r>
              <a:rPr lang="cs-CZ" sz="2000" dirty="0" smtClean="0">
                <a:ea typeface="ＭＳ Ｐゴシック" pitchFamily="34" charset="-128"/>
              </a:rPr>
              <a:t> musí být </a:t>
            </a:r>
            <a:r>
              <a:rPr lang="cs-CZ" sz="2000" dirty="0" err="1" smtClean="0">
                <a:ea typeface="ＭＳ Ｐゴシック" pitchFamily="34" charset="-128"/>
              </a:rPr>
              <a:t>preveden</a:t>
            </a:r>
            <a:r>
              <a:rPr lang="cs-CZ" sz="2000" dirty="0" smtClean="0">
                <a:ea typeface="ＭＳ Ｐゴシック" pitchFamily="34" charset="-128"/>
              </a:rPr>
              <a:t> do „jazyka emocí“, aby došlo k realizaci chování (</a:t>
            </a:r>
            <a:r>
              <a:rPr lang="cs-CZ" sz="2000" dirty="0" err="1" smtClean="0">
                <a:ea typeface="ＭＳ Ｐゴシック" pitchFamily="34" charset="-128"/>
              </a:rPr>
              <a:t>Damasio</a:t>
            </a:r>
            <a:r>
              <a:rPr lang="cs-CZ" sz="2000" dirty="0" smtClean="0">
                <a:ea typeface="ＭＳ Ｐゴシック" pitchFamily="34" charset="-128"/>
              </a:rPr>
              <a:t>, 1994).</a:t>
            </a:r>
          </a:p>
          <a:p>
            <a:pPr lvl="1"/>
            <a:r>
              <a:rPr lang="cs-CZ" sz="2000" dirty="0" smtClean="0">
                <a:ea typeface="ＭＳ Ｐゴシック" pitchFamily="34" charset="-128"/>
              </a:rPr>
              <a:t>obvykle funkční, v souladu s </a:t>
            </a:r>
            <a:r>
              <a:rPr lang="cs-CZ" sz="2000" dirty="0" err="1" smtClean="0">
                <a:ea typeface="ＭＳ Ｐゴシック" pitchFamily="34" charset="-128"/>
              </a:rPr>
              <a:t>kognicí</a:t>
            </a:r>
            <a:r>
              <a:rPr lang="cs-CZ" sz="2000" dirty="0" smtClean="0">
                <a:ea typeface="ＭＳ Ｐゴシック" pitchFamily="34" charset="-128"/>
              </a:rPr>
              <a:t> – </a:t>
            </a:r>
            <a:r>
              <a:rPr lang="cs-CZ" sz="2000" b="1" dirty="0" smtClean="0">
                <a:ea typeface="ＭＳ Ｐゴシック" pitchFamily="34" charset="-128"/>
              </a:rPr>
              <a:t>ale ne nutně!</a:t>
            </a:r>
          </a:p>
          <a:p>
            <a:pPr lvl="2"/>
            <a:r>
              <a:rPr lang="cs-CZ" sz="1600" b="1" dirty="0" smtClean="0">
                <a:ea typeface="ＭＳ Ｐゴシック" pitchFamily="34" charset="-128"/>
              </a:rPr>
              <a:t>integrální vs. nahodilá emoce</a:t>
            </a:r>
            <a:endParaRPr lang="cs-CZ" sz="1600" dirty="0" smtClean="0">
              <a:ea typeface="ＭＳ Ｐゴシック" pitchFamily="34" charset="-128"/>
            </a:endParaRPr>
          </a:p>
          <a:p>
            <a:r>
              <a:rPr lang="cs-CZ" sz="2400" dirty="0" smtClean="0">
                <a:ea typeface="ＭＳ Ｐゴシック" pitchFamily="34" charset="-128"/>
              </a:rPr>
              <a:t>vstupy:</a:t>
            </a:r>
          </a:p>
          <a:p>
            <a:pPr lvl="1"/>
            <a:r>
              <a:rPr lang="cs-CZ" sz="2000" dirty="0" smtClean="0">
                <a:ea typeface="ＭＳ Ｐゴシック" pitchFamily="34" charset="-128"/>
              </a:rPr>
              <a:t>výsledky voleb (a očekávané emoce)</a:t>
            </a:r>
          </a:p>
          <a:p>
            <a:pPr lvl="1"/>
            <a:r>
              <a:rPr lang="cs-CZ" sz="2000" dirty="0" smtClean="0">
                <a:ea typeface="ＭＳ Ｐゴシック" pitchFamily="34" charset="-128"/>
              </a:rPr>
              <a:t>subjektivní pravděpodobnost</a:t>
            </a:r>
          </a:p>
          <a:p>
            <a:pPr lvl="2"/>
            <a:r>
              <a:rPr lang="cs-CZ" sz="1600" dirty="0" smtClean="0">
                <a:ea typeface="ＭＳ Ｐゴシック" pitchFamily="34" charset="-128"/>
              </a:rPr>
              <a:t>vnímaná míra rizika vyvolává různé emoce</a:t>
            </a:r>
          </a:p>
          <a:p>
            <a:pPr lvl="1"/>
            <a:r>
              <a:rPr lang="cs-CZ" sz="2000" dirty="0" smtClean="0">
                <a:ea typeface="ＭＳ Ｐゴシック" pitchFamily="34" charset="-128"/>
              </a:rPr>
              <a:t>další: </a:t>
            </a:r>
            <a:r>
              <a:rPr lang="en-US" sz="1600" dirty="0" err="1" smtClean="0">
                <a:ea typeface="ＭＳ Ｐゴシック" pitchFamily="34" charset="-128"/>
              </a:rPr>
              <a:t>Představitelnost</a:t>
            </a:r>
            <a:r>
              <a:rPr lang="en-US" sz="1600" dirty="0" smtClean="0">
                <a:ea typeface="ＭＳ Ｐゴシック" pitchFamily="34" charset="-128"/>
              </a:rPr>
              <a:t> </a:t>
            </a:r>
            <a:r>
              <a:rPr lang="en-US" sz="1600" dirty="0" err="1" smtClean="0">
                <a:ea typeface="ＭＳ Ｐゴシック" pitchFamily="34" charset="-128"/>
              </a:rPr>
              <a:t>důsledků</a:t>
            </a:r>
            <a:r>
              <a:rPr lang="en-US" sz="1600" dirty="0" smtClean="0">
                <a:ea typeface="ＭＳ Ｐゴシック" pitchFamily="34" charset="-128"/>
              </a:rPr>
              <a:t> </a:t>
            </a:r>
            <a:r>
              <a:rPr lang="en-US" sz="1600" dirty="0" err="1" smtClean="0">
                <a:ea typeface="ＭＳ Ｐゴシック" pitchFamily="34" charset="-128"/>
              </a:rPr>
              <a:t>volby</a:t>
            </a:r>
            <a:r>
              <a:rPr lang="cs-CZ" sz="1600" dirty="0" smtClean="0">
                <a:ea typeface="ＭＳ Ｐゴシック" pitchFamily="34" charset="-128"/>
              </a:rPr>
              <a:t> | </a:t>
            </a:r>
            <a:r>
              <a:rPr lang="en-US" sz="1600" dirty="0" err="1" smtClean="0">
                <a:ea typeface="ＭＳ Ｐゴシック" pitchFamily="34" charset="-128"/>
              </a:rPr>
              <a:t>Osobní</a:t>
            </a:r>
            <a:r>
              <a:rPr lang="en-US" sz="1600" dirty="0" smtClean="0">
                <a:ea typeface="ＭＳ Ｐゴシック" pitchFamily="34" charset="-128"/>
              </a:rPr>
              <a:t> </a:t>
            </a:r>
            <a:r>
              <a:rPr lang="en-US" sz="1600" dirty="0" err="1" smtClean="0">
                <a:ea typeface="ＭＳ Ｐゴシック" pitchFamily="34" charset="-128"/>
              </a:rPr>
              <a:t>zkušenost</a:t>
            </a:r>
            <a:r>
              <a:rPr lang="en-US" sz="1600" dirty="0" smtClean="0">
                <a:ea typeface="ＭＳ Ｐゴシック" pitchFamily="34" charset="-128"/>
              </a:rPr>
              <a:t> s </a:t>
            </a:r>
            <a:r>
              <a:rPr lang="en-US" sz="1600" dirty="0" err="1" smtClean="0">
                <a:ea typeface="ＭＳ Ｐゴシック" pitchFamily="34" charset="-128"/>
              </a:rPr>
              <a:t>výsledky</a:t>
            </a:r>
            <a:r>
              <a:rPr lang="en-US" sz="1600" dirty="0" smtClean="0">
                <a:ea typeface="ＭＳ Ｐゴシック" pitchFamily="34" charset="-128"/>
              </a:rPr>
              <a:t> </a:t>
            </a:r>
            <a:r>
              <a:rPr lang="en-US" sz="1600" dirty="0" err="1" smtClean="0">
                <a:ea typeface="ＭＳ Ｐゴシック" pitchFamily="34" charset="-128"/>
              </a:rPr>
              <a:t>volby</a:t>
            </a:r>
            <a:r>
              <a:rPr lang="en-US" sz="1600" dirty="0" smtClean="0">
                <a:ea typeface="ＭＳ Ｐゴシック" pitchFamily="34" charset="-128"/>
              </a:rPr>
              <a:t> a </a:t>
            </a:r>
            <a:r>
              <a:rPr lang="en-US" sz="1600" dirty="0" err="1" smtClean="0">
                <a:ea typeface="ＭＳ Ｐゴシック" pitchFamily="34" charset="-128"/>
              </a:rPr>
              <a:t>učení</a:t>
            </a:r>
            <a:r>
              <a:rPr lang="cs-CZ" sz="1600" dirty="0" smtClean="0">
                <a:ea typeface="ＭＳ Ｐゴシック" pitchFamily="34" charset="-128"/>
              </a:rPr>
              <a:t> | </a:t>
            </a:r>
            <a:r>
              <a:rPr lang="en-US" sz="1600" dirty="0" err="1" smtClean="0">
                <a:ea typeface="ＭＳ Ｐゴシック" pitchFamily="34" charset="-128"/>
              </a:rPr>
              <a:t>Okolí</a:t>
            </a:r>
            <a:r>
              <a:rPr lang="en-US" sz="1600" dirty="0" smtClean="0">
                <a:ea typeface="ＭＳ Ｐゴシック" pitchFamily="34" charset="-128"/>
              </a:rPr>
              <a:t> (framing, </a:t>
            </a:r>
            <a:r>
              <a:rPr lang="en-US" sz="1600" dirty="0" err="1" smtClean="0">
                <a:ea typeface="ＭＳ Ｐゴシック" pitchFamily="34" charset="-128"/>
              </a:rPr>
              <a:t>kotva</a:t>
            </a:r>
            <a:r>
              <a:rPr lang="en-US" sz="1600" dirty="0" smtClean="0">
                <a:ea typeface="ＭＳ Ｐゴシック" pitchFamily="34" charset="-128"/>
              </a:rPr>
              <a:t>, </a:t>
            </a:r>
            <a:r>
              <a:rPr lang="en-US" sz="1600" dirty="0" err="1" smtClean="0">
                <a:ea typeface="ＭＳ Ｐゴシック" pitchFamily="34" charset="-128"/>
              </a:rPr>
              <a:t>atd</a:t>
            </a:r>
            <a:r>
              <a:rPr lang="en-US" sz="1600" dirty="0" smtClean="0">
                <a:ea typeface="ＭＳ Ｐゴシック" pitchFamily="34" charset="-128"/>
              </a:rPr>
              <a:t>.)</a:t>
            </a:r>
          </a:p>
          <a:p>
            <a:endParaRPr lang="cs-CZ" dirty="0"/>
          </a:p>
        </p:txBody>
      </p:sp>
      <p:sp>
        <p:nvSpPr>
          <p:cNvPr id="4" name="Slide Number Placeholder 3"/>
          <p:cNvSpPr>
            <a:spLocks noGrp="1"/>
          </p:cNvSpPr>
          <p:nvPr>
            <p:ph type="sldNum" sz="quarter" idx="12"/>
          </p:nvPr>
        </p:nvSpPr>
        <p:spPr/>
        <p:txBody>
          <a:bodyPr/>
          <a:lstStyle/>
          <a:p>
            <a:fld id="{1770E7A3-1F81-4973-99BC-33FC18E1495A}" type="slidenum">
              <a:rPr lang="en-US" smtClean="0"/>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le 1"/>
          <p:cNvSpPr>
            <a:spLocks noGrp="1"/>
          </p:cNvSpPr>
          <p:nvPr>
            <p:ph type="title"/>
          </p:nvPr>
        </p:nvSpPr>
        <p:spPr/>
        <p:txBody>
          <a:bodyPr/>
          <a:lstStyle/>
          <a:p>
            <a:r>
              <a:rPr lang="cs-CZ" dirty="0" smtClean="0">
                <a:ea typeface="ＭＳ Ｐゴシック" pitchFamily="34" charset="-128"/>
              </a:rPr>
              <a:t>Komplexní zahrnutí emocí</a:t>
            </a:r>
            <a:endParaRPr lang="en-US" dirty="0" smtClean="0">
              <a:ea typeface="ＭＳ Ｐゴシック" pitchFamily="34" charset="-128"/>
            </a:endParaRPr>
          </a:p>
        </p:txBody>
      </p:sp>
      <p:pic>
        <p:nvPicPr>
          <p:cNvPr id="40963" name="Content Placeholder 7" descr="Riskasafeelingc.tiff"/>
          <p:cNvPicPr>
            <a:picLocks noGrp="1" noChangeAspect="1"/>
          </p:cNvPicPr>
          <p:nvPr>
            <p:ph idx="1"/>
          </p:nvPr>
        </p:nvPicPr>
        <p:blipFill>
          <a:blip r:embed="rId2"/>
          <a:srcRect l="-8214" r="-8214"/>
          <a:stretch>
            <a:fillRect/>
          </a:stretch>
        </p:blipFill>
        <p:spPr/>
      </p:pic>
      <p:sp>
        <p:nvSpPr>
          <p:cNvPr id="40964" name="TextBox 8"/>
          <p:cNvSpPr txBox="1">
            <a:spLocks noChangeArrowheads="1"/>
          </p:cNvSpPr>
          <p:nvPr/>
        </p:nvSpPr>
        <p:spPr bwMode="auto">
          <a:xfrm>
            <a:off x="6076282" y="6356350"/>
            <a:ext cx="3095625" cy="369888"/>
          </a:xfrm>
          <a:prstGeom prst="rect">
            <a:avLst/>
          </a:prstGeom>
          <a:noFill/>
          <a:ln w="9525">
            <a:noFill/>
            <a:miter lim="800000"/>
            <a:headEnd/>
            <a:tailEnd/>
          </a:ln>
        </p:spPr>
        <p:txBody>
          <a:bodyPr>
            <a:spAutoFit/>
          </a:bodyPr>
          <a:lstStyle/>
          <a:p>
            <a:r>
              <a:rPr lang="en-US" dirty="0" err="1"/>
              <a:t>Loewenstein</a:t>
            </a:r>
            <a:r>
              <a:rPr lang="en-US" dirty="0"/>
              <a:t> et al. (2001)</a:t>
            </a:r>
          </a:p>
        </p:txBody>
      </p:sp>
      <p:sp>
        <p:nvSpPr>
          <p:cNvPr id="10" name="Right Arrow 9"/>
          <p:cNvSpPr>
            <a:spLocks noChangeArrowheads="1"/>
          </p:cNvSpPr>
          <p:nvPr/>
        </p:nvSpPr>
        <p:spPr bwMode="auto">
          <a:xfrm rot="-9555631">
            <a:off x="4123204" y="3183737"/>
            <a:ext cx="573777" cy="215477"/>
          </a:xfrm>
          <a:prstGeom prst="rightArrow">
            <a:avLst>
              <a:gd name="adj1" fmla="val 50000"/>
              <a:gd name="adj2" fmla="val 50002"/>
            </a:avLst>
          </a:prstGeom>
          <a:solidFill>
            <a:srgbClr val="FF0000"/>
          </a:solidFill>
          <a:ln w="9525">
            <a:noFill/>
            <a:miter lim="800000"/>
            <a:headEnd/>
            <a:tailEnd/>
          </a:ln>
          <a:effectLst>
            <a:outerShdw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11" name="Right Arrow 10"/>
          <p:cNvSpPr>
            <a:spLocks noChangeArrowheads="1"/>
          </p:cNvSpPr>
          <p:nvPr/>
        </p:nvSpPr>
        <p:spPr bwMode="auto">
          <a:xfrm rot="-9555631">
            <a:off x="5034653" y="3867350"/>
            <a:ext cx="535561" cy="221205"/>
          </a:xfrm>
          <a:prstGeom prst="rightArrow">
            <a:avLst>
              <a:gd name="adj1" fmla="val 50000"/>
              <a:gd name="adj2" fmla="val 50002"/>
            </a:avLst>
          </a:prstGeom>
          <a:solidFill>
            <a:srgbClr val="FF0000"/>
          </a:solidFill>
          <a:ln w="9525">
            <a:noFill/>
            <a:miter lim="800000"/>
            <a:headEnd/>
            <a:tailEnd/>
          </a:ln>
          <a:effectLst>
            <a:outerShdw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9" name="Slide Number Placeholder 8"/>
          <p:cNvSpPr>
            <a:spLocks noGrp="1"/>
          </p:cNvSpPr>
          <p:nvPr>
            <p:ph type="sldNum" sz="quarter" idx="12"/>
          </p:nvPr>
        </p:nvSpPr>
        <p:spPr/>
        <p:txBody>
          <a:bodyPr/>
          <a:lstStyle/>
          <a:p>
            <a:fld id="{1770E7A3-1F81-4973-99BC-33FC18E1495A}" type="slidenum">
              <a:rPr lang="en-US" smtClean="0"/>
              <a:pPr/>
              <a:t>7</a:t>
            </a:fld>
            <a:endParaRPr lang="en-US"/>
          </a:p>
        </p:txBody>
      </p:sp>
      <p:sp>
        <p:nvSpPr>
          <p:cNvPr id="12" name="Right Arrow 11"/>
          <p:cNvSpPr>
            <a:spLocks noChangeArrowheads="1"/>
          </p:cNvSpPr>
          <p:nvPr/>
        </p:nvSpPr>
        <p:spPr bwMode="auto">
          <a:xfrm rot="8482033">
            <a:off x="5705677" y="2968854"/>
            <a:ext cx="535561" cy="221205"/>
          </a:xfrm>
          <a:prstGeom prst="rightArrow">
            <a:avLst>
              <a:gd name="adj1" fmla="val 50000"/>
              <a:gd name="adj2" fmla="val 50002"/>
            </a:avLst>
          </a:prstGeom>
          <a:solidFill>
            <a:srgbClr val="FF0000"/>
          </a:solidFill>
          <a:ln w="9525">
            <a:noFill/>
            <a:miter lim="800000"/>
            <a:headEnd/>
            <a:tailEnd/>
          </a:ln>
          <a:effectLst>
            <a:outerShdw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p:cNvSpPr>
            <a:spLocks noGrp="1"/>
          </p:cNvSpPr>
          <p:nvPr>
            <p:ph type="title"/>
          </p:nvPr>
        </p:nvSpPr>
        <p:spPr/>
        <p:txBody>
          <a:bodyPr/>
          <a:lstStyle/>
          <a:p>
            <a:r>
              <a:rPr lang="cs-CZ" dirty="0" smtClean="0">
                <a:ea typeface="ＭＳ Ｐゴシック" pitchFamily="34" charset="-128"/>
              </a:rPr>
              <a:t>Osobní vs. neosobní rozhodování</a:t>
            </a:r>
            <a:endParaRPr lang="en-US" dirty="0" smtClean="0">
              <a:ea typeface="ＭＳ Ｐゴシック" pitchFamily="34" charset="-128"/>
            </a:endParaRPr>
          </a:p>
        </p:txBody>
      </p:sp>
      <p:sp>
        <p:nvSpPr>
          <p:cNvPr id="43010" name="Content Placeholder 2"/>
          <p:cNvSpPr>
            <a:spLocks noGrp="1"/>
          </p:cNvSpPr>
          <p:nvPr>
            <p:ph idx="1"/>
          </p:nvPr>
        </p:nvSpPr>
        <p:spPr/>
        <p:txBody>
          <a:bodyPr/>
          <a:lstStyle/>
          <a:p>
            <a:r>
              <a:rPr lang="cs-CZ" sz="2800" dirty="0" smtClean="0">
                <a:ea typeface="ＭＳ Ｐゴシック" pitchFamily="34" charset="-128"/>
              </a:rPr>
              <a:t>rozhodujeme-li se „za obecné jedince“ či abstraktně, somatické </a:t>
            </a:r>
            <a:r>
              <a:rPr lang="cs-CZ" sz="2800" dirty="0" err="1" smtClean="0">
                <a:ea typeface="ＭＳ Ｐゴシック" pitchFamily="34" charset="-128"/>
              </a:rPr>
              <a:t>markery</a:t>
            </a:r>
            <a:r>
              <a:rPr lang="cs-CZ" sz="2800" dirty="0" smtClean="0">
                <a:ea typeface="ＭＳ Ｐゴシック" pitchFamily="34" charset="-128"/>
              </a:rPr>
              <a:t> mají malou intenzitu a převáží </a:t>
            </a:r>
            <a:r>
              <a:rPr lang="cs-CZ" sz="2800" dirty="0" err="1" smtClean="0">
                <a:ea typeface="ＭＳ Ｐゴシック" pitchFamily="34" charset="-128"/>
              </a:rPr>
              <a:t>kognice</a:t>
            </a:r>
            <a:r>
              <a:rPr lang="cs-CZ" sz="2800" dirty="0" smtClean="0">
                <a:ea typeface="ＭＳ Ｐゴシック" pitchFamily="34" charset="-128"/>
              </a:rPr>
              <a:t> (</a:t>
            </a:r>
            <a:r>
              <a:rPr lang="cs-CZ" sz="2800" dirty="0" err="1" smtClean="0">
                <a:ea typeface="ＭＳ Ｐゴシック" pitchFamily="34" charset="-128"/>
              </a:rPr>
              <a:t>Hsee</a:t>
            </a:r>
            <a:r>
              <a:rPr lang="cs-CZ" sz="2800" dirty="0" smtClean="0">
                <a:ea typeface="ＭＳ Ｐゴシック" pitchFamily="34" charset="-128"/>
              </a:rPr>
              <a:t>, Weber, 1997)</a:t>
            </a:r>
          </a:p>
          <a:p>
            <a:pPr lvl="1"/>
            <a:r>
              <a:rPr lang="cs-CZ" sz="2400" dirty="0" smtClean="0">
                <a:ea typeface="ＭＳ Ｐゴシック" pitchFamily="34" charset="-128"/>
              </a:rPr>
              <a:t>vystoupíte z taxíku s opilým řidičem? a co průměrný student FF?</a:t>
            </a:r>
          </a:p>
          <a:p>
            <a:r>
              <a:rPr lang="cs-CZ" sz="2800" dirty="0" smtClean="0">
                <a:ea typeface="ＭＳ Ｐゴシック" pitchFamily="34" charset="-128"/>
              </a:rPr>
              <a:t>úzkostní lidé se vyhýbají riziku (depresivní se vyhýbají aktivitě), ale efekt se ztrácí, pokud mají rozhodovat za jiné (</a:t>
            </a:r>
            <a:r>
              <a:rPr lang="cs-CZ" sz="2800" dirty="0" err="1" smtClean="0">
                <a:ea typeface="ＭＳ Ｐゴシック" pitchFamily="34" charset="-128"/>
              </a:rPr>
              <a:t>Eisenberg</a:t>
            </a:r>
            <a:r>
              <a:rPr lang="cs-CZ" sz="2800" dirty="0" smtClean="0">
                <a:ea typeface="ＭＳ Ｐゴシック" pitchFamily="34" charset="-128"/>
              </a:rPr>
              <a:t>, Baron, </a:t>
            </a:r>
            <a:r>
              <a:rPr lang="cs-CZ" sz="2800" dirty="0" err="1" smtClean="0">
                <a:ea typeface="ＭＳ Ｐゴシック" pitchFamily="34" charset="-128"/>
              </a:rPr>
              <a:t>Seligman</a:t>
            </a:r>
            <a:r>
              <a:rPr lang="cs-CZ" sz="2800" dirty="0" smtClean="0">
                <a:ea typeface="ＭＳ Ｐゴシック" pitchFamily="34" charset="-128"/>
              </a:rPr>
              <a:t>, 1995)</a:t>
            </a:r>
          </a:p>
          <a:p>
            <a:r>
              <a:rPr lang="cs-CZ" sz="2800" dirty="0" smtClean="0">
                <a:ea typeface="ＭＳ Ｐゴシック" pitchFamily="34" charset="-128"/>
              </a:rPr>
              <a:t>u psychopatů vždy „neosobní“?</a:t>
            </a:r>
            <a:endParaRPr lang="en-US" sz="2800" dirty="0" smtClean="0">
              <a:ea typeface="ＭＳ Ｐゴシック" pitchFamily="34" charset="-128"/>
            </a:endParaRPr>
          </a:p>
        </p:txBody>
      </p:sp>
      <p:sp>
        <p:nvSpPr>
          <p:cNvPr id="6" name="Slide Number Placeholder 5"/>
          <p:cNvSpPr>
            <a:spLocks noGrp="1"/>
          </p:cNvSpPr>
          <p:nvPr>
            <p:ph type="sldNum" sz="quarter" idx="12"/>
          </p:nvPr>
        </p:nvSpPr>
        <p:spPr/>
        <p:txBody>
          <a:bodyPr/>
          <a:lstStyle/>
          <a:p>
            <a:fld id="{1770E7A3-1F81-4973-99BC-33FC18E1495A}" type="slidenum">
              <a:rPr lang="en-US" smtClean="0"/>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2"/>
          <a:srcRect/>
          <a:stretch>
            <a:fillRect/>
          </a:stretch>
        </p:blipFill>
        <p:spPr bwMode="auto">
          <a:xfrm>
            <a:off x="3355550" y="1783409"/>
            <a:ext cx="5727041" cy="4596866"/>
          </a:xfrm>
          <a:prstGeom prst="rect">
            <a:avLst/>
          </a:prstGeom>
          <a:noFill/>
          <a:ln w="9525">
            <a:noFill/>
            <a:miter lim="800000"/>
            <a:headEnd/>
            <a:tailEnd/>
          </a:ln>
        </p:spPr>
      </p:pic>
      <p:sp>
        <p:nvSpPr>
          <p:cNvPr id="2" name="Title 1"/>
          <p:cNvSpPr>
            <a:spLocks noGrp="1"/>
          </p:cNvSpPr>
          <p:nvPr>
            <p:ph type="title"/>
          </p:nvPr>
        </p:nvSpPr>
        <p:spPr/>
        <p:txBody>
          <a:bodyPr/>
          <a:lstStyle/>
          <a:p>
            <a:r>
              <a:rPr lang="cs-CZ" dirty="0" smtClean="0"/>
              <a:t>Afektivní heuristika</a:t>
            </a:r>
            <a:endParaRPr lang="cs-CZ" dirty="0"/>
          </a:p>
        </p:txBody>
      </p:sp>
      <p:sp>
        <p:nvSpPr>
          <p:cNvPr id="3" name="Content Placeholder 2"/>
          <p:cNvSpPr>
            <a:spLocks noGrp="1"/>
          </p:cNvSpPr>
          <p:nvPr>
            <p:ph idx="1"/>
          </p:nvPr>
        </p:nvSpPr>
        <p:spPr>
          <a:xfrm>
            <a:off x="388960" y="1491016"/>
            <a:ext cx="3500651" cy="4525963"/>
          </a:xfrm>
        </p:spPr>
        <p:txBody>
          <a:bodyPr/>
          <a:lstStyle/>
          <a:p>
            <a:r>
              <a:rPr lang="cs-CZ" sz="2800" dirty="0" smtClean="0">
                <a:ea typeface="ＭＳ Ｐゴシック" pitchFamily="34" charset="-128"/>
              </a:rPr>
              <a:t>afekt ve významu emoční valence</a:t>
            </a:r>
          </a:p>
          <a:p>
            <a:pPr lvl="1"/>
            <a:r>
              <a:rPr lang="cs-CZ" sz="2400" dirty="0" smtClean="0">
                <a:ea typeface="ＭＳ Ｐゴシック" pitchFamily="34" charset="-128"/>
              </a:rPr>
              <a:t>dobrý/špatný, </a:t>
            </a:r>
            <a:r>
              <a:rPr lang="cs-CZ" sz="2400" dirty="0" err="1" smtClean="0">
                <a:ea typeface="ＭＳ Ｐゴシック" pitchFamily="34" charset="-128"/>
              </a:rPr>
              <a:t>approach</a:t>
            </a:r>
            <a:r>
              <a:rPr lang="cs-CZ" sz="2400" dirty="0" smtClean="0">
                <a:ea typeface="ＭＳ Ｐゴシック" pitchFamily="34" charset="-128"/>
              </a:rPr>
              <a:t>/</a:t>
            </a:r>
            <a:r>
              <a:rPr lang="cs-CZ" sz="2400" dirty="0" err="1" smtClean="0">
                <a:ea typeface="ＭＳ Ｐゴシック" pitchFamily="34" charset="-128"/>
              </a:rPr>
              <a:t>avoid</a:t>
            </a:r>
            <a:endParaRPr lang="cs-CZ" sz="2400" dirty="0" smtClean="0">
              <a:ea typeface="ＭＳ Ｐゴシック" pitchFamily="34" charset="-128"/>
            </a:endParaRPr>
          </a:p>
          <a:p>
            <a:r>
              <a:rPr lang="cs-CZ" sz="2800" dirty="0" smtClean="0">
                <a:ea typeface="ＭＳ Ｐゴシック" pitchFamily="34" charset="-128"/>
              </a:rPr>
              <a:t>(některým) objektům zdá se</a:t>
            </a:r>
            <a:r>
              <a:rPr lang="en-US" sz="2800" dirty="0" smtClean="0">
                <a:ea typeface="ＭＳ Ｐゴシック" pitchFamily="34" charset="-128"/>
              </a:rPr>
              <a:t> </a:t>
            </a:r>
            <a:r>
              <a:rPr lang="cs-CZ" sz="2800" dirty="0" smtClean="0">
                <a:ea typeface="ＭＳ Ｐゴシック" pitchFamily="34" charset="-128"/>
              </a:rPr>
              <a:t>přiřazujeme</a:t>
            </a:r>
            <a:r>
              <a:rPr lang="en-US" sz="2800" dirty="0" smtClean="0">
                <a:ea typeface="ＭＳ Ｐゴシック" pitchFamily="34" charset="-128"/>
              </a:rPr>
              <a:t> </a:t>
            </a:r>
            <a:r>
              <a:rPr lang="cs-CZ" sz="2800" dirty="0" smtClean="0">
                <a:ea typeface="ＭＳ Ｐゴシック" pitchFamily="34" charset="-128"/>
              </a:rPr>
              <a:t>globální afektivní hodnocení</a:t>
            </a:r>
          </a:p>
          <a:p>
            <a:pPr lvl="1"/>
            <a:r>
              <a:rPr lang="cs-CZ" sz="2400" dirty="0" smtClean="0">
                <a:ea typeface="ＭＳ Ｐゴシック" pitchFamily="34" charset="-128"/>
              </a:rPr>
              <a:t> </a:t>
            </a:r>
            <a:r>
              <a:rPr lang="en-US" sz="2400" dirty="0" smtClean="0">
                <a:ea typeface="ＭＳ Ｐゴシック" pitchFamily="34" charset="-128"/>
              </a:rPr>
              <a:t>a</a:t>
            </a:r>
            <a:r>
              <a:rPr lang="cs-CZ" sz="2400" dirty="0" smtClean="0">
                <a:ea typeface="ＭＳ Ｐゴシック" pitchFamily="34" charset="-128"/>
              </a:rPr>
              <a:t> z něj pak vyvozujeme další jejich</a:t>
            </a:r>
            <a:r>
              <a:rPr lang="en-US" sz="2400" dirty="0" smtClean="0">
                <a:ea typeface="ＭＳ Ｐゴシック" pitchFamily="34" charset="-128"/>
              </a:rPr>
              <a:t> </a:t>
            </a:r>
            <a:r>
              <a:rPr lang="cs-CZ" sz="2400" dirty="0" smtClean="0">
                <a:ea typeface="ＭＳ Ｐゴシック" pitchFamily="34" charset="-128"/>
              </a:rPr>
              <a:t>vlastnosti</a:t>
            </a:r>
            <a:endParaRPr lang="en-US" sz="2400" dirty="0" smtClean="0">
              <a:ea typeface="ＭＳ Ｐゴシック" pitchFamily="34" charset="-128"/>
            </a:endParaRPr>
          </a:p>
          <a:p>
            <a:endParaRPr lang="cs-CZ" sz="2800" dirty="0"/>
          </a:p>
        </p:txBody>
      </p:sp>
      <p:sp>
        <p:nvSpPr>
          <p:cNvPr id="4" name="Slide Number Placeholder 3"/>
          <p:cNvSpPr>
            <a:spLocks noGrp="1"/>
          </p:cNvSpPr>
          <p:nvPr>
            <p:ph type="sldNum" sz="quarter" idx="12"/>
          </p:nvPr>
        </p:nvSpPr>
        <p:spPr/>
        <p:txBody>
          <a:bodyPr/>
          <a:lstStyle/>
          <a:p>
            <a:fld id="{1770E7A3-1F81-4973-99BC-33FC18E1495A}" type="slidenum">
              <a:rPr lang="en-US" smtClean="0"/>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17911</TotalTime>
  <Words>2233</Words>
  <Application>Microsoft Macintosh PowerPoint</Application>
  <PresentationFormat>On-screen Show (4:3)</PresentationFormat>
  <Paragraphs>264</Paragraphs>
  <Slides>36</Slides>
  <Notes>2</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Office Theme</vt:lpstr>
      <vt:lpstr>APS300320  Heuristiky, zkreslení a iracionalita (v každodenní praxi)  Přednášející: Marek Vranka  </vt:lpstr>
      <vt:lpstr>Úvod</vt:lpstr>
      <vt:lpstr> Standardní model</vt:lpstr>
      <vt:lpstr>Rozšíření o anticipated emotions</vt:lpstr>
      <vt:lpstr>Vliv emocí</vt:lpstr>
      <vt:lpstr>Vliv emocí</vt:lpstr>
      <vt:lpstr>Komplexní zahrnutí emocí</vt:lpstr>
      <vt:lpstr>Osobní vs. neosobní rozhodování</vt:lpstr>
      <vt:lpstr>Afektivní heuristika</vt:lpstr>
      <vt:lpstr>Slovic et al., 2004/2007</vt:lpstr>
      <vt:lpstr>Afektivní heuristika - příklady</vt:lpstr>
      <vt:lpstr>Hsee, 1998 – evaluability principle</vt:lpstr>
      <vt:lpstr>Nádherné jezero, ale lidé často utounou</vt:lpstr>
      <vt:lpstr>„Vividness“</vt:lpstr>
      <vt:lpstr>Rozdíly ve vnímání rizika</vt:lpstr>
      <vt:lpstr>“Omezený hrnec strachu”</vt:lpstr>
      <vt:lpstr>Afektivní/emoční nebo dostupnostní heuristika?</vt:lpstr>
      <vt:lpstr>Prediktory odhadu četností a VSL</vt:lpstr>
      <vt:lpstr>Emoce a subjektivní pravděpodobnosti</vt:lpstr>
      <vt:lpstr>Vliv časové vzdálenosti a vyvolaného strachu (Welch, 1999)</vt:lpstr>
      <vt:lpstr>Instrukce: Zamyslete se nad svými povinnostmi a zodpovědnostmi, které v životě máte.   Na papír (nebo do počítače) v průběhu několika následujících minut uveďte a krátce popište co nejvíc (min. 2) příkladů svých povinností a odpovědností.</vt:lpstr>
      <vt:lpstr>... zachráníte pandy?</vt:lpstr>
      <vt:lpstr>... zachráníte pandy?</vt:lpstr>
      <vt:lpstr>Kdy užíváme afektivní heuristiku?</vt:lpstr>
      <vt:lpstr>Viscerální faktory</vt:lpstr>
      <vt:lpstr>VF vs. změna preferencí</vt:lpstr>
      <vt:lpstr>Mischel - Marshmallows</vt:lpstr>
      <vt:lpstr>Propositions Concerning the Actual, Desired, Predicted, and Recollected Influence of Visceral Factors on Behavior</vt:lpstr>
      <vt:lpstr>Shrnutí 7 propozic</vt:lpstr>
      <vt:lpstr>Pokus o celkové shrnutí</vt:lpstr>
      <vt:lpstr>Aplikace</vt:lpstr>
      <vt:lpstr>Klasický rozhodovací proces</vt:lpstr>
      <vt:lpstr>Afektivní heuristika</vt:lpstr>
      <vt:lpstr>Emoční heuristika</vt:lpstr>
      <vt:lpstr>Viscerální faktory</vt:lpstr>
      <vt:lpstr>Zdroje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Seminář z neuroekonomie</dc:title>
  <dc:creator>Petr Houdek</dc:creator>
  <cp:lastModifiedBy>Marek A. Vranka</cp:lastModifiedBy>
  <cp:revision>588</cp:revision>
  <dcterms:created xsi:type="dcterms:W3CDTF">2010-04-13T10:47:41Z</dcterms:created>
  <dcterms:modified xsi:type="dcterms:W3CDTF">2013-04-11T12:59:46Z</dcterms:modified>
</cp:coreProperties>
</file>