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1" r:id="rId4"/>
    <p:sldId id="262" r:id="rId5"/>
    <p:sldId id="260" r:id="rId6"/>
    <p:sldId id="257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48"/>
  </p:normalViewPr>
  <p:slideViewPr>
    <p:cSldViewPr snapToGrid="0" snapToObjects="1">
      <p:cViewPr varScale="1">
        <p:scale>
          <a:sx n="105" d="100"/>
          <a:sy n="105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F29A-8BF8-1F47-A5F8-60D859E8D99B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F53-B9C8-924D-A847-9B2B1FE6E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89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Postupy známé z prózy lze uplatnit i na poezii, samozřejmě. Např. se můžeme zaměřit na postavy. Kdo jsou ti obyvatelé Řehákova světa? Sbírka se jmenuje „Obyvatelé“.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F53-B9C8-924D-A847-9B2B1FE6E1C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28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koláž </a:t>
            </a:r>
            <a:r>
              <a:rPr lang="cs-CZ"/>
              <a:t>Jiřího Koláře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F53-B9C8-924D-A847-9B2B1FE6E1C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60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lyrika a společnost (tj. lyrická promluva jako ne-fikční). Oranžově zvýrazňuji, co bychom mohli „řešit“ na Řehákově poezii.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F53-B9C8-924D-A847-9B2B1FE6E1C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87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 prvnímu, </a:t>
            </a:r>
            <a:r>
              <a:rPr lang="cs-CZ" dirty="0" err="1"/>
              <a:t>performativ</a:t>
            </a:r>
            <a:r>
              <a:rPr lang="cs-CZ" dirty="0"/>
              <a:t> – jak to Řehák čte? Řidička tramvají začíná ve čtení ve </a:t>
            </a:r>
            <a:r>
              <a:rPr lang="cs-CZ" dirty="0" err="1"/>
              <a:t>fra</a:t>
            </a:r>
            <a:r>
              <a:rPr lang="cs-CZ" dirty="0"/>
              <a:t> v 11:30. 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=iIgvmcz5S_E&amp;list=PLjh7QiVa_67ySEK9hrwtbMMl73W8hfhVv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F53-B9C8-924D-A847-9B2B1FE6E1C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51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báseň Řidička tramvají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F53-B9C8-924D-A847-9B2B1FE6E1C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56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E3D31-A912-364F-81C5-D42007334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9350A1-FEB9-ED4B-9825-217754A16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98C12E-963D-2940-B977-D99F6ADA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946E-FAB2-2642-A3F9-31073BA3331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2A9B08-A4E3-6C41-96CF-72CBBD02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82E93E-84DA-794E-AAFB-176358A7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AAD-102B-BE43-A8A0-DC933CAE8A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4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2F485-0C3E-7745-BA29-E2C43055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563400-6AF7-344F-9290-6049F4939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D5DFF4-EEBF-F940-B386-DB74F635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946E-FAB2-2642-A3F9-31073BA3331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1E0FE6-108C-CE48-B6C9-1EEA575F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58E55A-7366-BF48-B81D-70F34719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AAD-102B-BE43-A8A0-DC933CAE8A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6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1A75863-5659-BB48-A3A2-643F9414B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3ED6B5-0D32-064A-BB13-78D178CB1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93C0C4-4C6C-B94D-B5F5-BC2C8608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946E-FAB2-2642-A3F9-31073BA3331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6CDC39-65BC-FB45-B6E9-60FD980D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C6F5A4-AC78-DB45-9AFD-DB766CD6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AAD-102B-BE43-A8A0-DC933CAE8A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95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DAEDB-F684-604A-BA85-3FF22DBA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C53BA8-64C7-2642-B09A-4B30FCBDF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FA920F-3E2D-8043-97E1-5687D588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946E-FAB2-2642-A3F9-31073BA3331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A8D351-EB45-8548-8595-7E11A860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FB72E1-BAC1-9D4B-BFB2-1F800F39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AAD-102B-BE43-A8A0-DC933CAE8A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8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76FEA-BA84-BD44-BF9C-0E375A70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CFCDE4-4B8F-D64A-B4E3-153BC15B9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533ACF-29FA-F84A-9CE7-94A39772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946E-FAB2-2642-A3F9-31073BA3331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5ECC33-DA9D-6148-8BB3-C17846B7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374F67-B538-5B42-8734-82EF2C1B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AAD-102B-BE43-A8A0-DC933CAE8A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25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85C6A-066F-1D4A-BC4F-E182986E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B132AD-4E4D-A343-80AA-408B99F20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C4BDEA-4E95-5348-8E68-188FCDDAD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13D872-5EDC-9A40-9331-BC14792D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946E-FAB2-2642-A3F9-31073BA3331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00678D-50DB-294A-AB22-AFB3CF7E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906203-2B8A-A548-BE20-58806EB6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AAD-102B-BE43-A8A0-DC933CAE8A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04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11787-6C97-424C-AE28-CC8E20BD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C1FCFA-5D41-6141-A2B4-2ED3684B2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3254D0-F6E6-C749-9340-8F7683FED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4CFF63F-71C6-5742-BC9E-DBA3BF211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FB3DA3-6294-D549-8ECE-659A1D0B9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6F16884-921F-284F-9840-55E457B6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946E-FAB2-2642-A3F9-31073BA3331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11AE452-1EEA-134A-93CE-95ECAEB6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DD778CA-E429-184C-98C0-D78FBC91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AAD-102B-BE43-A8A0-DC933CAE8A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09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AE805-C36C-B14B-ABAF-384A4DF1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4C31127-3F16-9E44-BF19-C132DA75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946E-FAB2-2642-A3F9-31073BA3331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CED2F9-5920-654B-81AD-67E70627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66F4F5-E330-0146-910D-AAFC087E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AAD-102B-BE43-A8A0-DC933CAE8A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31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F230C4D-DF09-4447-8B77-8F963DC4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946E-FAB2-2642-A3F9-31073BA3331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AA126D3-2400-664D-9762-FAC7994C4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3E473A-16BE-AB4E-B723-D55BD71D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AAD-102B-BE43-A8A0-DC933CAE8A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97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4AB6D-19DA-0948-A03B-E71F217E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346360-A3B9-CE4D-957A-EABA986BA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6F5390-FD1D-3146-B2FA-ED3597188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06741D-CBE7-924F-AA35-C37967B9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946E-FAB2-2642-A3F9-31073BA3331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DC42A4-688D-B441-ABDB-DA4532F5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4FB0E4-53EB-7B4C-B50E-61C7952A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AAD-102B-BE43-A8A0-DC933CAE8A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99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D1FC3-7C4C-4946-B624-40D92411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52E2A1F-7306-A54D-B484-6751299C5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A1266C-D572-A14F-BBB3-7CC9F641A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4FCEA6-F813-A84E-9957-7B552A96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946E-FAB2-2642-A3F9-31073BA3331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C7D80B-B8D7-1247-B6DD-73B63531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9FC29A-0869-524E-ABFA-D3F02FBB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AAD-102B-BE43-A8A0-DC933CAE8A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99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57438E-589C-4942-9551-4BE55562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1A5DE6-6F73-E744-8DA2-1117FE000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93197D-155A-A64B-989C-ABDF40FF1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946E-FAB2-2642-A3F9-31073BA3331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30125F-EC81-7443-978C-60E150394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D2F5F3-D572-1344-A8D6-B2F00B924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71AAD-102B-BE43-A8A0-DC933CAE8A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24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0727C7-FD7D-DE42-A3FA-7894CB70F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965580"/>
            <a:ext cx="5204489" cy="3160593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chemeClr val="bg1"/>
                </a:solidFill>
              </a:rPr>
              <a:t>Analýza a interpretace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ECDC88-FA87-DB40-9F86-1BDD35E8F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817" y="4409960"/>
            <a:ext cx="4508641" cy="1116414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nejen básnických textů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785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10A48B-76EF-0049-8DCF-C6DA8AC2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957" y="682502"/>
            <a:ext cx="4834021" cy="1314996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próza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4C48AD-2A1D-1844-A8E8-A7BB8E1C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5317879" cy="349477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charakteristika postav</a:t>
            </a:r>
          </a:p>
          <a:p>
            <a:r>
              <a:rPr lang="cs-CZ" dirty="0">
                <a:solidFill>
                  <a:schemeClr val="bg1"/>
                </a:solidFill>
              </a:rPr>
              <a:t>prostor a další motivy</a:t>
            </a:r>
          </a:p>
          <a:p>
            <a:r>
              <a:rPr lang="cs-CZ" dirty="0">
                <a:solidFill>
                  <a:schemeClr val="bg1"/>
                </a:solidFill>
              </a:rPr>
              <a:t>jazyk vypravěče; postavy </a:t>
            </a:r>
          </a:p>
          <a:p>
            <a:r>
              <a:rPr lang="cs-CZ" dirty="0">
                <a:solidFill>
                  <a:schemeClr val="bg1"/>
                </a:solidFill>
              </a:rPr>
              <a:t>vzájemné strukturní vztahy jednotlivých složek (gradace, kontrast, antiteze…)</a:t>
            </a:r>
          </a:p>
          <a:p>
            <a:r>
              <a:rPr lang="cs-CZ" dirty="0">
                <a:solidFill>
                  <a:schemeClr val="bg1"/>
                </a:solidFill>
              </a:rPr>
              <a:t>titul díla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0" name="Picture 2" descr="📗 Příliš hlučná samota | Bohumil Hrabal | 1989">
            <a:extLst>
              <a:ext uri="{FF2B5EF4-FFF2-40B4-BE49-F238E27FC236}">
                <a16:creationId xmlns:a16="http://schemas.microsoft.com/office/drawing/2014/main" id="{765FEF34-EFCD-7D48-B5DD-8B544ACA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7189" y="431545"/>
            <a:ext cx="3413186" cy="53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60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muž, dav&#10;&#10;Popis byl vytvořen automaticky">
            <a:extLst>
              <a:ext uri="{FF2B5EF4-FFF2-40B4-BE49-F238E27FC236}">
                <a16:creationId xmlns:a16="http://schemas.microsoft.com/office/drawing/2014/main" id="{95A4801E-312E-D746-9805-FA01C3702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4316" y="643467"/>
            <a:ext cx="57433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4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snímek obrazovky, osoba&#10;&#10;Popis byl vytvořen automaticky">
            <a:extLst>
              <a:ext uri="{FF2B5EF4-FFF2-40B4-BE49-F238E27FC236}">
                <a16:creationId xmlns:a16="http://schemas.microsoft.com/office/drawing/2014/main" id="{1FFE9B4C-C6E6-C743-B753-337E4AAE0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" r="8855" b="909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8668C8-9220-4B40-8B4A-19A198C5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/>
              <a:t>z Řehákova komentáře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571785-2B54-F547-BB2B-BC16CFC65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932426" cy="3207258"/>
          </a:xfrm>
        </p:spPr>
        <p:txBody>
          <a:bodyPr anchor="t">
            <a:normAutofit/>
          </a:bodyPr>
          <a:lstStyle/>
          <a:p>
            <a:r>
              <a:rPr lang="cs-CZ" sz="2000" dirty="0"/>
              <a:t>film</a:t>
            </a:r>
          </a:p>
          <a:p>
            <a:r>
              <a:rPr lang="cs-CZ" sz="2000" dirty="0"/>
              <a:t>hra s strofickou stavbou verše</a:t>
            </a:r>
          </a:p>
          <a:p>
            <a:r>
              <a:rPr lang="cs-CZ" sz="2000" dirty="0"/>
              <a:t>rytmus, repetice, monotónní sadismus </a:t>
            </a:r>
          </a:p>
          <a:p>
            <a:r>
              <a:rPr lang="cs-CZ" sz="2000" dirty="0">
                <a:solidFill>
                  <a:schemeClr val="accent2"/>
                </a:solidFill>
              </a:rPr>
              <a:t>„jsou to vždycky konkrétní lidé, nikdy to není jednotka všeobjímajícího lidství (to je ohlas P. Krále)“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85013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B3B864-CBC7-3745-95D3-B273191D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9" y="707132"/>
            <a:ext cx="488899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 a co </a:t>
            </a:r>
            <a:r>
              <a:rPr lang="cs-CZ" sz="35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ještě</a:t>
            </a:r>
            <a:r>
              <a:rPr lang="cs-CZ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 básní?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0D5B31-A0E4-494D-A1B0-02ED71D8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472" y="197271"/>
            <a:ext cx="4718321" cy="64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6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6057A7-63BB-0147-A99F-F3F552E0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Jonathan Culler *1944</a:t>
            </a: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Teorie lyriky - Jonathan Culler, brožovaná vazba, český jazyk | Knihy na  Martinus.cz">
            <a:extLst>
              <a:ext uri="{FF2B5EF4-FFF2-40B4-BE49-F238E27FC236}">
                <a16:creationId xmlns:a16="http://schemas.microsoft.com/office/drawing/2014/main" id="{BC135F59-06E0-F647-9949-2FE92DE3C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5641" y="2663211"/>
            <a:ext cx="2496448" cy="34081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nference celebrates Jonathan Culler and his grad students">
            <a:extLst>
              <a:ext uri="{FF2B5EF4-FFF2-40B4-BE49-F238E27FC236}">
                <a16:creationId xmlns:a16="http://schemas.microsoft.com/office/drawing/2014/main" id="{4A4BB261-E5F5-C74A-8791-0895093C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6393" y="990662"/>
            <a:ext cx="3105975" cy="20111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0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61EEF0-D18F-F143-A657-90965223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z obsahu</a:t>
            </a: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CE5B91-3B35-5A48-8D4C-26A3685B1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5"/>
            <a:ext cx="4974771" cy="4982087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performativ</a:t>
            </a:r>
            <a:r>
              <a:rPr lang="cs-CZ" dirty="0">
                <a:solidFill>
                  <a:schemeClr val="accent2"/>
                </a:solidFill>
              </a:rPr>
              <a:t> a performance</a:t>
            </a:r>
          </a:p>
          <a:p>
            <a:r>
              <a:rPr lang="cs-CZ" dirty="0">
                <a:solidFill>
                  <a:schemeClr val="accent2"/>
                </a:solidFill>
              </a:rPr>
              <a:t>rytmus a repetice</a:t>
            </a:r>
          </a:p>
          <a:p>
            <a:r>
              <a:rPr lang="cs-CZ" dirty="0">
                <a:solidFill>
                  <a:schemeClr val="bg1"/>
                </a:solidFill>
              </a:rPr>
              <a:t>rituál </a:t>
            </a:r>
          </a:p>
          <a:p>
            <a:r>
              <a:rPr lang="cs-CZ" dirty="0">
                <a:solidFill>
                  <a:schemeClr val="bg1"/>
                </a:solidFill>
              </a:rPr>
              <a:t>lyrické oslovení (oslovení posluchačů nebo čtenářů; apostrofa…)</a:t>
            </a:r>
          </a:p>
          <a:p>
            <a:r>
              <a:rPr lang="cs-CZ" dirty="0">
                <a:solidFill>
                  <a:schemeClr val="bg1"/>
                </a:solidFill>
              </a:rPr>
              <a:t>lyrická hyperbola </a:t>
            </a:r>
          </a:p>
          <a:p>
            <a:r>
              <a:rPr lang="cs-CZ" dirty="0">
                <a:solidFill>
                  <a:schemeClr val="accent2"/>
                </a:solidFill>
              </a:rPr>
              <a:t>lyrická přítomnost</a:t>
            </a:r>
          </a:p>
          <a:p>
            <a:r>
              <a:rPr lang="cs-CZ" dirty="0">
                <a:solidFill>
                  <a:schemeClr val="bg1"/>
                </a:solidFill>
              </a:rPr>
              <a:t>lyrika a společnost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9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snímek obrazovky, osoba&#10;&#10;Popis byl vytvořen automaticky">
            <a:extLst>
              <a:ext uri="{FF2B5EF4-FFF2-40B4-BE49-F238E27FC236}">
                <a16:creationId xmlns:a16="http://schemas.microsoft.com/office/drawing/2014/main" id="{1FFE9B4C-C6E6-C743-B753-337E4AAE0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6" r="8855" b="909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8668C8-9220-4B40-8B4A-19A198C5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/>
              <a:t>z Řehákova komentáře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571785-2B54-F547-BB2B-BC16CFC65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932426" cy="3207258"/>
          </a:xfrm>
        </p:spPr>
        <p:txBody>
          <a:bodyPr anchor="t">
            <a:normAutofit/>
          </a:bodyPr>
          <a:lstStyle/>
          <a:p>
            <a:r>
              <a:rPr lang="cs-CZ" sz="2000" dirty="0"/>
              <a:t>film</a:t>
            </a:r>
          </a:p>
          <a:p>
            <a:r>
              <a:rPr lang="cs-CZ" sz="2000" dirty="0"/>
              <a:t>hra se strofickou stavbou verše</a:t>
            </a:r>
          </a:p>
          <a:p>
            <a:r>
              <a:rPr lang="cs-CZ" sz="2000" dirty="0"/>
              <a:t>rytmus, repetice, „monotónní sadismus“ </a:t>
            </a:r>
          </a:p>
          <a:p>
            <a:r>
              <a:rPr lang="cs-CZ" sz="2000" dirty="0"/>
              <a:t>„jsou to vždycky konkrétní lidé, nikdy to není jednotka všeobjímajícího lidství (to je ohlas P. Krále)“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557457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raha má třetí nejlepší řidičku tramvaje v Evropě. „Snažím se jezdit tak,  aby lidi usínali,“ říká Nikol | Blesk.cz">
            <a:extLst>
              <a:ext uri="{FF2B5EF4-FFF2-40B4-BE49-F238E27FC236}">
                <a16:creationId xmlns:a16="http://schemas.microsoft.com/office/drawing/2014/main" id="{81CC8608-91F5-B94B-9389-848AA49B7D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 r="1" b="13535"/>
          <a:stretch/>
        </p:blipFill>
        <p:spPr bwMode="auto">
          <a:xfrm>
            <a:off x="1280667" y="677668"/>
            <a:ext cx="9630666" cy="54172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9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430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251</Words>
  <Application>Microsoft Macintosh PowerPoint</Application>
  <PresentationFormat>Širokoúhlá obrazovka</PresentationFormat>
  <Paragraphs>38</Paragraphs>
  <Slides>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Analýza a interpretace</vt:lpstr>
      <vt:lpstr>próza</vt:lpstr>
      <vt:lpstr>Prezentace aplikace PowerPoint</vt:lpstr>
      <vt:lpstr>z Řehákova komentáře</vt:lpstr>
      <vt:lpstr>… a co ještě s básní?</vt:lpstr>
      <vt:lpstr>Jonathan Culler *1944</vt:lpstr>
      <vt:lpstr>z obsahu</vt:lpstr>
      <vt:lpstr>z Řehákova komentáře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a interpretace</dc:title>
  <dc:creator>Eliška Härtelová</dc:creator>
  <cp:lastModifiedBy>Eliška Härtelová</cp:lastModifiedBy>
  <cp:revision>11</cp:revision>
  <dcterms:created xsi:type="dcterms:W3CDTF">2021-05-13T07:40:46Z</dcterms:created>
  <dcterms:modified xsi:type="dcterms:W3CDTF">2021-05-13T11:05:48Z</dcterms:modified>
</cp:coreProperties>
</file>