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328" r:id="rId5"/>
    <p:sldId id="327" r:id="rId6"/>
    <p:sldId id="27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4" r:id="rId19"/>
    <p:sldId id="326" r:id="rId20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ítejte" id="{E75E278A-FF0E-49A4-B170-79828D63BBAD}">
          <p14:sldIdLst/>
        </p14:section>
        <p14:section name="Návrh, Morfing, poznámky, spolupráce, Řekněte mi" id="{B9B51309-D148-4332-87C2-07BE32FBCA3B}">
          <p14:sldIdLst>
            <p14:sldId id="328"/>
            <p14:sldId id="327"/>
            <p14:sldId id="27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4"/>
            <p14:sldId id="326"/>
          </p14:sldIdLst>
        </p14:section>
        <p14:section name="Další informace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21B229-AE4C-4347-AB9E-7E7508E518F9}" v="114" dt="2021-12-01T11:09:41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79403" autoAdjust="0"/>
  </p:normalViewPr>
  <p:slideViewPr>
    <p:cSldViewPr snapToGrid="0">
      <p:cViewPr varScale="1">
        <p:scale>
          <a:sx n="86" d="100"/>
          <a:sy n="86" d="100"/>
        </p:scale>
        <p:origin x="145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40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an Oláh" userId="S::olah@vojenskyobor.cz::6d2c33f5-8da9-44e3-b4cf-65bd519e0bfb" providerId="AD" clId="Web-{A321B229-AE4C-4347-AB9E-7E7508E518F9}"/>
    <pc:docChg chg="modSld">
      <pc:chgData name="Vladan Oláh" userId="S::olah@vojenskyobor.cz::6d2c33f5-8da9-44e3-b4cf-65bd519e0bfb" providerId="AD" clId="Web-{A321B229-AE4C-4347-AB9E-7E7508E518F9}" dt="2021-12-01T11:09:41.272" v="114" actId="20577"/>
      <pc:docMkLst>
        <pc:docMk/>
      </pc:docMkLst>
      <pc:sldChg chg="modSp">
        <pc:chgData name="Vladan Oláh" userId="S::olah@vojenskyobor.cz::6d2c33f5-8da9-44e3-b4cf-65bd519e0bfb" providerId="AD" clId="Web-{A321B229-AE4C-4347-AB9E-7E7508E518F9}" dt="2021-12-01T11:09:41.272" v="114" actId="20577"/>
        <pc:sldMkLst>
          <pc:docMk/>
          <pc:sldMk cId="1493072694" sldId="327"/>
        </pc:sldMkLst>
        <pc:spChg chg="mod">
          <ac:chgData name="Vladan Oláh" userId="S::olah@vojenskyobor.cz::6d2c33f5-8da9-44e3-b4cf-65bd519e0bfb" providerId="AD" clId="Web-{A321B229-AE4C-4347-AB9E-7E7508E518F9}" dt="2021-12-01T11:09:41.272" v="114" actId="20577"/>
          <ac:spMkLst>
            <pc:docMk/>
            <pc:sldMk cId="1493072694" sldId="327"/>
            <ac:spMk id="6" creationId="{0213971E-34B1-394F-B0FB-E947E26BAB2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29DB3FB-E2CC-44E8-8355-B96A739A5E38}" type="datetime1">
              <a:rPr lang="cs-CZ" smtClean="0"/>
              <a:t>01.12.2021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5F345-B843-4499-BE94-054C33DBFC1B}" type="datetime1">
              <a:rPr lang="cs-CZ" smtClean="0"/>
              <a:pPr/>
              <a:t>01.12.2021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04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045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 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Měřením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pomocí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délkového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pravítka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milimetrovým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dělením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změřena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délka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s-CZ" dirty="0">
              <a:effectLst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= 90,8 mm </a:t>
            </a:r>
            <a:endParaRPr lang="cs-CZ" dirty="0">
              <a:effectLst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 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Převod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délky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 z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měřítka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mapy do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skutečného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rozměru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přírode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dán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vztahem </a:t>
            </a:r>
            <a:endParaRPr lang="cs-CZ" dirty="0">
              <a:effectLst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( 4-5 ). Potom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délka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= 50 000.90,8 mm = 4 540 000 mm = 4 540 m </a:t>
            </a:r>
            <a:endParaRPr lang="cs-CZ" dirty="0">
              <a:effectLst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 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Převod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vodorovne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vzdálenosti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 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šikmou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spojnici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bodů A, B 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terénu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pomocí vztahů ( 4-6 ): </a:t>
            </a:r>
            <a:endParaRPr lang="cs-CZ" dirty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noProof="0" smtClean="0"/>
              <a:t>15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0124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cs-CZ" sz="1800" noProof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Kliknutím můžete upravit styly předlohy textu.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Druhá úroveň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Třetí úroveň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Čtvrtá úroveň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68ECC5EA-531F-4E1D-9E7C-1D81D89AC39E}" type="datetime1">
              <a:rPr lang="cs-CZ" noProof="0" smtClean="0"/>
              <a:t>01.12.2021</a:t>
            </a:fld>
            <a:endParaRPr lang="cs-CZ" noProof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10" name="Obdélník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Kliknutím můžete upravit styl předlohy textů.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Druhá úroveň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Třetí úroveň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Čtvrtá úroveň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cs-CZ" sz="1800" noProof="0"/>
          </a:p>
        </p:txBody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7D46277-86EA-400A-A5AE-3694B379307B}" type="datetime1">
              <a:rPr lang="cs-CZ" noProof="0" smtClean="0"/>
              <a:t>01.12.2021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pPr rtl="0"/>
            <a:r>
              <a:rPr lang="cs-CZ" sz="4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VOJENSKÁ TOPOGRAFIE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802481" y="1493241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r>
              <a:rPr lang="cs-CZ" sz="1800" b="1" dirty="0">
                <a:solidFill>
                  <a:srgbClr val="202124"/>
                </a:solidFill>
                <a:latin typeface="arial" panose="020B0604020202020204" pitchFamily="34" charset="0"/>
              </a:rPr>
              <a:t>Souřadnicové systémy</a:t>
            </a:r>
            <a:endParaRPr lang="cs-CZ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GEBCO_2019 Grid">
            <a:extLst>
              <a:ext uri="{FF2B5EF4-FFF2-40B4-BE49-F238E27FC236}">
                <a16:creationId xmlns:a16="http://schemas.microsoft.com/office/drawing/2014/main" id="{AE67C7AF-F9EE-4AC0-A46D-1DBCB1BE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34" y="1833483"/>
            <a:ext cx="6112923" cy="387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MGRS 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95B352A7-EC9A-0249-93A1-A0E67055FB5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123852" y="1432998"/>
            <a:ext cx="7161816" cy="4870867"/>
          </a:xfrm>
        </p:spPr>
      </p:pic>
    </p:spTree>
    <p:extLst>
      <p:ext uri="{BB962C8B-B14F-4D97-AF65-F5344CB8AC3E}">
        <p14:creationId xmlns:p14="http://schemas.microsoft.com/office/powerpoint/2010/main" val="1648542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WGS84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831F27-0D8D-354C-BC0E-64BD4E1CDC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10922702" cy="3977640"/>
          </a:xfrm>
        </p:spPr>
        <p:txBody>
          <a:bodyPr/>
          <a:lstStyle/>
          <a:p>
            <a:r>
              <a:rPr lang="cs-CZ" dirty="0"/>
              <a:t>Základním standardem NATO pro geodézii je STANAG 2211. Tato standardizační smlouva definuje světový geodetický souřadnicový systém </a:t>
            </a:r>
            <a:r>
              <a:rPr lang="cs-CZ" b="1" dirty="0"/>
              <a:t>WGS84</a:t>
            </a:r>
            <a:r>
              <a:rPr lang="cs-CZ" dirty="0"/>
              <a:t> a kartografická zobrazení UTM/UPS. </a:t>
            </a:r>
          </a:p>
          <a:p>
            <a:r>
              <a:rPr lang="cs-CZ" dirty="0"/>
              <a:t>WGS84 byl vyvinut pro potřeby armády USA v souvislosti s budováním družicového navigačního systému GPS. WGS84 je globální geocentrický geodetický systém pevně spojený se zemským tělesem. Počátek a orientace souřadnicových os jsou definovány souřadnicemi pozemních kontrolních pozorovacích stanic systému GPS. Souřadnicový systém WGS84 je spojen s referenčním elipsoidem WGS84. K povrchu tohoto elipsoidu jsou vztaženy elipsoidické výšky určené pomocí přijímačů GPS. </a:t>
            </a:r>
          </a:p>
          <a:p>
            <a:r>
              <a:rPr lang="cs-CZ" dirty="0"/>
              <a:t>Geodetický systém WGS84 umožňuje vyjádřit polohu bodu v prostoru pomocí: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Pravoúhlých prostorových souřadnic;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zeměpisných souřadnic.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402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WGS84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6525E18-E1A4-8F45-B420-F218304F532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909462" y="1488863"/>
            <a:ext cx="6118627" cy="4684608"/>
          </a:xfrm>
        </p:spPr>
      </p:pic>
    </p:spTree>
    <p:extLst>
      <p:ext uri="{BB962C8B-B14F-4D97-AF65-F5344CB8AC3E}">
        <p14:creationId xmlns:p14="http://schemas.microsoft.com/office/powerpoint/2010/main" val="2704151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WGS84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B36A25E8-E335-E549-BBF0-C02CF08BEC6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402350" y="1372258"/>
            <a:ext cx="7295441" cy="4949676"/>
          </a:xfrm>
        </p:spPr>
      </p:pic>
    </p:spTree>
    <p:extLst>
      <p:ext uri="{BB962C8B-B14F-4D97-AF65-F5344CB8AC3E}">
        <p14:creationId xmlns:p14="http://schemas.microsoft.com/office/powerpoint/2010/main" val="951245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WGS84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334BCF2-D792-704C-B746-3962DAB7050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382592" y="1387303"/>
            <a:ext cx="7051425" cy="4900584"/>
          </a:xfrm>
        </p:spPr>
      </p:pic>
    </p:spTree>
    <p:extLst>
      <p:ext uri="{BB962C8B-B14F-4D97-AF65-F5344CB8AC3E}">
        <p14:creationId xmlns:p14="http://schemas.microsoft.com/office/powerpoint/2010/main" val="3473816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2D995-CBD2-284F-B257-927CF320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Kontrolní otázky</a:t>
            </a:r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42147628-7E1C-CE4F-BD73-483DC7622BB3}"/>
              </a:ext>
            </a:extLst>
          </p:cNvPr>
          <p:cNvSpPr txBox="1">
            <a:spLocks/>
          </p:cNvSpPr>
          <p:nvPr/>
        </p:nvSpPr>
        <p:spPr>
          <a:xfrm>
            <a:off x="521207" y="1539925"/>
            <a:ext cx="11149586" cy="473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Jak se od sebe liší souřadnicové systémy UTM, WGS84 a MGRS?</a:t>
            </a:r>
          </a:p>
          <a:p>
            <a:pPr marL="342900" indent="-34290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Charakterizujte osu N.</a:t>
            </a:r>
          </a:p>
          <a:p>
            <a:pPr marL="342900" indent="-34290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Charakterizujte osu E.</a:t>
            </a:r>
          </a:p>
          <a:p>
            <a:pPr marL="342900" indent="-34290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cs-CZ" sz="2000" dirty="0"/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cs-CZ" dirty="0"/>
          </a:p>
          <a:p>
            <a:pPr lvl="3" indent="0">
              <a:lnSpc>
                <a:spcPts val="1800"/>
              </a:lnSpc>
              <a:spcAft>
                <a:spcPts val="600"/>
              </a:spcAft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993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3BEA7-ECCE-9B49-B484-2C7B8531E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literatury</a:t>
            </a:r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2C8D4C65-3BED-C746-94F1-73E40F6FF490}"/>
              </a:ext>
            </a:extLst>
          </p:cNvPr>
          <p:cNvSpPr txBox="1">
            <a:spLocks/>
          </p:cNvSpPr>
          <p:nvPr/>
        </p:nvSpPr>
        <p:spPr>
          <a:xfrm>
            <a:off x="521207" y="1539925"/>
            <a:ext cx="11149586" cy="473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Vojenská topografie (2008)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cs-CZ" sz="2000" dirty="0"/>
          </a:p>
          <a:p>
            <a:pPr lvl="3" indent="0">
              <a:lnSpc>
                <a:spcPts val="1800"/>
              </a:lnSpc>
              <a:spcAft>
                <a:spcPts val="600"/>
              </a:spcAft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8541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34A83-B81E-2A40-81D7-993798E7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Cíl tématu</a:t>
            </a:r>
            <a:endParaRPr lang="cs-CZ" dirty="0"/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0213971E-34B1-394F-B0FB-E947E26BAB23}"/>
              </a:ext>
            </a:extLst>
          </p:cNvPr>
          <p:cNvSpPr txBox="1">
            <a:spLocks/>
          </p:cNvSpPr>
          <p:nvPr/>
        </p:nvSpPr>
        <p:spPr>
          <a:xfrm>
            <a:off x="521207" y="1539925"/>
            <a:ext cx="11149586" cy="4732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cs-CZ" sz="2000" b="1">
                <a:ea typeface="+mn-lt"/>
                <a:cs typeface="+mn-lt"/>
              </a:rPr>
              <a:t>Cíl:</a:t>
            </a:r>
            <a:r>
              <a:rPr lang="cs-CZ" sz="2000">
                <a:ea typeface="+mn-lt"/>
                <a:cs typeface="+mn-lt"/>
              </a:rPr>
              <a:t> zapisování a vyhledávání v souřadnicovém systému UTM, MGRS, WGS 84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cs-CZ" sz="2000">
              <a:ea typeface="+mn-lt"/>
              <a:cs typeface="+mn-lt"/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cs-CZ" sz="2000" b="1">
                <a:ea typeface="+mn-lt"/>
                <a:cs typeface="+mn-lt"/>
              </a:rPr>
              <a:t>Průběh: </a:t>
            </a:r>
            <a:r>
              <a:rPr lang="cs-CZ" sz="2000">
                <a:ea typeface="+mn-lt"/>
                <a:cs typeface="+mn-lt"/>
              </a:rPr>
              <a:t>vysvětlení a ukázka práce se souřadnicovými systémy UTM, MGRS, WGS 84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cs-CZ" sz="2000" dirty="0">
              <a:ea typeface="+mn-lt"/>
              <a:cs typeface="+mn-lt"/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cs-CZ" sz="2000" b="1">
                <a:ea typeface="+mn-lt"/>
                <a:cs typeface="+mn-lt"/>
              </a:rPr>
              <a:t>Otázky: </a:t>
            </a:r>
            <a:r>
              <a:rPr lang="cs-CZ" sz="2000">
                <a:ea typeface="+mn-lt"/>
                <a:cs typeface="+mn-lt"/>
              </a:rPr>
              <a:t>rozdíl souřadnicových systémů UTM, WGS84 a MGRS, charakterizovat osu N a E</a:t>
            </a:r>
            <a:endParaRPr lang="en-US" sz="2000">
              <a:ea typeface="+mn-lt"/>
              <a:cs typeface="+mn-lt"/>
            </a:endParaRPr>
          </a:p>
          <a:p>
            <a:pPr marL="342900" indent="-34290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>
              <a:cs typeface="Segoe UI"/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cs-CZ" sz="2000" dirty="0">
              <a:cs typeface="Segoe UI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>
              <a:cs typeface="Segoe UI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>
              <a:cs typeface="Segoe UI"/>
            </a:endParaRPr>
          </a:p>
          <a:p>
            <a:pPr indent="0">
              <a:lnSpc>
                <a:spcPts val="1800"/>
              </a:lnSpc>
              <a:spcAft>
                <a:spcPts val="600"/>
              </a:spcAft>
              <a:buFontTx/>
              <a:buNone/>
            </a:pPr>
            <a:endParaRPr lang="cs-CZ" dirty="0">
              <a:cs typeface="Segoe UI"/>
            </a:endParaRPr>
          </a:p>
          <a:p>
            <a:pPr lvl="3" indent="0">
              <a:lnSpc>
                <a:spcPts val="1800"/>
              </a:lnSpc>
              <a:spcAft>
                <a:spcPts val="600"/>
              </a:spcAft>
              <a:buNone/>
            </a:pPr>
            <a:endParaRPr lang="cs-CZ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9307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r>
              <a:rPr lang="cs-CZ" sz="4000" b="1" dirty="0">
                <a:solidFill>
                  <a:srgbClr val="202124"/>
                </a:solidFill>
                <a:latin typeface="arial" panose="020B0604020202020204" pitchFamily="34" charset="0"/>
              </a:rPr>
              <a:t>Souřadnicové systémy</a:t>
            </a:r>
            <a:endParaRPr lang="cs-CZ" sz="4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802480" y="1493241"/>
            <a:ext cx="1081426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</a:pPr>
            <a:r>
              <a:rPr lang="cs-CZ" sz="1800" dirty="0"/>
              <a:t>UTM (Univerzální transverzální </a:t>
            </a:r>
            <a:r>
              <a:rPr lang="cs-CZ" sz="1800" dirty="0" err="1"/>
              <a:t>Mercatorův</a:t>
            </a:r>
            <a:r>
              <a:rPr lang="cs-CZ" sz="1800" dirty="0"/>
              <a:t> systém souřadnic);</a:t>
            </a:r>
          </a:p>
          <a:p>
            <a:pPr marL="285750" indent="-285750">
              <a:spcAft>
                <a:spcPts val="600"/>
              </a:spcAft>
            </a:pPr>
            <a:r>
              <a:rPr lang="cs-CZ" sz="1800" dirty="0"/>
              <a:t>MGRS (</a:t>
            </a:r>
            <a:r>
              <a:rPr lang="cs-CZ" sz="1800" dirty="0" err="1"/>
              <a:t>Military</a:t>
            </a:r>
            <a:r>
              <a:rPr lang="cs-CZ" sz="1800" dirty="0"/>
              <a:t> </a:t>
            </a:r>
            <a:r>
              <a:rPr lang="cs-CZ" sz="1800" dirty="0" err="1"/>
              <a:t>Grid</a:t>
            </a:r>
            <a:r>
              <a:rPr lang="cs-CZ" sz="1800" dirty="0"/>
              <a:t> Reference </a:t>
            </a:r>
            <a:r>
              <a:rPr lang="cs-CZ" sz="1800" dirty="0" err="1"/>
              <a:t>System</a:t>
            </a:r>
            <a:r>
              <a:rPr lang="cs-CZ" sz="1800" dirty="0"/>
              <a:t>);</a:t>
            </a:r>
          </a:p>
          <a:p>
            <a:pPr marL="285750" indent="-285750">
              <a:spcAft>
                <a:spcPts val="600"/>
              </a:spcAft>
            </a:pPr>
            <a:r>
              <a:rPr lang="cs-CZ" sz="1800" dirty="0"/>
              <a:t>WGS84 (</a:t>
            </a:r>
            <a:r>
              <a:rPr lang="cs-CZ" sz="1800" dirty="0" err="1"/>
              <a:t>World</a:t>
            </a:r>
            <a:r>
              <a:rPr lang="cs-CZ" sz="1800" dirty="0"/>
              <a:t> </a:t>
            </a:r>
            <a:r>
              <a:rPr lang="cs-CZ" sz="1800" dirty="0" err="1"/>
              <a:t>Geodetic</a:t>
            </a:r>
            <a:r>
              <a:rPr lang="cs-CZ" sz="1800" dirty="0"/>
              <a:t> </a:t>
            </a:r>
            <a:r>
              <a:rPr lang="cs-CZ" sz="1800" dirty="0" err="1"/>
              <a:t>System</a:t>
            </a:r>
            <a:r>
              <a:rPr lang="cs-CZ" sz="1800" dirty="0"/>
              <a:t> 1984).</a:t>
            </a:r>
          </a:p>
          <a:p>
            <a:pPr marL="0" lvl="0" indent="0" rtl="0">
              <a:spcAft>
                <a:spcPts val="600"/>
              </a:spcAft>
              <a:buNone/>
              <a:defRPr/>
            </a:pPr>
            <a:endParaRPr lang="cs-CZ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UTM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831F27-0D8D-354C-BC0E-64BD4E1CDC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10922702" cy="397764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Zobrazení UTM je příčné konformní válcové </a:t>
            </a:r>
            <a:r>
              <a:rPr lang="cs-CZ" dirty="0" err="1"/>
              <a:t>Mercatorovo</a:t>
            </a:r>
            <a:r>
              <a:rPr lang="cs-CZ" dirty="0"/>
              <a:t> zobrazení poledníkových pásů;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každý pás má vlastní souřadnicovou soustavu, proto jsou poledníkové pásy očíslovány;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osa N je totožná s obrazem osového poledníku;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osa E je rovnoběžná s obrazem rovníku.</a:t>
            </a:r>
          </a:p>
        </p:txBody>
      </p:sp>
    </p:spTree>
    <p:extLst>
      <p:ext uri="{BB962C8B-B14F-4D97-AF65-F5344CB8AC3E}">
        <p14:creationId xmlns:p14="http://schemas.microsoft.com/office/powerpoint/2010/main" val="102624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UTM</a:t>
            </a:r>
            <a:r>
              <a:rPr lang="cs-CZ" dirty="0"/>
              <a:t>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02FEF24-264C-104C-9DED-CF5603399E0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b="25478"/>
          <a:stretch/>
        </p:blipFill>
        <p:spPr>
          <a:xfrm>
            <a:off x="3327042" y="476596"/>
            <a:ext cx="5537915" cy="5933348"/>
          </a:xfrm>
        </p:spPr>
      </p:pic>
    </p:spTree>
    <p:extLst>
      <p:ext uri="{BB962C8B-B14F-4D97-AF65-F5344CB8AC3E}">
        <p14:creationId xmlns:p14="http://schemas.microsoft.com/office/powerpoint/2010/main" val="7560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UTM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716DA6F9-912E-494E-95AC-C72595674D4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239762" y="1378432"/>
            <a:ext cx="6858576" cy="4714103"/>
          </a:xfrm>
        </p:spPr>
      </p:pic>
    </p:spTree>
    <p:extLst>
      <p:ext uri="{BB962C8B-B14F-4D97-AF65-F5344CB8AC3E}">
        <p14:creationId xmlns:p14="http://schemas.microsoft.com/office/powerpoint/2010/main" val="180397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UTM</a:t>
            </a:r>
            <a:r>
              <a:rPr lang="cs-CZ" dirty="0"/>
              <a:t> </a:t>
            </a:r>
          </a:p>
        </p:txBody>
      </p: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0C4008C6-3DC5-314D-A2AE-11D047776BE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88654" y="1395757"/>
            <a:ext cx="6645498" cy="4769899"/>
          </a:xfrm>
        </p:spPr>
      </p:pic>
    </p:spTree>
    <p:extLst>
      <p:ext uri="{BB962C8B-B14F-4D97-AF65-F5344CB8AC3E}">
        <p14:creationId xmlns:p14="http://schemas.microsoft.com/office/powerpoint/2010/main" val="3341847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MGRS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831F27-0D8D-354C-BC0E-64BD4E1CDC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10922702" cy="397764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Systém udávání polohy používaný v NATO;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využívá alfanumerického označení čtyřúhelníků vymezených zeměpisnými poledníky a rovnoběžkami a čtverců pravoúhlé souřadnicové sítě UTM zobrazené na mapách standardních měřítek.</a:t>
            </a:r>
          </a:p>
        </p:txBody>
      </p:sp>
    </p:spTree>
    <p:extLst>
      <p:ext uri="{BB962C8B-B14F-4D97-AF65-F5344CB8AC3E}">
        <p14:creationId xmlns:p14="http://schemas.microsoft.com/office/powerpoint/2010/main" val="2679465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B481-7B34-1146-9468-E14A5FD7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MGRS 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18BCFBC-6E2F-FE40-A59B-A562C60E11A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291277" y="1371148"/>
            <a:ext cx="7194932" cy="5038796"/>
          </a:xfrm>
        </p:spPr>
      </p:pic>
    </p:spTree>
    <p:extLst>
      <p:ext uri="{BB962C8B-B14F-4D97-AF65-F5344CB8AC3E}">
        <p14:creationId xmlns:p14="http://schemas.microsoft.com/office/powerpoint/2010/main" val="2156438719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34_TF10001108.potx" id="{C35F251E-EEAC-4D19-A90E-DC8D8D8C85E9}" vid="{E96B0749-4422-4691-81FD-57B51D286C0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D224CA90BD3840A7246C89C779ABC6" ma:contentTypeVersion="6" ma:contentTypeDescription="Vytvoří nový dokument" ma:contentTypeScope="" ma:versionID="d90a772278cd880e7311774e47b249d3">
  <xsd:schema xmlns:xsd="http://www.w3.org/2001/XMLSchema" xmlns:xs="http://www.w3.org/2001/XMLSchema" xmlns:p="http://schemas.microsoft.com/office/2006/metadata/properties" xmlns:ns2="61dd7183-9c14-4385-91be-a2d0de42ceba" targetNamespace="http://schemas.microsoft.com/office/2006/metadata/properties" ma:root="true" ma:fieldsID="f18e1b7208b7e4ff73eec008a5a46f4c" ns2:_="">
    <xsd:import namespace="61dd7183-9c14-4385-91be-a2d0de42ce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d7183-9c14-4385-91be-a2d0de42ce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0072C5-DDE0-4258-BA7A-4D4B80DFA6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57094D0-2F5F-45FC-A75B-26E73A0C31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d7183-9c14-4385-91be-a2d0de42ce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{60D961B4-2FEB-4AD6-A137-1D777264B9D1}tf10001108_win32</Template>
  <TotalTime>2282</TotalTime>
  <Words>390</Words>
  <Application>Microsoft Office PowerPoint</Application>
  <PresentationFormat>Širokoúhlá obrazovka</PresentationFormat>
  <Paragraphs>57</Paragraphs>
  <Slides>16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WelcomeDoc</vt:lpstr>
      <vt:lpstr>VOJENSKÁ TOPOGRAFIE</vt:lpstr>
      <vt:lpstr>Cíl tématu</vt:lpstr>
      <vt:lpstr>Souřadnicové systémy</vt:lpstr>
      <vt:lpstr>UTM </vt:lpstr>
      <vt:lpstr>UTM </vt:lpstr>
      <vt:lpstr>UTM </vt:lpstr>
      <vt:lpstr>UTM </vt:lpstr>
      <vt:lpstr>MGRS</vt:lpstr>
      <vt:lpstr>MGRS </vt:lpstr>
      <vt:lpstr>MGRS </vt:lpstr>
      <vt:lpstr>WGS84</vt:lpstr>
      <vt:lpstr>WGS84</vt:lpstr>
      <vt:lpstr>WGS84</vt:lpstr>
      <vt:lpstr>WGS84</vt:lpstr>
      <vt:lpstr>Kontrolní otázky</vt:lpstr>
      <vt:lpstr>Seznam literatury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Vítá vás PowerPoint</dc:title>
  <dc:creator>Vladan Oláh</dc:creator>
  <cp:keywords/>
  <cp:lastModifiedBy>Vladan Oláh</cp:lastModifiedBy>
  <cp:revision>75</cp:revision>
  <dcterms:created xsi:type="dcterms:W3CDTF">2021-02-24T07:31:18Z</dcterms:created>
  <dcterms:modified xsi:type="dcterms:W3CDTF">2021-12-01T11:09:48Z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0x01010084D224CA90BD3840A7246C89C779ABC6</vt:lpwstr>
  </property>
</Properties>
</file>