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handoutMasterIdLst>
    <p:handoutMasterId r:id="rId26"/>
  </p:handoutMasterIdLst>
  <p:sldIdLst>
    <p:sldId id="256" r:id="rId2"/>
    <p:sldId id="291" r:id="rId3"/>
    <p:sldId id="286" r:id="rId4"/>
    <p:sldId id="289" r:id="rId5"/>
    <p:sldId id="292" r:id="rId6"/>
    <p:sldId id="287" r:id="rId7"/>
    <p:sldId id="268" r:id="rId8"/>
    <p:sldId id="269" r:id="rId9"/>
    <p:sldId id="272" r:id="rId10"/>
    <p:sldId id="288" r:id="rId11"/>
    <p:sldId id="273" r:id="rId12"/>
    <p:sldId id="274" r:id="rId13"/>
    <p:sldId id="275" r:id="rId14"/>
    <p:sldId id="276" r:id="rId15"/>
    <p:sldId id="278" r:id="rId16"/>
    <p:sldId id="279" r:id="rId17"/>
    <p:sldId id="280" r:id="rId18"/>
    <p:sldId id="283" r:id="rId19"/>
    <p:sldId id="282" r:id="rId20"/>
    <p:sldId id="285" r:id="rId21"/>
    <p:sldId id="281" r:id="rId22"/>
    <p:sldId id="284" r:id="rId23"/>
    <p:sldId id="271" r:id="rId24"/>
    <p:sldId id="266" r:id="rId25"/>
  </p:sldIdLst>
  <p:sldSz cx="12192000" cy="6858000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EE0956D-23C8-4CBE-B4AC-454940E8C3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BE9251A-F80E-4C1D-8456-FFC909968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073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5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CD90-ABFB-477A-B4C1-AB391929EDD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aktualne.cz/heslo-proste-to-je-genialni-tvrdi-babisuv-kreativec/r~488ca10253d011e49d820025900fea04/r~ec2dba5cf32211e98776ac1f6b220ee8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PROBLÉMY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V.: Zkoumání SP a společenská zodpovědnost sociologů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51"/>
    </mc:Choice>
    <mc:Fallback xmlns="">
      <p:transition spd="slow" advTm="1695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Zkuste vymyslet kritiku tohoto přístupu!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5628" y="1860131"/>
            <a:ext cx="327704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5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Kritika pozitivistického přístupu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9295"/>
            <a:ext cx="10515600" cy="454766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Nesmyslnost sociologie jako empirické vědy hledající objektivistickou pravdu </a:t>
            </a:r>
            <a:r>
              <a:rPr lang="cs-CZ" sz="1800" dirty="0">
                <a:latin typeface="Arial" charset="0"/>
                <a:cs typeface="Arial" charset="0"/>
              </a:rPr>
              <a:t>A. Gouldner („Anti-Minotaur“ 1962)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Přílišný expertismus či profesionalismus a bezduchý empiricismus, vedou k odtržení sociologů od zkoumané reality (výzkum pro výzkum) </a:t>
            </a:r>
            <a:r>
              <a:rPr lang="cs-CZ" sz="1900" dirty="0">
                <a:latin typeface="Arial" charset="0"/>
                <a:cs typeface="Arial" charset="0"/>
              </a:rPr>
              <a:t>(+ vzpomeňte si na Giddense a Načirema)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Jde o technokratický přístup, který v konečném důsledku podporuje vládnoucí elity, </a:t>
            </a:r>
            <a:r>
              <a:rPr lang="cs-CZ" sz="2000" dirty="0">
                <a:latin typeface="Arial" charset="0"/>
                <a:cs typeface="Arial" charset="0"/>
              </a:rPr>
              <a:t>které jsou zadavateli sociologického výzkumu SP - Machiavellismus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V moderní společnosti vědění, schopnost produkovat poznatky představuje velkou moc!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Díky technokratickému přístupu sociologů se moc stále více koncentruje v rukou vládnoucích elit</a:t>
            </a:r>
            <a:r>
              <a:rPr lang="en-US" dirty="0">
                <a:latin typeface="Arial" charset="0"/>
                <a:cs typeface="Arial" charset="0"/>
              </a:rPr>
              <a:t>.</a:t>
            </a:r>
            <a:endParaRPr lang="cs-CZ" sz="2400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56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787"/>
    </mc:Choice>
    <mc:Fallback xmlns="">
      <p:transition spd="slow" advTm="19778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Postoj pozitivismu aneb nevylijme s vaničkou i dítě!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1083506" cy="4734313"/>
          </a:xfrm>
        </p:spPr>
        <p:txBody>
          <a:bodyPr/>
          <a:lstStyle/>
          <a:p>
            <a:r>
              <a:rPr lang="en-GB" dirty="0"/>
              <a:t>Facts matter!</a:t>
            </a:r>
          </a:p>
          <a:p>
            <a:r>
              <a:rPr lang="cs-CZ" dirty="0"/>
              <a:t>Data potřebujeme a vědu pro vědu jistě někdy také!</a:t>
            </a:r>
          </a:p>
          <a:p>
            <a:r>
              <a:rPr lang="cs-CZ" dirty="0"/>
              <a:t>Doba post-faktická aneb emoce vítězí?</a:t>
            </a:r>
          </a:p>
          <a:p>
            <a:r>
              <a:rPr lang="cs-CZ" dirty="0"/>
              <a:t>Kritiku pozitivistického pohledu je tedy třeba vnímat v logice celkovém přístupu obecně, nikoli z perspektivy, že o data  fakta nejde.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117" y="5197863"/>
            <a:ext cx="33718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2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293"/>
    </mc:Choice>
    <mc:Fallback xmlns="">
      <p:transition spd="slow" advTm="11629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Odbočka: Konspirační teorie a ČR </a:t>
            </a:r>
            <a:b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1800" dirty="0"/>
              <a:t>zdroj: https://www.globsec.org/wp-content/uploads/2020/10/Voices-of-Central-and-Eastern-Europe_Czech-country-report-in-Czech.pdf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4498" y="1603833"/>
            <a:ext cx="7037548" cy="518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52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804"/>
    </mc:Choice>
    <mc:Fallback xmlns="">
      <p:transition spd="slow" advTm="11580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Odbočka pokračuje: Kdo spíše věří konspiračním teoriím? </a:t>
            </a:r>
            <a:r>
              <a:rPr lang="cs-CZ" sz="1800" dirty="0"/>
              <a:t>(ibid.)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85257"/>
            <a:ext cx="10515600" cy="490648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Osoby ve středním věku (45-54 let)</a:t>
            </a:r>
          </a:p>
          <a:p>
            <a:r>
              <a:rPr lang="cs-CZ" dirty="0"/>
              <a:t>Méně vzdělaní (ZŠ + SŠ bez maturity)</a:t>
            </a:r>
          </a:p>
          <a:p>
            <a:r>
              <a:rPr lang="cs-CZ" dirty="0"/>
              <a:t>Na kraji záleží víc než na vesnici či městě (Praha x Moravskoslezský kraj)</a:t>
            </a:r>
          </a:p>
          <a:p>
            <a:r>
              <a:rPr lang="cs-CZ" dirty="0"/>
              <a:t>Spíš nespokojenost se svým životem</a:t>
            </a:r>
          </a:p>
          <a:p>
            <a:r>
              <a:rPr lang="cs-CZ" dirty="0"/>
              <a:t>Vlažný vztah k demokracii (co z toho mám, úvaha o totalitě, pokud by se měli lépe)</a:t>
            </a:r>
          </a:p>
          <a:p>
            <a:r>
              <a:rPr lang="cs-CZ" dirty="0"/>
              <a:t>Podobná míra nedůvěry k médiím či vládě jako u ostatních</a:t>
            </a:r>
          </a:p>
          <a:p>
            <a:r>
              <a:rPr lang="cs-CZ" dirty="0"/>
              <a:t>Obava o ztrátu tradičních hodnot (ohrožení ze strany vnějšího aktéra)</a:t>
            </a:r>
          </a:p>
          <a:p>
            <a:r>
              <a:rPr lang="cs-CZ" dirty="0"/>
              <a:t>Typická je odtrženost od politického dění, to považují za irelevantní pro kvalitu svého života</a:t>
            </a:r>
          </a:p>
          <a:p>
            <a:r>
              <a:rPr lang="cs-CZ" dirty="0"/>
              <a:t>! Mlčící většina! Často nemá na danou věc názor, prostor pro šíření konspirací.</a:t>
            </a:r>
          </a:p>
          <a:p>
            <a:pPr marL="457200" lvl="1" indent="0" algn="r">
              <a:buNone/>
            </a:pP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 proto na datech a jejich interpretaci záleží!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76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63"/>
    </mc:Choice>
    <mc:Fallback xmlns="">
      <p:transition spd="slow" advTm="23626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2. Participační model zkoumání SP </a:t>
            </a:r>
            <a:br>
              <a:rPr lang="cs-CZ" b="1" dirty="0">
                <a:latin typeface="Arial" charset="0"/>
                <a:cs typeface="Arial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Výzkumnou situaci popisuje jako vztah dvou typů poznávacích subjektů: vědců a laiků, z nichž každý přináší jiný druh poznání 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Odmítá nadřazenost vědeckého poznání nad poznáním laiků </a:t>
            </a:r>
            <a:r>
              <a:rPr lang="cs-CZ" sz="1800" dirty="0">
                <a:latin typeface="Arial" charset="0"/>
                <a:cs typeface="Arial" charset="0"/>
              </a:rPr>
              <a:t>(Giddens 1976)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Řídí se etikou začleňování zainteresovaných - zkoumaných, aktérů do výzkumné procedury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Poznávací proces chápe jako dialog všech aktérů tj.      zainteresovaných na řešení SP – proces učení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Uznává požadavek společensky zodpovědné vědy – princip „</a:t>
            </a:r>
            <a:r>
              <a:rPr lang="cs-CZ" dirty="0" err="1">
                <a:latin typeface="Arial" charset="0"/>
                <a:cs typeface="Arial" charset="0"/>
              </a:rPr>
              <a:t>accountability</a:t>
            </a:r>
            <a:r>
              <a:rPr lang="cs-CZ" dirty="0">
                <a:latin typeface="Arial" charset="0"/>
                <a:cs typeface="Arial" charset="0"/>
              </a:rPr>
              <a:t>“ </a:t>
            </a:r>
            <a:r>
              <a:rPr lang="cs-CZ" sz="1800" dirty="0">
                <a:latin typeface="Arial" charset="0"/>
                <a:cs typeface="Arial" charset="0"/>
              </a:rPr>
              <a:t>(</a:t>
            </a:r>
            <a:r>
              <a:rPr lang="cs-CZ" sz="1800" dirty="0" err="1">
                <a:latin typeface="Arial" charset="0"/>
                <a:cs typeface="Arial" charset="0"/>
              </a:rPr>
              <a:t>McClung</a:t>
            </a:r>
            <a:r>
              <a:rPr lang="cs-CZ" sz="1800" dirty="0">
                <a:latin typeface="Arial" charset="0"/>
                <a:cs typeface="Arial" charset="0"/>
              </a:rPr>
              <a:t> </a:t>
            </a:r>
            <a:r>
              <a:rPr lang="cs-CZ" sz="1800" dirty="0" err="1">
                <a:latin typeface="Arial" charset="0"/>
                <a:cs typeface="Arial" charset="0"/>
              </a:rPr>
              <a:t>Lee</a:t>
            </a:r>
            <a:r>
              <a:rPr lang="cs-CZ" sz="1800" dirty="0">
                <a:latin typeface="Arial" charset="0"/>
                <a:cs typeface="Arial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5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934"/>
    </mc:Choice>
    <mc:Fallback xmlns="">
      <p:transition spd="slow" advTm="134934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Participační model zkoumání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Morální zainteresovanost sociologa  - p</a:t>
            </a:r>
            <a:r>
              <a:rPr lang="cs-CZ" dirty="0">
                <a:latin typeface="Arial" charset="0"/>
                <a:cs typeface="Arial" charset="0"/>
              </a:rPr>
              <a:t>rincip zodpovědnosti sociologa za důsledky, které budou mít získané poznatky na život zkoumaných osob! 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Požadavek otevřeně přiznat na čí straně sociolog stojí, resp. koho zájmy hájí.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Otevřený cíl výzkumu: emancipace zkoumaných (utlačovaných a </a:t>
            </a:r>
            <a:r>
              <a:rPr lang="cs-CZ" dirty="0" err="1">
                <a:latin typeface="Arial" charset="0"/>
                <a:cs typeface="Arial" charset="0"/>
              </a:rPr>
              <a:t>marginalizovaných</a:t>
            </a:r>
            <a:r>
              <a:rPr lang="cs-CZ" dirty="0">
                <a:latin typeface="Arial" charset="0"/>
                <a:cs typeface="Arial" charset="0"/>
              </a:rPr>
              <a:t>) osob.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Princip reflektované intervence do zkoumané reality – sociologický aktivismus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Role sociologa: výzkumník i </a:t>
            </a:r>
            <a:r>
              <a:rPr lang="cs-CZ" sz="3200" dirty="0">
                <a:latin typeface="Arial" charset="0"/>
                <a:cs typeface="Arial" charset="0"/>
              </a:rPr>
              <a:t>„</a:t>
            </a:r>
            <a:r>
              <a:rPr lang="cs-CZ" dirty="0">
                <a:latin typeface="Arial" charset="0"/>
                <a:cs typeface="Arial" charset="0"/>
              </a:rPr>
              <a:t>sociální podnikatel“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Kořeny tohoto přístupu leží v </a:t>
            </a:r>
            <a:r>
              <a:rPr lang="cs-CZ" dirty="0" err="1">
                <a:latin typeface="Arial" charset="0"/>
                <a:cs typeface="Arial" charset="0"/>
              </a:rPr>
              <a:t>action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latin typeface="Arial" charset="0"/>
                <a:cs typeface="Arial" charset="0"/>
              </a:rPr>
              <a:t>research</a:t>
            </a:r>
            <a:r>
              <a:rPr lang="cs-CZ" dirty="0">
                <a:latin typeface="Arial" charset="0"/>
                <a:cs typeface="Arial" charset="0"/>
              </a:rPr>
              <a:t>/akčním výzkumu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61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688"/>
    </mc:Choice>
    <mc:Fallback xmlns="">
      <p:transition spd="slow" advTm="12768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</a:t>
            </a:r>
            <a:r>
              <a:rPr lang="cs-CZ" dirty="0" err="1">
                <a:latin typeface="Arial" charset="0"/>
                <a:cs typeface="Arial" charset="0"/>
              </a:rPr>
              <a:t>articipatory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A</a:t>
            </a:r>
            <a:r>
              <a:rPr lang="cs-CZ" dirty="0" err="1">
                <a:latin typeface="Arial" charset="0"/>
                <a:cs typeface="Arial" charset="0"/>
              </a:rPr>
              <a:t>ction</a:t>
            </a: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R</a:t>
            </a:r>
            <a:r>
              <a:rPr lang="cs-CZ" dirty="0" err="1">
                <a:latin typeface="Arial" charset="0"/>
                <a:cs typeface="Arial" charset="0"/>
              </a:rPr>
              <a:t>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Výzkum nejen jako získávání poznatků, ale i jako vzdělávání, zvyšování povědomí o vlastní kolektivní identitě a mobilizace kolektivity k řešení SP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 PAR je formou demokratizace poznání a rezistence vůči převládajícímu systému získávání poznatků 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 PAR se zaměřuje na posilování schopnosti chudých a utlačovaných řešit jejich problémy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 Sociolog hraje katalytickou a podpůrnou roli ale nesmí dominovat  (PAR viz Z. Kusá 2007)</a:t>
            </a:r>
          </a:p>
          <a:p>
            <a:pPr marL="0" indent="0"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cs-CZ" sz="3200" dirty="0">
                <a:latin typeface="Arial" charset="0"/>
                <a:cs typeface="Arial" charset="0"/>
              </a:rPr>
              <a:t>Metodika PAR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Jde o repetitivní a cyklickou diagnózu, analýzu, akci a evaluaci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 Vysoký stupeň kooperace a zainteresovanosti mezi výzkumníkem a lidmi z praxe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 formou konstantní zpětné vazby (</a:t>
            </a:r>
            <a:r>
              <a:rPr lang="cs-CZ" dirty="0" err="1">
                <a:latin typeface="Arial" charset="0"/>
                <a:cs typeface="Arial" charset="0"/>
              </a:rPr>
              <a:t>více-kolové</a:t>
            </a:r>
            <a:r>
              <a:rPr lang="cs-CZ" dirty="0">
                <a:latin typeface="Arial" charset="0"/>
                <a:cs typeface="Arial" charset="0"/>
              </a:rPr>
              <a:t> výměny poznatků – viz např. metodu </a:t>
            </a:r>
            <a:r>
              <a:rPr lang="cs-CZ" dirty="0" err="1">
                <a:latin typeface="Arial" charset="0"/>
                <a:cs typeface="Arial" charset="0"/>
              </a:rPr>
              <a:t>Delfi</a:t>
            </a:r>
            <a:r>
              <a:rPr lang="cs-CZ" dirty="0">
                <a:latin typeface="Arial" charset="0"/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 Závazek použít získané poznatky k řešení sociálních problémů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 Vložit výzkumné kapacity do rukou deprivovaných a utlačovaných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latin typeface="Arial" charset="0"/>
                <a:cs typeface="Arial" charset="0"/>
              </a:rPr>
              <a:t> Zabránit elitám skrze výhradní vlastnictví poznání exklusivně determinovat zájmy jiných</a:t>
            </a:r>
          </a:p>
          <a:p>
            <a:pPr>
              <a:buFontTx/>
              <a:buChar char="-"/>
              <a:defRPr/>
            </a:pPr>
            <a:endParaRPr lang="cs-CZ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5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272"/>
    </mc:Choice>
    <mc:Fallback xmlns="">
      <p:transition spd="slow" advTm="6427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  <a:cs typeface="Times New Roman" pitchFamily="18" charset="0"/>
              </a:rPr>
              <a:t>Model akčn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Times New Roman" pitchFamily="18" charset="0"/>
              </a:rPr>
              <a:t>í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  <a:cs typeface="Times New Roman" pitchFamily="18" charset="0"/>
              </a:rPr>
              <a:t>ho výzkumu podle </a:t>
            </a:r>
            <a:r>
              <a:rPr lang="cs-CZ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ambria" pitchFamily="18" charset="0"/>
                <a:cs typeface="Times New Roman" pitchFamily="18" charset="0"/>
              </a:rPr>
              <a:t>Susmana</a:t>
            </a:r>
            <a:br>
              <a:rPr lang="cs-CZ" sz="8000" dirty="0">
                <a:solidFill>
                  <a:schemeClr val="bg1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</a:b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02" y="1282185"/>
            <a:ext cx="7337849" cy="495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18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025"/>
    </mc:Choice>
    <mc:Fallback xmlns="">
      <p:transition spd="slow" advTm="46025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Další pojetí přístupu výzkumníků k SP (blízké participačnímu zkoumání SP I.)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818" y="1767436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sz="8000" dirty="0">
                <a:latin typeface="Arial" charset="0"/>
                <a:cs typeface="Arial" charset="0"/>
              </a:rPr>
              <a:t>Morální selhání sociální vědců: Neangažovat a nadřazenost mohou vést k lhostejnosti a nedostatečnému ponoření se do problému  i tomu, že sociolog ve jménu poznání poškozuje zkoumané osoby.</a:t>
            </a:r>
          </a:p>
          <a:p>
            <a:pPr marL="457200" lvl="1" indent="0" algn="r">
              <a:buNone/>
              <a:defRPr/>
            </a:pPr>
            <a:r>
              <a:rPr lang="cs-CZ" sz="8000" i="1" dirty="0">
                <a:latin typeface="Arial" charset="0"/>
                <a:cs typeface="Arial" charset="0"/>
              </a:rPr>
              <a:t>Chová se jako policejní detektiv, který si nejdříve získá důvěru gangu jen proto, aby nakonec celou bandu usvědčil. </a:t>
            </a:r>
            <a:r>
              <a:rPr lang="cs-CZ" sz="8000" dirty="0">
                <a:latin typeface="Arial" charset="0"/>
                <a:cs typeface="Arial" charset="0"/>
              </a:rPr>
              <a:t>(J.P.Sartre 1960)</a:t>
            </a:r>
          </a:p>
          <a:p>
            <a:pPr marL="457200" lvl="1" indent="0" algn="r">
              <a:buNone/>
              <a:defRPr/>
            </a:pPr>
            <a:endParaRPr lang="cs-CZ" sz="8000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cs-CZ" sz="8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Public sociology </a:t>
            </a:r>
            <a:r>
              <a:rPr lang="cs-CZ" sz="8000" dirty="0">
                <a:latin typeface="Arial" charset="0"/>
                <a:cs typeface="Arial" charset="0"/>
              </a:rPr>
              <a:t>(spíš styl </a:t>
            </a:r>
            <a:r>
              <a:rPr lang="cs-CZ" sz="8000" dirty="0" err="1">
                <a:latin typeface="Arial" charset="0"/>
                <a:cs typeface="Arial" charset="0"/>
              </a:rPr>
              <a:t>sg</a:t>
            </a:r>
            <a:r>
              <a:rPr lang="cs-CZ" sz="8000" dirty="0">
                <a:latin typeface="Arial" charset="0"/>
                <a:cs typeface="Arial" charset="0"/>
              </a:rPr>
              <a:t>., interdisciplinární pojetí)  (Michael Burawoy 2004)</a:t>
            </a:r>
          </a:p>
          <a:p>
            <a:pPr>
              <a:buFontTx/>
              <a:buChar char="-"/>
              <a:defRPr/>
            </a:pPr>
            <a:r>
              <a:rPr lang="cs-CZ" sz="8000" dirty="0">
                <a:latin typeface="Arial" charset="0"/>
                <a:cs typeface="Arial" charset="0"/>
              </a:rPr>
              <a:t> Cílem je obohatit (resuscitovat) veřejnou debatu o morálních a politických otázkách tím, že prezentuje jejich analýzu na pozadí sociologické teorie a výzkumu. </a:t>
            </a:r>
          </a:p>
          <a:p>
            <a:pPr>
              <a:buFontTx/>
              <a:buChar char="-"/>
              <a:defRPr/>
            </a:pPr>
            <a:r>
              <a:rPr lang="cs-CZ" sz="8000" dirty="0">
                <a:latin typeface="Arial" charset="0"/>
                <a:cs typeface="Arial" charset="0"/>
              </a:rPr>
              <a:t> Znovu vytvořit veřejnost prostřednictvím dialogické spolupráce s lidmi – udělat společnost lepší!!!</a:t>
            </a:r>
          </a:p>
          <a:p>
            <a:pPr>
              <a:buFontTx/>
              <a:buChar char="-"/>
              <a:defRPr/>
            </a:pPr>
            <a:r>
              <a:rPr lang="cs-CZ" sz="8000" dirty="0">
                <a:latin typeface="Arial" charset="0"/>
                <a:cs typeface="Arial" charset="0"/>
              </a:rPr>
              <a:t> Organický veřejný sociolog má bránit sociálno a zájmy humanity (ne pouze 1 skupinu)</a:t>
            </a:r>
          </a:p>
          <a:p>
            <a:pPr>
              <a:buFontTx/>
              <a:buChar char="-"/>
              <a:defRPr/>
            </a:pPr>
            <a:r>
              <a:rPr lang="cs-CZ" sz="8000" dirty="0">
                <a:latin typeface="Arial" charset="0"/>
                <a:cs typeface="Arial" charset="0"/>
              </a:rPr>
              <a:t> Sociolog je méně učitelem a více aktivistou</a:t>
            </a:r>
          </a:p>
          <a:p>
            <a:pPr>
              <a:buFontTx/>
              <a:buChar char="-"/>
              <a:defRPr/>
            </a:pPr>
            <a:r>
              <a:rPr lang="cs-CZ" sz="8000" dirty="0">
                <a:latin typeface="Arial" charset="0"/>
                <a:cs typeface="Arial" charset="0"/>
              </a:rPr>
              <a:t> C.W. Mills: sociolog má transformovat osobní problémy lidí na veřejné otázky (pravá veřejnost) </a:t>
            </a:r>
          </a:p>
          <a:p>
            <a:pPr marL="0" indent="0">
              <a:buNone/>
              <a:defRPr/>
            </a:pPr>
            <a:endParaRPr lang="cs-CZ" sz="3200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59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929"/>
    </mc:Choice>
    <mc:Fallback xmlns="">
      <p:transition spd="slow" advTm="2069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159" y="0"/>
            <a:ext cx="10287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59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Další pojetí přístupu výzkumníků k SP (blízké participačnímu zkoumání SP II.)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cs-CZ" dirty="0">
                <a:latin typeface="Arial" charset="0"/>
                <a:cs typeface="Arial" charset="0"/>
              </a:rPr>
              <a:t>→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Public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sociologists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/Veřejní sociologové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cs-CZ" sz="1900" dirty="0">
                <a:latin typeface="Arial" charset="0"/>
                <a:cs typeface="Arial" charset="0"/>
              </a:rPr>
              <a:t>(Herbert </a:t>
            </a:r>
            <a:r>
              <a:rPr lang="cs-CZ" sz="1900" dirty="0" err="1">
                <a:latin typeface="Arial" charset="0"/>
                <a:cs typeface="Arial" charset="0"/>
              </a:rPr>
              <a:t>Gans</a:t>
            </a:r>
            <a:r>
              <a:rPr lang="cs-CZ" sz="1900" dirty="0">
                <a:latin typeface="Arial" charset="0"/>
                <a:cs typeface="Arial" charset="0"/>
              </a:rPr>
              <a:t> 2004) </a:t>
            </a:r>
            <a:r>
              <a:rPr lang="cs-CZ" dirty="0">
                <a:latin typeface="Arial" charset="0"/>
                <a:cs typeface="Arial" charset="0"/>
              </a:rPr>
              <a:t>= aplikují sociologické znalosti a poznatky na otázky, k nimž má sociologie co říci. 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Nejsou to popularizátoři sociologie!!!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 </a:t>
            </a:r>
            <a:r>
              <a:rPr lang="cs-CZ" sz="2600" dirty="0">
                <a:latin typeface="Arial" charset="0"/>
                <a:cs typeface="Arial" charset="0"/>
              </a:rPr>
              <a:t>Mají tři znaky: 1. musí umět diskutovat, 2. šířka jejich záběru musí obsáhnout celou společnost a 3. musí být schopni vyhýbat se nástrahám nepatřičného profesionalismu. Na rozdíl od ostatních veřejných intelektuálů aplikují na otázky veřejného sociologické teorie a metody. Např. odkrývají  mýty a fámy obsažené v konvenčním myšlení o SP.</a:t>
            </a:r>
          </a:p>
          <a:p>
            <a:pPr marL="0" indent="0">
              <a:buNone/>
              <a:defRPr/>
            </a:pPr>
            <a:endParaRPr lang="cs-CZ" sz="26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Sociologická intervence </a:t>
            </a:r>
            <a:r>
              <a:rPr lang="cs-CZ" dirty="0">
                <a:latin typeface="Arial" charset="0"/>
                <a:cs typeface="Arial" charset="0"/>
              </a:rPr>
              <a:t>(opět spíše pojetí sociologie) Alain </a:t>
            </a:r>
            <a:r>
              <a:rPr lang="cs-CZ" dirty="0" err="1">
                <a:latin typeface="Arial" charset="0"/>
                <a:cs typeface="Arial" charset="0"/>
              </a:rPr>
              <a:t>Touraine</a:t>
            </a:r>
            <a:endParaRPr lang="cs-CZ" dirty="0">
              <a:latin typeface="Arial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b="1" dirty="0">
                <a:latin typeface="Arial" charset="0"/>
                <a:cs typeface="Arial" charset="0"/>
              </a:rPr>
              <a:t> </a:t>
            </a:r>
            <a:r>
              <a:rPr lang="cs-CZ" dirty="0">
                <a:latin typeface="Arial" charset="0"/>
                <a:cs typeface="Arial" charset="0"/>
              </a:rPr>
              <a:t>Přímý kontakt výzkumníka z kolektivním jednáním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Arial" charset="0"/>
                <a:cs typeface="Arial" charset="0"/>
              </a:rPr>
              <a:t> Spočívá v sérii diskusních setkání – diskuse členů SH se svými protivníky a spojenci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Arial" charset="0"/>
                <a:cs typeface="Arial" charset="0"/>
              </a:rPr>
              <a:t> Sociolog vystupuje v roli moderátora diskuse, analytika a </a:t>
            </a:r>
            <a:r>
              <a:rPr lang="cs-CZ" dirty="0" err="1">
                <a:latin typeface="Arial" charset="0"/>
                <a:cs typeface="Arial" charset="0"/>
              </a:rPr>
              <a:t>interpretátora</a:t>
            </a:r>
            <a:r>
              <a:rPr lang="cs-CZ" dirty="0">
                <a:latin typeface="Arial" charset="0"/>
                <a:cs typeface="Arial" charset="0"/>
              </a:rPr>
              <a:t> získaných názorů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Arial" charset="0"/>
                <a:cs typeface="Arial" charset="0"/>
              </a:rPr>
              <a:t> Neradí co mají aktéři dělat, ale zpracovává poznatky ze setkání a nabízí je jako hypotézy do další diskuse (zajišťuje zpětnou vazbu)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Arial" charset="0"/>
                <a:cs typeface="Arial" charset="0"/>
              </a:rPr>
              <a:t> Postupem času zkoumaná skupina prochází několikanásobnou transformací identity a zvyšuje schopnost své vlastní sebeanalýzy.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97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974"/>
    </mc:Choice>
    <mc:Fallback xmlns="">
      <p:transition spd="slow" advTm="148974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Kritika participačního modelu zkoumání SP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nekritické přejímání názorů „klienta“</a:t>
            </a:r>
          </a:p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nebezpečí ideologické indoktrinace </a:t>
            </a:r>
          </a:p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nebezpečí ztráty profesionálního statusu</a:t>
            </a:r>
          </a:p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scientistický paternalismus – vnucování teoretického rámce klientovi</a:t>
            </a:r>
          </a:p>
          <a:p>
            <a:pPr>
              <a:defRPr/>
            </a:pPr>
            <a:r>
              <a:rPr lang="cs-CZ" sz="3200" dirty="0">
                <a:latin typeface="Arial" charset="0"/>
                <a:cs typeface="Arial" charset="0"/>
              </a:rPr>
              <a:t>ztráta koncepčního nadhledu (zahlcení 	operativou)</a:t>
            </a:r>
          </a:p>
        </p:txBody>
      </p:sp>
    </p:spTree>
    <p:extLst>
      <p:ext uri="{BB962C8B-B14F-4D97-AF65-F5344CB8AC3E}">
        <p14:creationId xmlns:p14="http://schemas.microsoft.com/office/powerpoint/2010/main" val="253681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70"/>
    </mc:Choice>
    <mc:Fallback xmlns="">
      <p:transition spd="slow" advTm="10797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Přístup k SP v ČR? Čeká na vás!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dirty="0">
                <a:cs typeface="Arial" charset="0"/>
              </a:rPr>
              <a:t>participační přístup v sociálních vědách je velkou 	výjimkou</a:t>
            </a:r>
          </a:p>
          <a:p>
            <a:pPr>
              <a:defRPr/>
            </a:pPr>
            <a:r>
              <a:rPr lang="cs-CZ" sz="3600" dirty="0">
                <a:cs typeface="Arial" charset="0"/>
              </a:rPr>
              <a:t>místo společenských vědců ve společnosti?</a:t>
            </a:r>
          </a:p>
          <a:p>
            <a:pPr>
              <a:defRPr/>
            </a:pPr>
            <a:r>
              <a:rPr lang="cs-CZ" sz="3600" dirty="0">
                <a:cs typeface="Arial" charset="0"/>
              </a:rPr>
              <a:t>A. Gouldner</a:t>
            </a:r>
            <a:r>
              <a:rPr lang="cs-CZ" sz="3600" dirty="0"/>
              <a:t>: </a:t>
            </a:r>
            <a:r>
              <a:rPr lang="cs-CZ" sz="3600" i="1" dirty="0">
                <a:cs typeface="Arial" charset="0"/>
              </a:rPr>
              <a:t>Bezduší specialisté prodávající své vědomosti na trhu expertíz, kteří odmítají odpovědnost za kulturní a morální důsledky své práce</a:t>
            </a:r>
          </a:p>
          <a:p>
            <a:pPr>
              <a:defRPr/>
            </a:pPr>
            <a:r>
              <a:rPr lang="cs-CZ" sz="3600" dirty="0">
                <a:cs typeface="Arial" charset="0"/>
              </a:rPr>
              <a:t>Selhání sociologů nebo se blýská na lepší časy?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9947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727"/>
    </mc:Choice>
    <mc:Fallback xmlns="">
      <p:transition spd="slow" advTm="187727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Společenská zodpovědnost samozřejmě nekončí u sociologů…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Kdo chcete, podívejte se na starší rozhovor (14.10. 2014) s kreativcem (Andreje </a:t>
            </a:r>
            <a:r>
              <a:rPr lang="cs-CZ" dirty="0" err="1"/>
              <a:t>Babiše</a:t>
            </a:r>
            <a:r>
              <a:rPr lang="cs-CZ" dirty="0"/>
              <a:t>) Markem Prchalem na DVTV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https://video.aktualne.cz/heslo-proste-to-je-genialni-tvrdi-babisuv-kreativec/r~488ca10253d011e49d820025900fea04/r~ec2dba5cf32211e98776ac1f6b220ee8/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Politická kampaň je „produkt“ – z marketingového hlediska jistě ano. A z jiného hlediska? A jaká hlediska máme zohledňovat?</a:t>
            </a:r>
          </a:p>
          <a:p>
            <a:pPr marL="0" indent="0">
              <a:buNone/>
            </a:pPr>
            <a:r>
              <a:rPr lang="cs-CZ" dirty="0"/>
              <a:t>Chceme žít ve světě, kde je „všechno trochu hra“?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58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76"/>
    </mc:Choice>
    <mc:Fallback xmlns="">
      <p:transition spd="slow" advTm="60476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23253"/>
          </a:xfrm>
        </p:spPr>
        <p:txBody>
          <a:bodyPr/>
          <a:lstStyle/>
          <a:p>
            <a:r>
              <a:rPr lang="cs-CZ" dirty="0"/>
              <a:t>Děkuji za pozornost, nyní je váš úkol dokončit recenzi (zadní a nahrání viz Moodle).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Opatrujte se a ať se vám dobře daří!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3457"/>
            <a:ext cx="10515600" cy="276714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28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86"/>
    </mc:Choice>
    <mc:Fallback xmlns="">
      <p:transition spd="slow" advTm="182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Společenská 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Jakou máte odpovědnost jako občané ČR?</a:t>
            </a:r>
          </a:p>
          <a:p>
            <a:r>
              <a:rPr lang="cs-CZ" dirty="0"/>
              <a:t>Jak se to (konkrétně) projevuje?</a:t>
            </a:r>
          </a:p>
          <a:p>
            <a:r>
              <a:rPr lang="cs-CZ" dirty="0"/>
              <a:t>Jste součástí nějakého společenského problému?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11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947" y="1302586"/>
            <a:ext cx="8228278" cy="401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4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jak je to ve společenských vědách…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mají odpovědnost vědci ve společenských vědách?</a:t>
            </a:r>
          </a:p>
          <a:p>
            <a:r>
              <a:rPr lang="cs-CZ" dirty="0"/>
              <a:t>Jak se to projevuje? Jak se to má projevovat?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36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jak se vám líbil film? Kniha?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683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Stanfordský vězeňský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Shlédnutý film o jednom z nejznámějších a nejkontroverznějších psychologických experimentů</a:t>
            </a:r>
          </a:p>
          <a:p>
            <a:pPr>
              <a:buFontTx/>
              <a:buChar char="-"/>
            </a:pPr>
            <a:r>
              <a:rPr lang="cs-CZ" dirty="0"/>
              <a:t>Role Philippa Zimbarda (co řešil: samotný postoj k vědě, téma, provedení, interpretace výsledků a práce s nimi)</a:t>
            </a:r>
          </a:p>
          <a:p>
            <a:pPr>
              <a:buFontTx/>
              <a:buChar char="-"/>
            </a:pPr>
            <a:r>
              <a:rPr lang="cs-CZ" dirty="0"/>
              <a:t>Otázka: Závisí agresivita a brutalita spíše na psychických predispozicích nebo je způsobena okolnostmi?</a:t>
            </a:r>
          </a:p>
          <a:p>
            <a:pPr>
              <a:buFontTx/>
              <a:buChar char="-"/>
            </a:pPr>
            <a:r>
              <a:rPr lang="cs-CZ" dirty="0"/>
              <a:t> Kritika: neetičnost experimentu, otázka replikace výsledků, moc malý vzorek, ALE… tato i následná práce velké využití s dopadem např. pro extrémně brutálního dozorce v Abú </a:t>
            </a:r>
            <a:r>
              <a:rPr lang="cs-CZ" dirty="0" err="1"/>
              <a:t>Grajb</a:t>
            </a:r>
            <a:r>
              <a:rPr lang="cs-CZ" dirty="0"/>
              <a:t>, jehož </a:t>
            </a:r>
            <a:r>
              <a:rPr lang="cs-CZ" dirty="0" err="1"/>
              <a:t>Zimbardo</a:t>
            </a:r>
            <a:r>
              <a:rPr lang="cs-CZ" dirty="0"/>
              <a:t> částečně obhajoval (nikoli chování, ale za této situace by většina lidí dělal totéž, obžaloba vlády, která to dopustila, nikoli pouze jednotlivce)</a:t>
            </a:r>
          </a:p>
        </p:txBody>
      </p:sp>
    </p:spTree>
    <p:extLst>
      <p:ext uri="{BB962C8B-B14F-4D97-AF65-F5344CB8AC3E}">
        <p14:creationId xmlns:p14="http://schemas.microsoft.com/office/powerpoint/2010/main" val="76802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161"/>
    </mc:Choice>
    <mc:Fallback xmlns="">
      <p:transition spd="slow" advTm="44216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Představte si, že působíte v sociálních vědách a zkoumáte nějaké sociální problémy…</a:t>
            </a:r>
            <a:r>
              <a:rPr lang="cs-CZ" sz="1050" dirty="0"/>
              <a:t>(děláte sociologii sociálních problémů, veřejnou politiku…)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 správné intervenovat sociologickým výzkumem do sociální reality? </a:t>
            </a:r>
          </a:p>
          <a:p>
            <a:pPr marL="457200" lvl="1" indent="0">
              <a:buNone/>
            </a:pPr>
            <a:r>
              <a:rPr lang="cs-CZ" dirty="0"/>
              <a:t>(ano x ne, odvozeno od pohledu na svět:  sociální inženýrství, zdravý rozum, dopady do praxe: stavby domu, příklady prodeje alkoholu, poskytování půjček…)</a:t>
            </a:r>
          </a:p>
          <a:p>
            <a:r>
              <a:rPr lang="cs-CZ" dirty="0"/>
              <a:t>Mají sociální vědci usilovat o společenskou změnu?</a:t>
            </a:r>
          </a:p>
          <a:p>
            <a:r>
              <a:rPr lang="cs-CZ" dirty="0"/>
              <a:t>Májí se snažit změnit společnost k lepšímu? </a:t>
            </a:r>
          </a:p>
          <a:p>
            <a:r>
              <a:rPr lang="cs-CZ" dirty="0"/>
              <a:t>Co je to „lepší“?</a:t>
            </a:r>
          </a:p>
          <a:p>
            <a:r>
              <a:rPr lang="cs-CZ" dirty="0"/>
              <a:t>Má jí mít morální závazky, aby svým zkoumáním pomáhali?  A komu? Zadavateli? Zkoumaným osobám? Těm, kdo platí výzkum? Marginalizovaným skupinám či různým obětem?</a:t>
            </a:r>
          </a:p>
          <a:p>
            <a:r>
              <a:rPr lang="cs-CZ" dirty="0"/>
              <a:t>A co nadřazenost poznání nad zájmy zkoumaných osob?  </a:t>
            </a:r>
          </a:p>
        </p:txBody>
      </p:sp>
    </p:spTree>
    <p:extLst>
      <p:ext uri="{BB962C8B-B14F-4D97-AF65-F5344CB8AC3E}">
        <p14:creationId xmlns:p14="http://schemas.microsoft.com/office/powerpoint/2010/main" val="412131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844"/>
    </mc:Choice>
    <mc:Fallback xmlns="">
      <p:transition spd="slow" advTm="44584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1. Pozitivistický model </a:t>
            </a:r>
            <a:r>
              <a:rPr lang="cs-CZ" dirty="0">
                <a:latin typeface="Arial" charset="0"/>
                <a:cs typeface="Arial" charset="0"/>
              </a:rPr>
              <a:t>zkoumání SP aneb jde o fakta!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Čerpá z pozitivistické filozofie (Comte, Durkheim, Weber, Parsons…)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Striktní požadavek morální neutrality vůči zkoumanému předmětu (osobám) </a:t>
            </a:r>
            <a:r>
              <a:rPr lang="cs-CZ" sz="1900" dirty="0">
                <a:latin typeface="Arial" charset="0"/>
                <a:cs typeface="Arial" charset="0"/>
              </a:rPr>
              <a:t>Lazarsfeld: sociologická metoda = chirurgický skalpel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Princip poznávací nadřazenosti zkoumajícího vůči zkoumanému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Vyžaduje apolitičnost a emocionální nezainteresovanost – princip neangažovanosti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Má odpor k sociálnímu inženýrství a marxismu</a:t>
            </a:r>
          </a:p>
          <a:p>
            <a:pPr>
              <a:defRPr/>
            </a:pPr>
            <a:r>
              <a:rPr lang="cs-CZ" dirty="0">
                <a:latin typeface="Arial" charset="0"/>
                <a:cs typeface="Arial" charset="0"/>
              </a:rPr>
              <a:t>Obavy z kontaminace subjektivními názory a zájmy</a:t>
            </a:r>
            <a:endParaRPr lang="cs-CZ" sz="2400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0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33"/>
    </mc:Choice>
    <mc:Fallback xmlns="">
      <p:transition spd="slow" advTm="137333"/>
    </mc:Fallback>
  </mc:AlternateContent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2746</TotalTime>
  <Words>1562</Words>
  <Application>Microsoft Office PowerPoint</Application>
  <PresentationFormat>Widescreen</PresentationFormat>
  <Paragraphs>123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Wingdings</vt:lpstr>
      <vt:lpstr>Office Theme</vt:lpstr>
      <vt:lpstr>SOCIÁLNÍ PROBLÉMY </vt:lpstr>
      <vt:lpstr>PowerPoint Presentation</vt:lpstr>
      <vt:lpstr>Společenská odpovědnost</vt:lpstr>
      <vt:lpstr>PowerPoint Presentation</vt:lpstr>
      <vt:lpstr>A jak je to ve společenských vědách…</vt:lpstr>
      <vt:lpstr>A jak se vám líbil film? Kniha?</vt:lpstr>
      <vt:lpstr>Stanfordský vězeňský experiment</vt:lpstr>
      <vt:lpstr>Představte si, že působíte v sociálních vědách a zkoumáte nějaké sociální problémy…(děláte sociologii sociálních problémů, veřejnou politiku…)</vt:lpstr>
      <vt:lpstr>1. Pozitivistický model zkoumání SP aneb jde o fakta!</vt:lpstr>
      <vt:lpstr>Zkuste vymyslet kritiku tohoto přístupu!</vt:lpstr>
      <vt:lpstr>Kritika pozitivistického přístupu</vt:lpstr>
      <vt:lpstr>Postoj pozitivismu aneb nevylijme s vaničkou i dítě!</vt:lpstr>
      <vt:lpstr>Odbočka: Konspirační teorie a ČR  zdroj: https://www.globsec.org/wp-content/uploads/2020/10/Voices-of-Central-and-Eastern-Europe_Czech-country-report-in-Czech.pdf</vt:lpstr>
      <vt:lpstr>Odbočka pokračuje: Kdo spíše věří konspiračním teoriím? (ibid.)</vt:lpstr>
      <vt:lpstr>2. Participační model zkoumání SP  </vt:lpstr>
      <vt:lpstr>Participační model zkoumání SP</vt:lpstr>
      <vt:lpstr>Participatory Action Research</vt:lpstr>
      <vt:lpstr>Model akčního výzkumu podle Susmana </vt:lpstr>
      <vt:lpstr>Další pojetí přístupu výzkumníků k SP (blízké participačnímu zkoumání SP I.)</vt:lpstr>
      <vt:lpstr>Další pojetí přístupu výzkumníků k SP (blízké participačnímu zkoumání SP II.)</vt:lpstr>
      <vt:lpstr>Kritika participačního modelu zkoumání SP</vt:lpstr>
      <vt:lpstr>Přístup k SP v ČR? Čeká na vás!</vt:lpstr>
      <vt:lpstr>Společenská zodpovědnost samozřejmě nekončí u sociologů…</vt:lpstr>
      <vt:lpstr>Děkuji za pozornost, nyní je váš úkol dokončit recenzi (zadní a nahrání viz Moodle).  Opatrujte se a ať se vám dobře daří!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PROBLÉMY</dc:title>
  <dc:creator>Marie Jelínková</dc:creator>
  <cp:lastModifiedBy>Marie Jelínková</cp:lastModifiedBy>
  <cp:revision>78</cp:revision>
  <cp:lastPrinted>2021-11-03T20:18:06Z</cp:lastPrinted>
  <dcterms:created xsi:type="dcterms:W3CDTF">2020-10-05T18:12:30Z</dcterms:created>
  <dcterms:modified xsi:type="dcterms:W3CDTF">2023-11-08T15:38:02Z</dcterms:modified>
</cp:coreProperties>
</file>