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handoutMasterIdLst>
    <p:handoutMasterId r:id="rId35"/>
  </p:handoutMasterIdLst>
  <p:sldIdLst>
    <p:sldId id="256" r:id="rId2"/>
    <p:sldId id="291" r:id="rId3"/>
    <p:sldId id="286" r:id="rId4"/>
    <p:sldId id="289" r:id="rId5"/>
    <p:sldId id="293" r:id="rId6"/>
    <p:sldId id="294" r:id="rId7"/>
    <p:sldId id="295" r:id="rId8"/>
    <p:sldId id="296" r:id="rId9"/>
    <p:sldId id="297" r:id="rId10"/>
    <p:sldId id="298" r:id="rId11"/>
    <p:sldId id="299" r:id="rId12"/>
    <p:sldId id="301" r:id="rId13"/>
    <p:sldId id="303" r:id="rId14"/>
    <p:sldId id="292" r:id="rId15"/>
    <p:sldId id="287" r:id="rId16"/>
    <p:sldId id="268" r:id="rId17"/>
    <p:sldId id="269" r:id="rId18"/>
    <p:sldId id="272" r:id="rId19"/>
    <p:sldId id="288" r:id="rId20"/>
    <p:sldId id="273" r:id="rId21"/>
    <p:sldId id="274" r:id="rId22"/>
    <p:sldId id="275" r:id="rId23"/>
    <p:sldId id="276" r:id="rId24"/>
    <p:sldId id="278" r:id="rId25"/>
    <p:sldId id="279" r:id="rId26"/>
    <p:sldId id="280" r:id="rId27"/>
    <p:sldId id="283" r:id="rId28"/>
    <p:sldId id="282" r:id="rId29"/>
    <p:sldId id="285" r:id="rId30"/>
    <p:sldId id="281" r:id="rId31"/>
    <p:sldId id="284" r:id="rId32"/>
    <p:sldId id="271" r:id="rId33"/>
    <p:sldId id="266" r:id="rId34"/>
  </p:sldIdLst>
  <p:sldSz cx="12192000" cy="6858000"/>
  <p:notesSz cx="6889750" cy="100187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78" autoAdjust="0"/>
    <p:restoredTop sz="94660"/>
  </p:normalViewPr>
  <p:slideViewPr>
    <p:cSldViewPr snapToGrid="0">
      <p:cViewPr varScale="1">
        <p:scale>
          <a:sx n="63" d="100"/>
          <a:sy n="63" d="100"/>
        </p:scale>
        <p:origin x="77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676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902597" y="0"/>
            <a:ext cx="2985558" cy="502676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DEE0956D-23C8-4CBE-B4AC-454940E8C3D9}" type="datetimeFigureOut">
              <a:rPr lang="cs-CZ" smtClean="0"/>
              <a:t>05.11.2025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516039"/>
            <a:ext cx="2985558" cy="50267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902597" y="9516039"/>
            <a:ext cx="2985558" cy="50267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8BE9251A-F80E-4C1D-8456-FFC909968C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40735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05.11.2025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5678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05.11.2025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6483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05.11.2025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1039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05.11.2025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2930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05.11.2025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3551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05.11.2025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173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05.11.2025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6051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05.11.2025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4541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05.11.2025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7456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05.11.2025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3815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05.11.2025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99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3CD90-ABFB-477A-B4C1-AB391929EDD9}" type="datetimeFigureOut">
              <a:rPr lang="cs-CZ" smtClean="0"/>
              <a:t>05.11.2025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47781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2ZsmZrcqCZs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manipulatori.cz/na-slovensku-40-lidi-nevi-nebo-souhlasi-ze-zeme-je-kulata/#google_vignette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video.aktualne.cz/heslo-proste-to-je-genialni-tvrdi-babisuv-kreativec/r~488ca10253d011e49d820025900fea04/r~ec2dba5cf32211e98776ac1f6b220ee8/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SOCIÁLNÍ PROBLÉMY 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V.: Zkoumání SP a společenská zodpovědnost sociologů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2150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951"/>
    </mc:Choice>
    <mc:Fallback xmlns="">
      <p:transition spd="slow" advTm="1695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Rectangle 615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146" name="Picture 2" descr="Women's Suffrage in the United States | Causes &amp; Effects | Britannica">
            <a:extLst>
              <a:ext uri="{FF2B5EF4-FFF2-40B4-BE49-F238E27FC236}">
                <a16:creationId xmlns:a16="http://schemas.microsoft.com/office/drawing/2014/main" id="{E5DDC4DD-0E64-40D3-D94B-1A14CE813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87" b="12494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620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85" name="Rectangle 7180">
            <a:extLst>
              <a:ext uri="{FF2B5EF4-FFF2-40B4-BE49-F238E27FC236}">
                <a16:creationId xmlns:a16="http://schemas.microsoft.com/office/drawing/2014/main" id="{95B1FC96-0749-41C9-BAED-E089E7714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Promise of a vibrant future: Female students at Tehran university in 1971 read their books in the sunshine while wearing bold miniskirts and contemporary fashions">
            <a:extLst>
              <a:ext uri="{FF2B5EF4-FFF2-40B4-BE49-F238E27FC236}">
                <a16:creationId xmlns:a16="http://schemas.microsoft.com/office/drawing/2014/main" id="{66CAF129-D4B0-250A-49B5-4B7C41C4FB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541"/>
          <a:stretch/>
        </p:blipFill>
        <p:spPr bwMode="auto">
          <a:xfrm>
            <a:off x="5" y="10"/>
            <a:ext cx="6095995" cy="4196271"/>
          </a:xfrm>
          <a:custGeom>
            <a:avLst/>
            <a:gdLst/>
            <a:ahLst/>
            <a:cxnLst/>
            <a:rect l="l" t="t" r="r" b="b"/>
            <a:pathLst>
              <a:path w="6005375" h="4196281">
                <a:moveTo>
                  <a:pt x="0" y="0"/>
                </a:moveTo>
                <a:lnTo>
                  <a:pt x="6000672" y="0"/>
                </a:lnTo>
                <a:lnTo>
                  <a:pt x="5998730" y="19709"/>
                </a:lnTo>
                <a:cubicBezTo>
                  <a:pt x="6001245" y="280059"/>
                  <a:pt x="5986415" y="540409"/>
                  <a:pt x="5999656" y="800631"/>
                </a:cubicBezTo>
                <a:cubicBezTo>
                  <a:pt x="6009855" y="1001996"/>
                  <a:pt x="6003364" y="1203233"/>
                  <a:pt x="5999656" y="1404471"/>
                </a:cubicBezTo>
                <a:cubicBezTo>
                  <a:pt x="5992506" y="1790420"/>
                  <a:pt x="6003364" y="2175860"/>
                  <a:pt x="5998730" y="2561300"/>
                </a:cubicBezTo>
                <a:cubicBezTo>
                  <a:pt x="5996744" y="2732154"/>
                  <a:pt x="5998994" y="2902754"/>
                  <a:pt x="6003364" y="3073609"/>
                </a:cubicBezTo>
                <a:cubicBezTo>
                  <a:pt x="6009720" y="3317560"/>
                  <a:pt x="5999923" y="3561638"/>
                  <a:pt x="5989197" y="3805463"/>
                </a:cubicBezTo>
                <a:cubicBezTo>
                  <a:pt x="5985594" y="3872508"/>
                  <a:pt x="5984647" y="3939633"/>
                  <a:pt x="5986348" y="4006695"/>
                </a:cubicBezTo>
                <a:lnTo>
                  <a:pt x="5997254" y="4174633"/>
                </a:lnTo>
                <a:lnTo>
                  <a:pt x="5951601" y="4176620"/>
                </a:lnTo>
                <a:cubicBezTo>
                  <a:pt x="5886702" y="4176651"/>
                  <a:pt x="5821788" y="4174749"/>
                  <a:pt x="5756905" y="4173480"/>
                </a:cubicBezTo>
                <a:cubicBezTo>
                  <a:pt x="5518559" y="4169040"/>
                  <a:pt x="5280086" y="4173480"/>
                  <a:pt x="5042247" y="4150774"/>
                </a:cubicBezTo>
                <a:cubicBezTo>
                  <a:pt x="4977618" y="4144622"/>
                  <a:pt x="4912546" y="4140690"/>
                  <a:pt x="4847600" y="4141467"/>
                </a:cubicBezTo>
                <a:cubicBezTo>
                  <a:pt x="4782655" y="4142244"/>
                  <a:pt x="4717835" y="4147730"/>
                  <a:pt x="4653713" y="4160414"/>
                </a:cubicBezTo>
                <a:cubicBezTo>
                  <a:pt x="4446571" y="4200625"/>
                  <a:pt x="4238796" y="4203162"/>
                  <a:pt x="4029497" y="4186925"/>
                </a:cubicBezTo>
                <a:cubicBezTo>
                  <a:pt x="3943621" y="4180203"/>
                  <a:pt x="3857746" y="4169040"/>
                  <a:pt x="3771489" y="4171196"/>
                </a:cubicBezTo>
                <a:cubicBezTo>
                  <a:pt x="3623585" y="4175129"/>
                  <a:pt x="3475554" y="4167137"/>
                  <a:pt x="3327523" y="4169167"/>
                </a:cubicBezTo>
                <a:cubicBezTo>
                  <a:pt x="3323528" y="4169738"/>
                  <a:pt x="3319443" y="4169205"/>
                  <a:pt x="3315727" y="4167645"/>
                </a:cubicBezTo>
                <a:cubicBezTo>
                  <a:pt x="3278941" y="4142402"/>
                  <a:pt x="3238603" y="4152169"/>
                  <a:pt x="3200549" y="4158765"/>
                </a:cubicBezTo>
                <a:cubicBezTo>
                  <a:pt x="3074082" y="4180710"/>
                  <a:pt x="2947742" y="4191492"/>
                  <a:pt x="2819246" y="4174494"/>
                </a:cubicBezTo>
                <a:cubicBezTo>
                  <a:pt x="2696546" y="4156698"/>
                  <a:pt x="2572096" y="4154478"/>
                  <a:pt x="2448851" y="4167898"/>
                </a:cubicBezTo>
                <a:cubicBezTo>
                  <a:pt x="2279383" y="4187687"/>
                  <a:pt x="2110549" y="4183501"/>
                  <a:pt x="1941462" y="4167898"/>
                </a:cubicBezTo>
                <a:cubicBezTo>
                  <a:pt x="1872837" y="4161556"/>
                  <a:pt x="1803198" y="4150774"/>
                  <a:pt x="1735208" y="4166630"/>
                </a:cubicBezTo>
                <a:cubicBezTo>
                  <a:pt x="1651489" y="4186038"/>
                  <a:pt x="1568023" y="4179695"/>
                  <a:pt x="1484050" y="4175382"/>
                </a:cubicBezTo>
                <a:cubicBezTo>
                  <a:pt x="1377752" y="4169801"/>
                  <a:pt x="1271708" y="4153692"/>
                  <a:pt x="1165029" y="4166376"/>
                </a:cubicBezTo>
                <a:cubicBezTo>
                  <a:pt x="1115685" y="4172211"/>
                  <a:pt x="1066722" y="4181471"/>
                  <a:pt x="1016744" y="4179061"/>
                </a:cubicBezTo>
                <a:cubicBezTo>
                  <a:pt x="878481" y="4172719"/>
                  <a:pt x="740344" y="4165235"/>
                  <a:pt x="601826" y="4166376"/>
                </a:cubicBezTo>
                <a:cubicBezTo>
                  <a:pt x="543857" y="4166757"/>
                  <a:pt x="486268" y="4168659"/>
                  <a:pt x="428553" y="4172845"/>
                </a:cubicBezTo>
                <a:cubicBezTo>
                  <a:pt x="320859" y="4180710"/>
                  <a:pt x="213546" y="4170055"/>
                  <a:pt x="106234" y="4166249"/>
                </a:cubicBezTo>
                <a:lnTo>
                  <a:pt x="0" y="417100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Tehran City Iran- November 9th 2016 ภาพสต็อก 523173580 | Shutterstock">
            <a:extLst>
              <a:ext uri="{FF2B5EF4-FFF2-40B4-BE49-F238E27FC236}">
                <a16:creationId xmlns:a16="http://schemas.microsoft.com/office/drawing/2014/main" id="{8343FA64-7B6C-4284-5168-61FAC0C592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5498"/>
          <a:stretch/>
        </p:blipFill>
        <p:spPr bwMode="auto">
          <a:xfrm>
            <a:off x="6019800" y="10"/>
            <a:ext cx="6172195" cy="4187662"/>
          </a:xfrm>
          <a:custGeom>
            <a:avLst/>
            <a:gdLst/>
            <a:ahLst/>
            <a:cxnLst/>
            <a:rect l="l" t="t" r="r" b="b"/>
            <a:pathLst>
              <a:path w="6006950" h="4187672">
                <a:moveTo>
                  <a:pt x="9223" y="0"/>
                </a:moveTo>
                <a:lnTo>
                  <a:pt x="6006950" y="0"/>
                </a:lnTo>
                <a:lnTo>
                  <a:pt x="6006950" y="4169490"/>
                </a:lnTo>
                <a:lnTo>
                  <a:pt x="5787907" y="4174448"/>
                </a:lnTo>
                <a:cubicBezTo>
                  <a:pt x="5713866" y="4173475"/>
                  <a:pt x="5639861" y="4169853"/>
                  <a:pt x="5566029" y="4163587"/>
                </a:cubicBezTo>
                <a:cubicBezTo>
                  <a:pt x="5458843" y="4155595"/>
                  <a:pt x="5350768" y="4144559"/>
                  <a:pt x="5244343" y="4164855"/>
                </a:cubicBezTo>
                <a:cubicBezTo>
                  <a:pt x="5127517" y="4187307"/>
                  <a:pt x="5010817" y="4187434"/>
                  <a:pt x="4892977" y="4181726"/>
                </a:cubicBezTo>
                <a:cubicBezTo>
                  <a:pt x="4792260" y="4176906"/>
                  <a:pt x="4691923" y="4151536"/>
                  <a:pt x="4590445" y="4178301"/>
                </a:cubicBezTo>
                <a:cubicBezTo>
                  <a:pt x="4580348" y="4179772"/>
                  <a:pt x="4570061" y="4179341"/>
                  <a:pt x="4560128" y="4177032"/>
                </a:cubicBezTo>
                <a:cubicBezTo>
                  <a:pt x="4449137" y="4161684"/>
                  <a:pt x="4337384" y="4174242"/>
                  <a:pt x="4226013" y="4169929"/>
                </a:cubicBezTo>
                <a:cubicBezTo>
                  <a:pt x="4174640" y="4167899"/>
                  <a:pt x="4122252" y="4169041"/>
                  <a:pt x="4071513" y="4163587"/>
                </a:cubicBezTo>
                <a:cubicBezTo>
                  <a:pt x="3955067" y="4151156"/>
                  <a:pt x="3838874" y="4144559"/>
                  <a:pt x="3723697" y="4173861"/>
                </a:cubicBezTo>
                <a:cubicBezTo>
                  <a:pt x="3690082" y="4181764"/>
                  <a:pt x="3655732" y="4186013"/>
                  <a:pt x="3621204" y="4186546"/>
                </a:cubicBezTo>
                <a:cubicBezTo>
                  <a:pt x="3508437" y="4190605"/>
                  <a:pt x="3396050" y="4182867"/>
                  <a:pt x="3283664" y="4176525"/>
                </a:cubicBezTo>
                <a:cubicBezTo>
                  <a:pt x="3205652" y="4172085"/>
                  <a:pt x="3127768" y="4162445"/>
                  <a:pt x="3049630" y="4170563"/>
                </a:cubicBezTo>
                <a:cubicBezTo>
                  <a:pt x="3004218" y="4175257"/>
                  <a:pt x="2958427" y="4175257"/>
                  <a:pt x="2913015" y="4170563"/>
                </a:cubicBezTo>
                <a:cubicBezTo>
                  <a:pt x="2829321" y="4160758"/>
                  <a:pt x="2744879" y="4158931"/>
                  <a:pt x="2660842" y="4165109"/>
                </a:cubicBezTo>
                <a:cubicBezTo>
                  <a:pt x="2535390" y="4175891"/>
                  <a:pt x="2410065" y="4184897"/>
                  <a:pt x="2284232" y="4167773"/>
                </a:cubicBezTo>
                <a:cubicBezTo>
                  <a:pt x="2212868" y="4156559"/>
                  <a:pt x="2140312" y="4155240"/>
                  <a:pt x="2068592" y="4163840"/>
                </a:cubicBezTo>
                <a:cubicBezTo>
                  <a:pt x="1897729" y="4187814"/>
                  <a:pt x="1726485" y="4180077"/>
                  <a:pt x="1555241" y="4170183"/>
                </a:cubicBezTo>
                <a:cubicBezTo>
                  <a:pt x="1440824" y="4163460"/>
                  <a:pt x="1325901" y="4151156"/>
                  <a:pt x="1211738" y="4167392"/>
                </a:cubicBezTo>
                <a:cubicBezTo>
                  <a:pt x="1066118" y="4187688"/>
                  <a:pt x="920370" y="4180965"/>
                  <a:pt x="774368" y="4175003"/>
                </a:cubicBezTo>
                <a:cubicBezTo>
                  <a:pt x="667182" y="4170563"/>
                  <a:pt x="559869" y="4157117"/>
                  <a:pt x="452430" y="4173734"/>
                </a:cubicBezTo>
                <a:cubicBezTo>
                  <a:pt x="441369" y="4175244"/>
                  <a:pt x="430117" y="4174115"/>
                  <a:pt x="419576" y="4170436"/>
                </a:cubicBezTo>
                <a:cubicBezTo>
                  <a:pt x="378807" y="4157016"/>
                  <a:pt x="335096" y="4155215"/>
                  <a:pt x="293363" y="4165236"/>
                </a:cubicBezTo>
                <a:cubicBezTo>
                  <a:pt x="216367" y="4182106"/>
                  <a:pt x="139497" y="4189463"/>
                  <a:pt x="61105" y="4174115"/>
                </a:cubicBezTo>
                <a:lnTo>
                  <a:pt x="13323" y="4171265"/>
                </a:lnTo>
                <a:lnTo>
                  <a:pt x="28554" y="3843045"/>
                </a:lnTo>
                <a:cubicBezTo>
                  <a:pt x="30457" y="3722610"/>
                  <a:pt x="27412" y="3602256"/>
                  <a:pt x="15626" y="3482187"/>
                </a:cubicBezTo>
                <a:cubicBezTo>
                  <a:pt x="-847" y="3335690"/>
                  <a:pt x="-4304" y="3188124"/>
                  <a:pt x="5296" y="3041068"/>
                </a:cubicBezTo>
                <a:cubicBezTo>
                  <a:pt x="11786" y="2956911"/>
                  <a:pt x="18539" y="2872754"/>
                  <a:pt x="22776" y="2788472"/>
                </a:cubicBezTo>
                <a:cubicBezTo>
                  <a:pt x="28180" y="2668580"/>
                  <a:pt x="25173" y="2548474"/>
                  <a:pt x="13771" y="2428964"/>
                </a:cubicBezTo>
                <a:cubicBezTo>
                  <a:pt x="4237" y="2337829"/>
                  <a:pt x="3177" y="2246070"/>
                  <a:pt x="10593" y="2154757"/>
                </a:cubicBezTo>
                <a:cubicBezTo>
                  <a:pt x="25690" y="1999286"/>
                  <a:pt x="9931" y="1843813"/>
                  <a:pt x="5032" y="1688466"/>
                </a:cubicBezTo>
                <a:cubicBezTo>
                  <a:pt x="-3577" y="1402691"/>
                  <a:pt x="20393" y="1117045"/>
                  <a:pt x="9666" y="831270"/>
                </a:cubicBezTo>
                <a:cubicBezTo>
                  <a:pt x="3841" y="689908"/>
                  <a:pt x="16420" y="548673"/>
                  <a:pt x="9666" y="407311"/>
                </a:cubicBezTo>
                <a:cubicBezTo>
                  <a:pt x="4105" y="306755"/>
                  <a:pt x="397" y="206200"/>
                  <a:pt x="4105" y="105518"/>
                </a:cubicBezTo>
                <a:cubicBezTo>
                  <a:pt x="5164" y="78059"/>
                  <a:pt x="5826" y="50473"/>
                  <a:pt x="9534" y="2339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86" name="sketch line">
            <a:extLst>
              <a:ext uri="{FF2B5EF4-FFF2-40B4-BE49-F238E27FC236}">
                <a16:creationId xmlns:a16="http://schemas.microsoft.com/office/drawing/2014/main" id="{63C1A86C-B1A8-4AEC-B001-595C91716E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89020" y="5404538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287E73C8-7CC3-9CAA-8874-71A8146D9FED}"/>
              </a:ext>
            </a:extLst>
          </p:cNvPr>
          <p:cNvSpPr txBox="1"/>
          <p:nvPr/>
        </p:nvSpPr>
        <p:spPr>
          <a:xfrm>
            <a:off x="4654294" y="5111014"/>
            <a:ext cx="6903721" cy="10520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b="1" i="0" dirty="0">
                <a:effectLst/>
              </a:rPr>
              <a:t>Female students at Tehran </a:t>
            </a:r>
            <a:r>
              <a:rPr lang="cs-CZ" sz="2200" b="1" i="0" dirty="0">
                <a:effectLst/>
              </a:rPr>
              <a:t>University</a:t>
            </a:r>
            <a:r>
              <a:rPr lang="en-US" sz="2200" b="1" i="0" dirty="0">
                <a:effectLst/>
              </a:rPr>
              <a:t> in 1971</a:t>
            </a:r>
            <a:r>
              <a:rPr lang="cs-CZ" sz="2200" b="1" i="0" dirty="0">
                <a:effectLst/>
              </a:rPr>
              <a:t> x 2016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9172686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172A0AC-3DCE-4672-BCAF-28FEF91F6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E6F1C77-EDC9-4C5F-8C1C-62DD46BDA3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F2BE776-A423-C8A2-A6FD-33B9F142813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l="17118" r="1517"/>
          <a:stretch/>
        </p:blipFill>
        <p:spPr>
          <a:xfrm>
            <a:off x="20" y="10"/>
            <a:ext cx="8450297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D7FD898C-E11D-199E-EF30-8A9C61966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627636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  <a:latin typeface="Roboto" panose="02000000000000000000" pitchFamily="2" charset="0"/>
              </a:rPr>
              <a:t>Zem nemusí byť guľatá ???</a:t>
            </a:r>
            <a:endParaRPr lang="cs-CZ">
              <a:solidFill>
                <a:srgbClr val="FFFFFF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484FFB-833C-6E69-1008-07F9D1BD3B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9785"/>
            <a:ext cx="4619621" cy="3957178"/>
          </a:xfrm>
        </p:spPr>
        <p:txBody>
          <a:bodyPr>
            <a:normAutofit/>
          </a:bodyPr>
          <a:lstStyle/>
          <a:p>
            <a:r>
              <a:rPr lang="cs-CZ" sz="2000">
                <a:solidFill>
                  <a:srgbClr val="FFFFFF"/>
                </a:solidFill>
                <a:hlinkClick r:id="rId3"/>
              </a:rPr>
              <a:t>https://www.youtube.com/watch?v=2ZsmZrcqCZs</a:t>
            </a:r>
            <a:endParaRPr lang="cs-CZ" sz="2000">
              <a:solidFill>
                <a:srgbClr val="FFFFFF"/>
              </a:solidFill>
            </a:endParaRPr>
          </a:p>
          <a:p>
            <a:endParaRPr lang="cs-CZ" sz="2000">
              <a:solidFill>
                <a:srgbClr val="FFFFFF"/>
              </a:solidFill>
            </a:endParaRPr>
          </a:p>
          <a:p>
            <a:endParaRPr lang="cs-CZ" sz="2000">
              <a:solidFill>
                <a:srgbClr val="FFFFFF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90BFBED-EC8B-6B14-5732-4B972B61BFB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052" r="1" b="1"/>
          <a:stretch/>
        </p:blipFill>
        <p:spPr>
          <a:xfrm>
            <a:off x="6225997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1060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5AB01DCA-9344-C5A6-FE82-A4BF5C7C8EDA}"/>
              </a:ext>
            </a:extLst>
          </p:cNvPr>
          <p:cNvSpPr txBox="1"/>
          <p:nvPr/>
        </p:nvSpPr>
        <p:spPr>
          <a:xfrm>
            <a:off x="478767" y="5793419"/>
            <a:ext cx="1157206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Zdroje např.: </a:t>
            </a:r>
            <a:r>
              <a:rPr lang="cs-CZ" dirty="0">
                <a:hlinkClick r:id="rId2"/>
              </a:rPr>
              <a:t>https://manipulatori.cz/na-slovensku-40-lidi-nevi-nebo-souhlasi-ze-zeme-je-kulata/#google_vignette</a:t>
            </a:r>
            <a:endParaRPr lang="cs-CZ" dirty="0"/>
          </a:p>
          <a:p>
            <a:r>
              <a:rPr lang="cs-CZ" sz="3200" dirty="0">
                <a:solidFill>
                  <a:schemeClr val="accent1"/>
                </a:solidFill>
              </a:rPr>
              <a:t>Nereprezentativní – online výzkum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32CCAEA-D283-81EB-46B7-6CE24E602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078" y="22020"/>
            <a:ext cx="8981427" cy="5771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34370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 jak je to s odpovědností ve společenských vědách…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Jakou mají odpovědnost vědci ve společenských vědách?</a:t>
            </a:r>
          </a:p>
          <a:p>
            <a:r>
              <a:rPr lang="cs-CZ" dirty="0"/>
              <a:t>Jak se to projevuje? Jak se to má projevovat?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33668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 jak se vám líbil film? Kniha?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868306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7265" y="95650"/>
            <a:ext cx="11049000" cy="1170773"/>
          </a:xfrm>
        </p:spPr>
        <p:txBody>
          <a:bodyPr/>
          <a:lstStyle/>
          <a:p>
            <a:r>
              <a:rPr lang="cs-CZ" dirty="0">
                <a:solidFill>
                  <a:schemeClr val="accent1"/>
                </a:solidFill>
              </a:rPr>
              <a:t>Stanfordský vězeňský experiment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7265" y="1350236"/>
            <a:ext cx="11783939" cy="4826727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dirty="0"/>
              <a:t>Shlédnutý film o jednom z nejznámějších a nejkontroverznějších psychologických experimentů</a:t>
            </a:r>
          </a:p>
          <a:p>
            <a:pPr>
              <a:buFontTx/>
              <a:buChar char="-"/>
            </a:pPr>
            <a:r>
              <a:rPr lang="cs-CZ" dirty="0"/>
              <a:t>Role Philippa Zimbarda (co řešil: samotný postoj k vědě, téma, provedení, interpretace výsledků a práce s nimi)</a:t>
            </a:r>
          </a:p>
          <a:p>
            <a:pPr>
              <a:buFontTx/>
              <a:buChar char="-"/>
            </a:pPr>
            <a:r>
              <a:rPr lang="cs-CZ" dirty="0"/>
              <a:t>Otázka: </a:t>
            </a:r>
            <a:r>
              <a:rPr lang="cs-CZ" dirty="0">
                <a:solidFill>
                  <a:schemeClr val="accent1"/>
                </a:solidFill>
              </a:rPr>
              <a:t>Závisí agresivita a brutalita spíše na psychických predispozicích nebo je způsobena okolnostmi?</a:t>
            </a:r>
          </a:p>
          <a:p>
            <a:pPr>
              <a:buFontTx/>
              <a:buChar char="-"/>
            </a:pPr>
            <a:r>
              <a:rPr lang="cs-CZ" dirty="0"/>
              <a:t> Kritika: neetičnost experimentu, otázka replikace výsledků, moc malý vzorek, ALE… tato i následná práce velké využití s dopadem např. pro extrémně brutálního dozorce v Abú </a:t>
            </a:r>
            <a:r>
              <a:rPr lang="cs-CZ" dirty="0" err="1"/>
              <a:t>Grajb</a:t>
            </a:r>
            <a:r>
              <a:rPr lang="cs-CZ" dirty="0"/>
              <a:t>, jehož </a:t>
            </a:r>
            <a:r>
              <a:rPr lang="cs-CZ" dirty="0" err="1"/>
              <a:t>Zimbardo</a:t>
            </a:r>
            <a:r>
              <a:rPr lang="cs-CZ" dirty="0"/>
              <a:t> částečně obhajoval (nikoli chování, ale za této situace by většina lidí dělal totéž, obžaloba vlády, která to dopustila, nikoli pouze jednotlivce)</a:t>
            </a:r>
          </a:p>
        </p:txBody>
      </p:sp>
    </p:spTree>
    <p:extLst>
      <p:ext uri="{BB962C8B-B14F-4D97-AF65-F5344CB8AC3E}">
        <p14:creationId xmlns:p14="http://schemas.microsoft.com/office/powerpoint/2010/main" val="768029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2161"/>
    </mc:Choice>
    <mc:Fallback xmlns="">
      <p:transition spd="slow" advTm="44216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Představte si, že působíte v sociálních vědách a zkoumáte nějaké sociální problémy…</a:t>
            </a:r>
            <a:r>
              <a:rPr lang="cs-CZ" sz="1050" dirty="0"/>
              <a:t>(děláte sociologii sociálních problémů, veřejnou politiku…)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Je správné intervenovat sociologickým výzkumem do sociální reality? </a:t>
            </a:r>
          </a:p>
          <a:p>
            <a:pPr marL="457200" lvl="1" indent="0">
              <a:buNone/>
            </a:pPr>
            <a:r>
              <a:rPr lang="cs-CZ" dirty="0"/>
              <a:t>(ano x ne, odvozeno od pohledu na svět:  sociální inženýrství, zdravý rozum, dopady do praxe: stavby domu, příklady prodeje alkoholu, poskytování půjček…)</a:t>
            </a:r>
          </a:p>
          <a:p>
            <a:r>
              <a:rPr lang="cs-CZ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Mají sociální vědci usilovat o společenskou změnu?</a:t>
            </a:r>
          </a:p>
          <a:p>
            <a:r>
              <a:rPr lang="cs-CZ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Májí se snažit změnit společnost k lepšímu? </a:t>
            </a:r>
          </a:p>
          <a:p>
            <a:r>
              <a:rPr lang="cs-CZ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Co je to „lepší“?</a:t>
            </a:r>
          </a:p>
          <a:p>
            <a:r>
              <a:rPr lang="cs-CZ" dirty="0"/>
              <a:t>Má jí mít morální závazky, aby svým zkoumáním pomáhali?  A komu? Zadavateli? Zkoumaným osobám? Těm, kdo platí výzkum? Marginalizovaným skupinám či různým obětem?</a:t>
            </a:r>
          </a:p>
          <a:p>
            <a:r>
              <a:rPr lang="cs-CZ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A co nadřazenost poznání nad zájmy zkoumaných osob?  </a:t>
            </a:r>
          </a:p>
        </p:txBody>
      </p:sp>
    </p:spTree>
    <p:extLst>
      <p:ext uri="{BB962C8B-B14F-4D97-AF65-F5344CB8AC3E}">
        <p14:creationId xmlns:p14="http://schemas.microsoft.com/office/powerpoint/2010/main" val="4121310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5844"/>
    </mc:Choice>
    <mc:Fallback xmlns="">
      <p:transition spd="slow" advTm="445844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1. Pozitivistický model </a:t>
            </a:r>
            <a:r>
              <a:rPr lang="cs-CZ" dirty="0">
                <a:latin typeface="Arial" charset="0"/>
                <a:cs typeface="Arial" charset="0"/>
              </a:rPr>
              <a:t>zkoumání SP aneb jde o fakta!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cs-CZ" dirty="0">
                <a:latin typeface="Arial" charset="0"/>
                <a:cs typeface="Arial" charset="0"/>
              </a:rPr>
              <a:t>Čerpá z pozitivistické filozofie (Comte, Durkheim, Weber, Parsons…)</a:t>
            </a:r>
          </a:p>
          <a:p>
            <a:pPr>
              <a:defRPr/>
            </a:pPr>
            <a:r>
              <a:rPr lang="cs-CZ" dirty="0">
                <a:latin typeface="Arial" charset="0"/>
                <a:cs typeface="Arial" charset="0"/>
              </a:rPr>
              <a:t>Striktní požadavek morální neutrality vůči zkoumanému předmětu (osobám) </a:t>
            </a:r>
            <a:r>
              <a:rPr lang="cs-CZ" sz="1900" dirty="0">
                <a:latin typeface="Arial" charset="0"/>
                <a:cs typeface="Arial" charset="0"/>
              </a:rPr>
              <a:t>Lazarsfeld: sociologická metoda = chirurgický skalpel</a:t>
            </a:r>
          </a:p>
          <a:p>
            <a:pPr>
              <a:defRPr/>
            </a:pPr>
            <a:r>
              <a:rPr lang="cs-CZ" dirty="0">
                <a:latin typeface="Arial" charset="0"/>
                <a:cs typeface="Arial" charset="0"/>
              </a:rPr>
              <a:t>Princip poznávací nadřazenosti zkoumajícího vůči zkoumanému</a:t>
            </a:r>
          </a:p>
          <a:p>
            <a:pPr>
              <a:defRPr/>
            </a:pPr>
            <a:r>
              <a:rPr lang="cs-CZ" dirty="0">
                <a:latin typeface="Arial" charset="0"/>
                <a:cs typeface="Arial" charset="0"/>
              </a:rPr>
              <a:t>Vyžaduje apolitičnost a emocionální nezainteresovanost – princip neangažovanosti</a:t>
            </a:r>
          </a:p>
          <a:p>
            <a:pPr>
              <a:defRPr/>
            </a:pPr>
            <a:r>
              <a:rPr lang="cs-CZ" dirty="0">
                <a:latin typeface="Arial" charset="0"/>
                <a:cs typeface="Arial" charset="0"/>
              </a:rPr>
              <a:t>Má odpor k sociálnímu inženýrství a marxismu</a:t>
            </a:r>
          </a:p>
          <a:p>
            <a:pPr>
              <a:defRPr/>
            </a:pPr>
            <a:r>
              <a:rPr lang="cs-CZ" dirty="0">
                <a:latin typeface="Arial" charset="0"/>
                <a:cs typeface="Arial" charset="0"/>
              </a:rPr>
              <a:t>Obavy z kontaminace subjektivními názory a zájmy</a:t>
            </a:r>
            <a:endParaRPr lang="cs-CZ" sz="2400" dirty="0">
              <a:latin typeface="Arial" charset="0"/>
              <a:cs typeface="Arial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1002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7333"/>
    </mc:Choice>
    <mc:Fallback xmlns="">
      <p:transition spd="slow" advTm="137333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Zkuste vymyslet kritiku tohoto přístupu!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25628" y="1860131"/>
            <a:ext cx="327704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859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159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1597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Kritika pozitivistického přístupu</a:t>
            </a:r>
            <a:endParaRPr lang="cs-CZ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29295"/>
            <a:ext cx="10515600" cy="4547668"/>
          </a:xfrm>
        </p:spPr>
        <p:txBody>
          <a:bodyPr>
            <a:normAutofit fontScale="92500"/>
          </a:bodyPr>
          <a:lstStyle/>
          <a:p>
            <a:pPr>
              <a:defRPr/>
            </a:pPr>
            <a:r>
              <a:rPr lang="cs-CZ" dirty="0">
                <a:latin typeface="Arial" charset="0"/>
                <a:cs typeface="Arial" charset="0"/>
              </a:rPr>
              <a:t>Nesmyslnost sociologie jako empirické vědy hledající objektivistickou pravdu </a:t>
            </a:r>
            <a:r>
              <a:rPr lang="cs-CZ" sz="1800" dirty="0">
                <a:latin typeface="Arial" charset="0"/>
                <a:cs typeface="Arial" charset="0"/>
              </a:rPr>
              <a:t>A. Gouldner („Anti-Minotaur“ 1962)</a:t>
            </a:r>
          </a:p>
          <a:p>
            <a:pPr>
              <a:defRPr/>
            </a:pPr>
            <a:r>
              <a:rPr lang="cs-CZ" dirty="0">
                <a:latin typeface="Arial" charset="0"/>
                <a:cs typeface="Arial" charset="0"/>
              </a:rPr>
              <a:t>Přílišný expertismus či profesionalismus a bezduchý empiricismus, vedou k odtržení sociologů od zkoumané reality (výzkum pro výzkum) </a:t>
            </a:r>
            <a:r>
              <a:rPr lang="cs-CZ" sz="1900" dirty="0">
                <a:latin typeface="Arial" charset="0"/>
                <a:cs typeface="Arial" charset="0"/>
              </a:rPr>
              <a:t>(+ vzpomeňte si na Giddense a Načirema)</a:t>
            </a:r>
          </a:p>
          <a:p>
            <a:pPr>
              <a:defRPr/>
            </a:pPr>
            <a:r>
              <a:rPr lang="cs-CZ" dirty="0">
                <a:latin typeface="Arial" charset="0"/>
                <a:cs typeface="Arial" charset="0"/>
              </a:rPr>
              <a:t>Jde o technokratický přístup, který v konečném důsledku podporuje vládnoucí elity, </a:t>
            </a:r>
            <a:r>
              <a:rPr lang="cs-CZ" sz="2000" dirty="0">
                <a:latin typeface="Arial" charset="0"/>
                <a:cs typeface="Arial" charset="0"/>
              </a:rPr>
              <a:t>které jsou zadavateli sociologického výzkumu SP - Machiavellismus</a:t>
            </a:r>
          </a:p>
          <a:p>
            <a:pPr>
              <a:defRPr/>
            </a:pPr>
            <a:r>
              <a:rPr lang="cs-CZ" dirty="0">
                <a:latin typeface="Arial" charset="0"/>
                <a:cs typeface="Arial" charset="0"/>
              </a:rPr>
              <a:t>V moderní společnosti vědění, schopnost produkovat poznatky představuje velkou moc!</a:t>
            </a:r>
          </a:p>
          <a:p>
            <a:pPr>
              <a:defRPr/>
            </a:pPr>
            <a:r>
              <a:rPr lang="cs-CZ" dirty="0">
                <a:latin typeface="Arial" charset="0"/>
                <a:cs typeface="Arial" charset="0"/>
              </a:rPr>
              <a:t>Díky technokratickému přístupu sociologů se moc stále více koncentruje v rukou vládnoucích elit</a:t>
            </a:r>
            <a:r>
              <a:rPr lang="en-US" dirty="0">
                <a:latin typeface="Arial" charset="0"/>
                <a:cs typeface="Arial" charset="0"/>
              </a:rPr>
              <a:t>.</a:t>
            </a:r>
            <a:endParaRPr lang="cs-CZ" sz="2400" dirty="0">
              <a:latin typeface="Arial" charset="0"/>
              <a:cs typeface="Arial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0562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7787"/>
    </mc:Choice>
    <mc:Fallback xmlns="">
      <p:transition spd="slow" advTm="197787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Postoj pozitivismu aneb nevylijme s vaničkou i dítě!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1083506" cy="4734313"/>
          </a:xfrm>
        </p:spPr>
        <p:txBody>
          <a:bodyPr/>
          <a:lstStyle/>
          <a:p>
            <a:r>
              <a:rPr lang="en-GB" dirty="0"/>
              <a:t>Facts matter!</a:t>
            </a:r>
          </a:p>
          <a:p>
            <a:r>
              <a:rPr lang="cs-CZ" dirty="0"/>
              <a:t>Data potřebujeme a vědu pro vědu jistě někdy také!</a:t>
            </a:r>
          </a:p>
          <a:p>
            <a:r>
              <a:rPr lang="cs-CZ" dirty="0"/>
              <a:t>Doba post-faktická aneb emoce vítězí?</a:t>
            </a:r>
          </a:p>
          <a:p>
            <a:r>
              <a:rPr lang="cs-CZ" dirty="0"/>
              <a:t>Kritiku pozitivistického pohledu je tedy třeba vnímat v logice celkovém přístupu obecně, nikoli z perspektivy, že o data  fakta nejde.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3117" y="5197863"/>
            <a:ext cx="3371850" cy="136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226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293"/>
    </mc:Choice>
    <mc:Fallback xmlns="">
      <p:transition spd="slow" advTm="116293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Odbočka: Konspirační teorie a ČR </a:t>
            </a:r>
            <a:b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cs-CZ" sz="1800" dirty="0"/>
              <a:t>zdroj: https://www.globsec.org/wp-content/uploads/2020/10/Voices-of-Central-and-Eastern-Europe_Czech-country-report-in-Czech.pdf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4498" y="1603833"/>
            <a:ext cx="7037548" cy="51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528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804"/>
    </mc:Choice>
    <mc:Fallback xmlns="">
      <p:transition spd="slow" advTm="115804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Odbočka pokračuje: Kdo spíše věří konspiračním teoriím? </a:t>
            </a:r>
            <a:r>
              <a:rPr lang="cs-CZ" sz="1800" dirty="0"/>
              <a:t>(ibid.)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785257"/>
            <a:ext cx="10515600" cy="4906488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Osoby ve středním věku (45-54 let)</a:t>
            </a:r>
          </a:p>
          <a:p>
            <a:r>
              <a:rPr lang="cs-CZ" dirty="0"/>
              <a:t>Méně vzdělaní (ZŠ + SŠ bez maturity)</a:t>
            </a:r>
          </a:p>
          <a:p>
            <a:r>
              <a:rPr lang="cs-CZ" dirty="0"/>
              <a:t>Na kraji záleží víc než na vesnici či městě (Praha x Moravskoslezský kraj)</a:t>
            </a:r>
          </a:p>
          <a:p>
            <a:r>
              <a:rPr lang="cs-CZ" dirty="0"/>
              <a:t>Spíš nespokojenost se svým životem</a:t>
            </a:r>
          </a:p>
          <a:p>
            <a:r>
              <a:rPr lang="cs-CZ" dirty="0"/>
              <a:t>Vlažný vztah k demokracii (co z toho mám, úvaha o totalitě, pokud by se měli lépe)</a:t>
            </a:r>
          </a:p>
          <a:p>
            <a:r>
              <a:rPr lang="cs-CZ" dirty="0"/>
              <a:t>Podobná míra nedůvěry k médiím či vládě jako u ostatních</a:t>
            </a:r>
          </a:p>
          <a:p>
            <a:r>
              <a:rPr lang="cs-CZ" dirty="0"/>
              <a:t>Obava o ztrátu tradičních hodnot (ohrožení ze strany vnějšího aktéra)</a:t>
            </a:r>
          </a:p>
          <a:p>
            <a:r>
              <a:rPr lang="cs-CZ" dirty="0"/>
              <a:t>Typická je odtrženost od politického dění, to považují za irelevantní pro kvalitu svého života</a:t>
            </a:r>
          </a:p>
          <a:p>
            <a:r>
              <a:rPr lang="cs-CZ" dirty="0"/>
              <a:t>! Mlčící většina! Často nemá na danou věc názor, prostor pro šíření konspirací.</a:t>
            </a:r>
          </a:p>
          <a:p>
            <a:pPr marL="457200" lvl="1" indent="0" algn="r">
              <a:buNone/>
            </a:pPr>
            <a:r>
              <a:rPr lang="cs-CZ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I proto na datech a jejich interpretaci záleží!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876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6263"/>
    </mc:Choice>
    <mc:Fallback xmlns="">
      <p:transition spd="slow" advTm="236263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2. Participační model zkoumání SP </a:t>
            </a:r>
            <a:br>
              <a:rPr lang="cs-CZ" b="1" dirty="0">
                <a:latin typeface="Arial" charset="0"/>
                <a:cs typeface="Arial" charset="0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cs-CZ" dirty="0">
                <a:latin typeface="Arial" charset="0"/>
                <a:cs typeface="Arial" charset="0"/>
              </a:rPr>
              <a:t>Výzkumnou situaci popisuje jako vztah dvou typů poznávacích subjektů: vědců a laiků, z nichž každý přináší jiný druh poznání </a:t>
            </a:r>
          </a:p>
          <a:p>
            <a:pPr>
              <a:defRPr/>
            </a:pPr>
            <a:r>
              <a:rPr lang="cs-CZ" dirty="0">
                <a:latin typeface="Arial" charset="0"/>
                <a:cs typeface="Arial" charset="0"/>
              </a:rPr>
              <a:t>Odmítá nadřazenost vědeckého poznání nad poznáním laiků </a:t>
            </a:r>
            <a:r>
              <a:rPr lang="cs-CZ" sz="1800" dirty="0">
                <a:latin typeface="Arial" charset="0"/>
                <a:cs typeface="Arial" charset="0"/>
              </a:rPr>
              <a:t>(Giddens 1976)</a:t>
            </a:r>
          </a:p>
          <a:p>
            <a:pPr>
              <a:defRPr/>
            </a:pPr>
            <a:r>
              <a:rPr lang="cs-CZ" dirty="0">
                <a:latin typeface="Arial" charset="0"/>
                <a:cs typeface="Arial" charset="0"/>
              </a:rPr>
              <a:t>Řídí se etikou začleňování zainteresovaných - zkoumaných, aktérů do výzkumné procedury</a:t>
            </a:r>
          </a:p>
          <a:p>
            <a:pPr>
              <a:defRPr/>
            </a:pPr>
            <a:r>
              <a:rPr lang="cs-CZ" dirty="0">
                <a:latin typeface="Arial" charset="0"/>
                <a:cs typeface="Arial" charset="0"/>
              </a:rPr>
              <a:t>Poznávací proces chápe jako dialog všech aktérů tj.      zainteresovaných na řešení SP – proces učení</a:t>
            </a:r>
          </a:p>
          <a:p>
            <a:pPr>
              <a:defRPr/>
            </a:pPr>
            <a:r>
              <a:rPr lang="cs-CZ" dirty="0">
                <a:latin typeface="Arial" charset="0"/>
                <a:cs typeface="Arial" charset="0"/>
              </a:rPr>
              <a:t>Uznává požadavek společensky zodpovědné vědy – princip „accountability“ </a:t>
            </a:r>
            <a:r>
              <a:rPr lang="cs-CZ" sz="1800" dirty="0">
                <a:latin typeface="Arial" charset="0"/>
                <a:cs typeface="Arial" charset="0"/>
              </a:rPr>
              <a:t>(McClung Lee)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0058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4934"/>
    </mc:Choice>
    <mc:Fallback xmlns="">
      <p:transition spd="slow" advTm="134934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Participační model zkoumání SP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cs-CZ" sz="3200" dirty="0">
                <a:latin typeface="Arial" charset="0"/>
                <a:cs typeface="Arial" charset="0"/>
              </a:rPr>
              <a:t>Morální zainteresovanost sociologa  - p</a:t>
            </a:r>
            <a:r>
              <a:rPr lang="cs-CZ" dirty="0">
                <a:latin typeface="Arial" charset="0"/>
                <a:cs typeface="Arial" charset="0"/>
              </a:rPr>
              <a:t>rincip zodpovědnosti sociologa za důsledky, které budou mít získané poznatky na život zkoumaných osob! </a:t>
            </a:r>
          </a:p>
          <a:p>
            <a:pPr>
              <a:defRPr/>
            </a:pPr>
            <a:r>
              <a:rPr lang="cs-CZ" dirty="0">
                <a:latin typeface="Arial" charset="0"/>
                <a:cs typeface="Arial" charset="0"/>
              </a:rPr>
              <a:t>Požadavek otevřeně přiznat na čí straně sociolog stojí, resp. koho zájmy hájí.</a:t>
            </a:r>
          </a:p>
          <a:p>
            <a:pPr>
              <a:defRPr/>
            </a:pPr>
            <a:r>
              <a:rPr lang="cs-CZ" dirty="0">
                <a:latin typeface="Arial" charset="0"/>
                <a:cs typeface="Arial" charset="0"/>
              </a:rPr>
              <a:t>Otevřený cíl výzkumu: emancipace zkoumaných (utlačovaných a </a:t>
            </a:r>
            <a:r>
              <a:rPr lang="cs-CZ" dirty="0" err="1">
                <a:latin typeface="Arial" charset="0"/>
                <a:cs typeface="Arial" charset="0"/>
              </a:rPr>
              <a:t>marginalizovaných</a:t>
            </a:r>
            <a:r>
              <a:rPr lang="cs-CZ" dirty="0">
                <a:latin typeface="Arial" charset="0"/>
                <a:cs typeface="Arial" charset="0"/>
              </a:rPr>
              <a:t>) osob.</a:t>
            </a:r>
          </a:p>
          <a:p>
            <a:pPr>
              <a:defRPr/>
            </a:pPr>
            <a:r>
              <a:rPr lang="cs-CZ" dirty="0">
                <a:latin typeface="Arial" charset="0"/>
                <a:cs typeface="Arial" charset="0"/>
              </a:rPr>
              <a:t>Princip reflektované intervence do zkoumané reality – sociologický aktivismus</a:t>
            </a:r>
          </a:p>
          <a:p>
            <a:pPr>
              <a:defRPr/>
            </a:pPr>
            <a:r>
              <a:rPr lang="cs-CZ" dirty="0">
                <a:latin typeface="Arial" charset="0"/>
                <a:cs typeface="Arial" charset="0"/>
              </a:rPr>
              <a:t>Role sociologa: výzkumník i </a:t>
            </a:r>
            <a:r>
              <a:rPr lang="cs-CZ" sz="3200" dirty="0">
                <a:latin typeface="Arial" charset="0"/>
                <a:cs typeface="Arial" charset="0"/>
              </a:rPr>
              <a:t>„</a:t>
            </a:r>
            <a:r>
              <a:rPr lang="cs-CZ" dirty="0">
                <a:latin typeface="Arial" charset="0"/>
                <a:cs typeface="Arial" charset="0"/>
              </a:rPr>
              <a:t>sociální podnikatel“</a:t>
            </a:r>
          </a:p>
          <a:p>
            <a:pPr>
              <a:defRPr/>
            </a:pPr>
            <a:r>
              <a:rPr lang="cs-CZ" dirty="0">
                <a:latin typeface="Arial" charset="0"/>
                <a:cs typeface="Arial" charset="0"/>
              </a:rPr>
              <a:t>Kořeny tohoto přístupu leží v </a:t>
            </a:r>
            <a:r>
              <a:rPr lang="cs-CZ" dirty="0" err="1">
                <a:latin typeface="Arial" charset="0"/>
                <a:cs typeface="Arial" charset="0"/>
              </a:rPr>
              <a:t>action</a:t>
            </a:r>
            <a:r>
              <a:rPr lang="cs-CZ" dirty="0">
                <a:latin typeface="Arial" charset="0"/>
                <a:cs typeface="Arial" charset="0"/>
              </a:rPr>
              <a:t> </a:t>
            </a:r>
            <a:r>
              <a:rPr lang="cs-CZ" dirty="0" err="1">
                <a:latin typeface="Arial" charset="0"/>
                <a:cs typeface="Arial" charset="0"/>
              </a:rPr>
              <a:t>research</a:t>
            </a:r>
            <a:r>
              <a:rPr lang="cs-CZ" dirty="0">
                <a:latin typeface="Arial" charset="0"/>
                <a:cs typeface="Arial" charset="0"/>
              </a:rPr>
              <a:t>/akčním výzkumu</a:t>
            </a:r>
          </a:p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33616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7688"/>
    </mc:Choice>
    <mc:Fallback xmlns="">
      <p:transition spd="slow" advTm="127688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P</a:t>
            </a:r>
            <a:r>
              <a:rPr lang="en-GB" dirty="0">
                <a:latin typeface="Arial" charset="0"/>
                <a:cs typeface="Arial" charset="0"/>
              </a:rPr>
              <a:t>articipatory </a:t>
            </a:r>
            <a:r>
              <a:rPr lang="en-GB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A</a:t>
            </a:r>
            <a:r>
              <a:rPr lang="en-GB" dirty="0">
                <a:latin typeface="Arial" charset="0"/>
                <a:cs typeface="Arial" charset="0"/>
              </a:rPr>
              <a:t>ction </a:t>
            </a:r>
            <a:r>
              <a:rPr lang="en-GB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R</a:t>
            </a:r>
            <a:r>
              <a:rPr lang="en-GB" dirty="0">
                <a:latin typeface="Arial" charset="0"/>
                <a:cs typeface="Arial" charset="0"/>
              </a:rPr>
              <a:t>esearch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01629"/>
            <a:ext cx="10515600" cy="4675334"/>
          </a:xfrm>
        </p:spPr>
        <p:txBody>
          <a:bodyPr>
            <a:normAutofit fontScale="62500" lnSpcReduction="20000"/>
          </a:bodyPr>
          <a:lstStyle/>
          <a:p>
            <a:pPr>
              <a:defRPr/>
            </a:pPr>
            <a:r>
              <a:rPr lang="cs-CZ" dirty="0">
                <a:latin typeface="Arial" charset="0"/>
                <a:cs typeface="Arial" charset="0"/>
              </a:rPr>
              <a:t>Výzkum nejen jako získávání poznatků, ale i jako vzdělávání, zvyšování povědomí o vlastní kolektivní identitě a mobilizace kolektivity k řešení SP</a:t>
            </a:r>
          </a:p>
          <a:p>
            <a:pPr>
              <a:defRPr/>
            </a:pPr>
            <a:r>
              <a:rPr lang="cs-CZ" dirty="0">
                <a:latin typeface="Arial" charset="0"/>
                <a:cs typeface="Arial" charset="0"/>
              </a:rPr>
              <a:t> PAR je formou demokratizace poznání a rezistence vůči převládajícímu systému získávání poznatků </a:t>
            </a:r>
          </a:p>
          <a:p>
            <a:pPr>
              <a:defRPr/>
            </a:pPr>
            <a:r>
              <a:rPr lang="cs-CZ" dirty="0">
                <a:latin typeface="Arial" charset="0"/>
                <a:cs typeface="Arial" charset="0"/>
              </a:rPr>
              <a:t> PAR se zaměřuje na posilování schopnosti chudých a utlačovaných řešit jejich problémy</a:t>
            </a:r>
          </a:p>
          <a:p>
            <a:pPr>
              <a:defRPr/>
            </a:pPr>
            <a:r>
              <a:rPr lang="cs-CZ" dirty="0">
                <a:latin typeface="Arial" charset="0"/>
                <a:cs typeface="Arial" charset="0"/>
              </a:rPr>
              <a:t> Sociolog hraje katalytickou a podpůrnou roli ale nesmí dominovat  (PAR viz Z. Kusá 2007)</a:t>
            </a:r>
          </a:p>
          <a:p>
            <a:pPr marL="0" indent="0">
              <a:buNone/>
              <a:defRPr/>
            </a:pPr>
            <a:endParaRPr lang="cs-CZ" dirty="0">
              <a:latin typeface="Arial" charset="0"/>
              <a:cs typeface="Arial" charset="0"/>
            </a:endParaRPr>
          </a:p>
          <a:p>
            <a:pPr marL="0" indent="0">
              <a:buNone/>
              <a:defRPr/>
            </a:pPr>
            <a:endParaRPr lang="cs-CZ" sz="3200" dirty="0">
              <a:latin typeface="Arial" charset="0"/>
              <a:cs typeface="Arial" charset="0"/>
            </a:endParaRPr>
          </a:p>
          <a:p>
            <a:pPr marL="0" indent="0">
              <a:buNone/>
              <a:defRPr/>
            </a:pPr>
            <a:r>
              <a:rPr lang="cs-CZ" sz="3200" dirty="0">
                <a:latin typeface="Arial" charset="0"/>
                <a:cs typeface="Arial" charset="0"/>
              </a:rPr>
              <a:t>Metodika PAR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cs-CZ" dirty="0">
                <a:latin typeface="Arial" charset="0"/>
                <a:cs typeface="Arial" charset="0"/>
              </a:rPr>
              <a:t>Jde o repetitivní a cyklickou diagnózu, analýzu, akci a evaluaci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cs-CZ" dirty="0">
                <a:latin typeface="Arial" charset="0"/>
                <a:cs typeface="Arial" charset="0"/>
              </a:rPr>
              <a:t> Vysoký stupeň kooperace a zainteresovanosti mezi výzkumníkem a lidmi z praxe 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cs-CZ" dirty="0">
                <a:latin typeface="Arial" charset="0"/>
                <a:cs typeface="Arial" charset="0"/>
              </a:rPr>
              <a:t> formou konstantní zpětné vazby (více-kolové výměny poznatků – viz např. metodu Delfi)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cs-CZ" dirty="0">
                <a:latin typeface="Arial" charset="0"/>
                <a:cs typeface="Arial" charset="0"/>
              </a:rPr>
              <a:t> Závazek použít získané poznatky k řešení sociálních problémů 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cs-CZ" dirty="0">
                <a:latin typeface="Arial" charset="0"/>
                <a:cs typeface="Arial" charset="0"/>
              </a:rPr>
              <a:t> Vložit výzkumné kapacity do rukou deprivovaných a utlačovaných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cs-CZ" dirty="0">
                <a:latin typeface="Arial" charset="0"/>
                <a:cs typeface="Arial" charset="0"/>
              </a:rPr>
              <a:t> Zabránit elitám skrze výhradní vlastnictví poznání exklusivně determinovat zájmy jiných</a:t>
            </a:r>
          </a:p>
          <a:p>
            <a:pPr>
              <a:buFontTx/>
              <a:buChar char="-"/>
              <a:defRPr/>
            </a:pPr>
            <a:endParaRPr lang="cs-CZ" dirty="0">
              <a:solidFill>
                <a:srgbClr val="FF9900"/>
              </a:solidFill>
              <a:latin typeface="Arial" charset="0"/>
              <a:cs typeface="Arial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6350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272"/>
    </mc:Choice>
    <mc:Fallback xmlns="">
      <p:transition spd="slow" advTm="64272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Cambria" pitchFamily="18" charset="0"/>
                <a:cs typeface="Times New Roman" pitchFamily="18" charset="0"/>
              </a:rPr>
              <a:t>Model akčn</a:t>
            </a:r>
            <a:r>
              <a:rPr lang="cs-CZ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charset="0"/>
                <a:cs typeface="Times New Roman" pitchFamily="18" charset="0"/>
              </a:rPr>
              <a:t>í</a:t>
            </a:r>
            <a:r>
              <a:rPr lang="cs-CZ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Cambria" pitchFamily="18" charset="0"/>
                <a:cs typeface="Times New Roman" pitchFamily="18" charset="0"/>
              </a:rPr>
              <a:t>ho výzkumu podle Susmana</a:t>
            </a:r>
            <a:br>
              <a:rPr lang="cs-CZ" sz="8000" dirty="0">
                <a:solidFill>
                  <a:schemeClr val="bg1">
                    <a:lumMod val="20000"/>
                    <a:lumOff val="80000"/>
                  </a:schemeClr>
                </a:solidFill>
                <a:latin typeface="Arial" charset="0"/>
                <a:cs typeface="Arial" charset="0"/>
              </a:rPr>
            </a:br>
            <a:endParaRPr lang="cs-CZ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6602" y="1282185"/>
            <a:ext cx="7718383" cy="5210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5184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025"/>
    </mc:Choice>
    <mc:Fallback xmlns="">
      <p:transition spd="slow" advTm="46025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7915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Další pojetí přístupu výzkumníků k SP (blízké participačnímu zkoumání SP I.)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88818" y="1767436"/>
            <a:ext cx="10515600" cy="4351338"/>
          </a:xfrm>
        </p:spPr>
        <p:txBody>
          <a:bodyPr>
            <a:normAutofit fontScale="25000" lnSpcReduction="20000"/>
          </a:bodyPr>
          <a:lstStyle/>
          <a:p>
            <a:pPr>
              <a:defRPr/>
            </a:pPr>
            <a:r>
              <a:rPr lang="cs-CZ" sz="8000" dirty="0">
                <a:latin typeface="Arial" charset="0"/>
                <a:cs typeface="Arial" charset="0"/>
              </a:rPr>
              <a:t>Morální selhání sociální vědců: Neangažovat a nadřazenost mohou vést k lhostejnosti a nedostatečnému ponoření se do problému  i tomu, že sociolog ve jménu poznání poškozuje zkoumané osoby.</a:t>
            </a:r>
          </a:p>
          <a:p>
            <a:pPr marL="457200" lvl="1" indent="0" algn="r">
              <a:buNone/>
              <a:defRPr/>
            </a:pPr>
            <a:r>
              <a:rPr lang="cs-CZ" sz="8000" i="1" dirty="0">
                <a:latin typeface="Arial" charset="0"/>
                <a:cs typeface="Arial" charset="0"/>
              </a:rPr>
              <a:t>Chová se jako policejní detektiv, který si nejdříve získá důvěru gangu jen proto, aby nakonec celou bandu usvědčil. </a:t>
            </a:r>
            <a:r>
              <a:rPr lang="cs-CZ" sz="8000" dirty="0">
                <a:latin typeface="Arial" charset="0"/>
                <a:cs typeface="Arial" charset="0"/>
              </a:rPr>
              <a:t>(J.P.Sartre 1960)</a:t>
            </a:r>
          </a:p>
          <a:p>
            <a:pPr marL="457200" lvl="1" indent="0" algn="r">
              <a:buNone/>
              <a:defRPr/>
            </a:pPr>
            <a:endParaRPr lang="cs-CZ" sz="8000" dirty="0">
              <a:latin typeface="Arial" charset="0"/>
              <a:cs typeface="Arial" charset="0"/>
            </a:endParaRPr>
          </a:p>
          <a:p>
            <a:pPr marL="0" indent="0">
              <a:buNone/>
              <a:defRPr/>
            </a:pPr>
            <a:r>
              <a:rPr lang="cs-CZ" sz="8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Public sociology </a:t>
            </a:r>
            <a:r>
              <a:rPr lang="cs-CZ" sz="8000" dirty="0">
                <a:latin typeface="Arial" charset="0"/>
                <a:cs typeface="Arial" charset="0"/>
              </a:rPr>
              <a:t>(spíš styl </a:t>
            </a:r>
            <a:r>
              <a:rPr lang="cs-CZ" sz="8000" dirty="0" err="1">
                <a:latin typeface="Arial" charset="0"/>
                <a:cs typeface="Arial" charset="0"/>
              </a:rPr>
              <a:t>sg</a:t>
            </a:r>
            <a:r>
              <a:rPr lang="cs-CZ" sz="8000" dirty="0">
                <a:latin typeface="Arial" charset="0"/>
                <a:cs typeface="Arial" charset="0"/>
              </a:rPr>
              <a:t>., interdisciplinární pojetí)  (Michael Burawoy 2004)</a:t>
            </a:r>
          </a:p>
          <a:p>
            <a:pPr>
              <a:buFontTx/>
              <a:buChar char="-"/>
              <a:defRPr/>
            </a:pPr>
            <a:r>
              <a:rPr lang="cs-CZ" sz="8000" dirty="0">
                <a:latin typeface="Arial" charset="0"/>
                <a:cs typeface="Arial" charset="0"/>
              </a:rPr>
              <a:t> Cílem je obohatit (resuscitovat) veřejnou debatu o morálních a politických otázkách tím, že prezentuje jejich analýzu na pozadí sociologické teorie a výzkumu. </a:t>
            </a:r>
          </a:p>
          <a:p>
            <a:pPr>
              <a:buFontTx/>
              <a:buChar char="-"/>
              <a:defRPr/>
            </a:pPr>
            <a:r>
              <a:rPr lang="cs-CZ" sz="8000" dirty="0">
                <a:latin typeface="Arial" charset="0"/>
                <a:cs typeface="Arial" charset="0"/>
              </a:rPr>
              <a:t> Znovu vytvořit veřejnost prostřednictvím dialogické spolupráce s lidmi – udělat společnost lepší!!!</a:t>
            </a:r>
          </a:p>
          <a:p>
            <a:pPr>
              <a:buFontTx/>
              <a:buChar char="-"/>
              <a:defRPr/>
            </a:pPr>
            <a:r>
              <a:rPr lang="cs-CZ" sz="8000" dirty="0">
                <a:latin typeface="Arial" charset="0"/>
                <a:cs typeface="Arial" charset="0"/>
              </a:rPr>
              <a:t> Organický veřejný sociolog má bránit sociálno a zájmy humanity (ne pouze 1 skupinu)</a:t>
            </a:r>
          </a:p>
          <a:p>
            <a:pPr>
              <a:buFontTx/>
              <a:buChar char="-"/>
              <a:defRPr/>
            </a:pPr>
            <a:r>
              <a:rPr lang="cs-CZ" sz="8000" dirty="0">
                <a:latin typeface="Arial" charset="0"/>
                <a:cs typeface="Arial" charset="0"/>
              </a:rPr>
              <a:t> Sociolog je méně učitelem a více aktivistou</a:t>
            </a:r>
          </a:p>
          <a:p>
            <a:pPr>
              <a:buFontTx/>
              <a:buChar char="-"/>
              <a:defRPr/>
            </a:pPr>
            <a:r>
              <a:rPr lang="cs-CZ" sz="8000" dirty="0">
                <a:latin typeface="Arial" charset="0"/>
                <a:cs typeface="Arial" charset="0"/>
              </a:rPr>
              <a:t> C.W. Mills: sociolog má transformovat osobní problémy lidí na veřejné otázky (pravá veřejnost) </a:t>
            </a:r>
          </a:p>
          <a:p>
            <a:pPr marL="0" indent="0">
              <a:buNone/>
              <a:defRPr/>
            </a:pPr>
            <a:endParaRPr lang="cs-CZ" sz="3200" dirty="0">
              <a:latin typeface="Arial" charset="0"/>
              <a:cs typeface="Arial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31599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6929"/>
    </mc:Choice>
    <mc:Fallback xmlns="">
      <p:transition spd="slow" advTm="206929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45279"/>
            <a:ext cx="10515600" cy="1085315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Další pojetí přístupu výzkumníků k SP (blízké participačnímu zkoumání SP II.)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  <a:defRPr/>
            </a:pPr>
            <a:r>
              <a:rPr lang="cs-CZ" dirty="0">
                <a:latin typeface="Arial" charset="0"/>
                <a:cs typeface="Arial" charset="0"/>
              </a:rPr>
              <a:t>→ </a:t>
            </a:r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Public </a:t>
            </a:r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sociologists</a:t>
            </a:r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/Veřejní sociologové</a:t>
            </a:r>
            <a:r>
              <a:rPr lang="cs-CZ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cs-CZ" sz="1900" dirty="0">
                <a:latin typeface="Arial" charset="0"/>
                <a:cs typeface="Arial" charset="0"/>
              </a:rPr>
              <a:t>(Herbert Gans 2004) </a:t>
            </a:r>
            <a:r>
              <a:rPr lang="cs-CZ" dirty="0">
                <a:latin typeface="Arial" charset="0"/>
                <a:cs typeface="Arial" charset="0"/>
              </a:rPr>
              <a:t>= aplikují sociologické znalosti a poznatky na otázky, k nimž má sociologie co říci. </a:t>
            </a:r>
          </a:p>
          <a:p>
            <a:pPr>
              <a:defRPr/>
            </a:pPr>
            <a:r>
              <a:rPr lang="cs-CZ" dirty="0">
                <a:latin typeface="Arial" charset="0"/>
                <a:cs typeface="Arial" charset="0"/>
              </a:rPr>
              <a:t>Nejsou to popularizátoři sociologie!!!</a:t>
            </a:r>
          </a:p>
          <a:p>
            <a:pPr>
              <a:defRPr/>
            </a:pPr>
            <a:r>
              <a:rPr lang="cs-CZ" dirty="0">
                <a:latin typeface="Arial" charset="0"/>
                <a:cs typeface="Arial" charset="0"/>
              </a:rPr>
              <a:t> </a:t>
            </a:r>
            <a:r>
              <a:rPr lang="cs-CZ" sz="2600" dirty="0">
                <a:latin typeface="Arial" charset="0"/>
                <a:cs typeface="Arial" charset="0"/>
              </a:rPr>
              <a:t>Mají tři znaky: 1. musí umět diskutovat, 2. šířka jejich záběru musí obsáhnout celou společnost a 3. musí být schopni vyhýbat se nástrahám nepatřičného profesionalismu. Na rozdíl od ostatních veřejných intelektuálů aplikují na otázky veřejného sociologické teorie a metody. Např. odkrývají  mýty a fámy obsažené v konvenčním myšlení o SP.</a:t>
            </a:r>
          </a:p>
          <a:p>
            <a:pPr marL="0" indent="0">
              <a:buNone/>
              <a:defRPr/>
            </a:pPr>
            <a:endParaRPr lang="cs-CZ" sz="2600" dirty="0"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cs-CZ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Sociologická intervence </a:t>
            </a:r>
            <a:r>
              <a:rPr lang="cs-CZ" dirty="0">
                <a:latin typeface="Arial" charset="0"/>
                <a:cs typeface="Arial" charset="0"/>
              </a:rPr>
              <a:t>(opět spíše pojetí sociologie) Alain </a:t>
            </a:r>
            <a:r>
              <a:rPr lang="cs-CZ" dirty="0" err="1">
                <a:latin typeface="Arial" charset="0"/>
                <a:cs typeface="Arial" charset="0"/>
              </a:rPr>
              <a:t>Touraine</a:t>
            </a:r>
            <a:endParaRPr lang="cs-CZ" dirty="0">
              <a:latin typeface="Arial" charset="0"/>
              <a:cs typeface="Arial" charset="0"/>
            </a:endParaRP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cs-CZ" b="1" dirty="0">
                <a:latin typeface="Arial" charset="0"/>
                <a:cs typeface="Arial" charset="0"/>
              </a:rPr>
              <a:t> </a:t>
            </a:r>
            <a:r>
              <a:rPr lang="cs-CZ" dirty="0">
                <a:latin typeface="Arial" charset="0"/>
                <a:cs typeface="Arial" charset="0"/>
              </a:rPr>
              <a:t>Přímý kontakt výzkumníka z kolektivním jednáním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cs-CZ" dirty="0">
                <a:latin typeface="Arial" charset="0"/>
                <a:cs typeface="Arial" charset="0"/>
              </a:rPr>
              <a:t> Spočívá v sérii diskusních setkání – diskuse členů SH se svými protivníky a spojenci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cs-CZ" dirty="0">
                <a:latin typeface="Arial" charset="0"/>
                <a:cs typeface="Arial" charset="0"/>
              </a:rPr>
              <a:t> Sociolog vystupuje v roli moderátora diskuse, analytika a interpretátora získaných názorů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cs-CZ" dirty="0">
                <a:latin typeface="Arial" charset="0"/>
                <a:cs typeface="Arial" charset="0"/>
              </a:rPr>
              <a:t> Neradí co mají aktéři dělat, ale zpracovává poznatky ze setkání a nabízí je jako hypotézy do další diskuse (zajišťuje zpětnou vazbu)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cs-CZ" dirty="0">
                <a:latin typeface="Arial" charset="0"/>
                <a:cs typeface="Arial" charset="0"/>
              </a:rPr>
              <a:t> Postupem času zkoumaná skupina prochází několikanásobnou transformací identity a zvyšuje schopnost své vlastní sebeanalýzy.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6979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8974"/>
    </mc:Choice>
    <mc:Fallback xmlns="">
      <p:transition spd="slow" advTm="148974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Společenská odpovědnost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Jakou máte odpovědnost jako občané ČR?</a:t>
            </a:r>
          </a:p>
          <a:p>
            <a:r>
              <a:rPr lang="cs-CZ" dirty="0"/>
              <a:t>Jak se to (konkrétně) projevuje?</a:t>
            </a:r>
          </a:p>
          <a:p>
            <a:r>
              <a:rPr lang="cs-CZ" dirty="0"/>
              <a:t>Jste součástí nějakého společenského problému?</a:t>
            </a:r>
            <a:br>
              <a:rPr lang="cs-CZ" dirty="0"/>
            </a:b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31126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Kritika participačního modelu zkoumání SP</a:t>
            </a:r>
            <a:endParaRPr lang="cs-CZ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cs-CZ" sz="3200" dirty="0">
                <a:latin typeface="Arial" charset="0"/>
                <a:cs typeface="Arial" charset="0"/>
              </a:rPr>
              <a:t>nekritické přejímání názorů „klienta“</a:t>
            </a:r>
          </a:p>
          <a:p>
            <a:pPr>
              <a:defRPr/>
            </a:pPr>
            <a:r>
              <a:rPr lang="cs-CZ" sz="3200" dirty="0">
                <a:latin typeface="Arial" charset="0"/>
                <a:cs typeface="Arial" charset="0"/>
              </a:rPr>
              <a:t>nebezpečí ideologické indoktrinace </a:t>
            </a:r>
          </a:p>
          <a:p>
            <a:pPr>
              <a:defRPr/>
            </a:pPr>
            <a:r>
              <a:rPr lang="cs-CZ" sz="3200" dirty="0">
                <a:latin typeface="Arial" charset="0"/>
                <a:cs typeface="Arial" charset="0"/>
              </a:rPr>
              <a:t>nebezpečí ztráty profesionálního statusu</a:t>
            </a:r>
          </a:p>
          <a:p>
            <a:pPr>
              <a:defRPr/>
            </a:pPr>
            <a:r>
              <a:rPr lang="cs-CZ" sz="3200" dirty="0">
                <a:latin typeface="Arial" charset="0"/>
                <a:cs typeface="Arial" charset="0"/>
              </a:rPr>
              <a:t>scientistický paternalismus – vnucování teoretického rámce klientovi</a:t>
            </a:r>
          </a:p>
          <a:p>
            <a:pPr>
              <a:defRPr/>
            </a:pPr>
            <a:r>
              <a:rPr lang="cs-CZ" sz="3200" dirty="0">
                <a:latin typeface="Arial" charset="0"/>
                <a:cs typeface="Arial" charset="0"/>
              </a:rPr>
              <a:t>ztráta koncepčního nadhledu (zahlcení 	operativou)</a:t>
            </a:r>
          </a:p>
        </p:txBody>
      </p:sp>
    </p:spTree>
    <p:extLst>
      <p:ext uri="{BB962C8B-B14F-4D97-AF65-F5344CB8AC3E}">
        <p14:creationId xmlns:p14="http://schemas.microsoft.com/office/powerpoint/2010/main" val="2536819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970"/>
    </mc:Choice>
    <mc:Fallback xmlns="">
      <p:transition spd="slow" advTm="10797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Přístup k SP v ČR? Čeká na vás!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cs-CZ" sz="3600" dirty="0">
                <a:cs typeface="Arial" charset="0"/>
              </a:rPr>
              <a:t>participační přístup v sociálních vědách je velkou 	výjimkou</a:t>
            </a:r>
          </a:p>
          <a:p>
            <a:pPr>
              <a:defRPr/>
            </a:pPr>
            <a:r>
              <a:rPr lang="cs-CZ" sz="3600" dirty="0">
                <a:cs typeface="Arial" charset="0"/>
              </a:rPr>
              <a:t>místo společenských vědců ve společnosti?</a:t>
            </a:r>
          </a:p>
          <a:p>
            <a:pPr>
              <a:defRPr/>
            </a:pPr>
            <a:r>
              <a:rPr lang="cs-CZ" sz="3600" dirty="0">
                <a:cs typeface="Arial" charset="0"/>
              </a:rPr>
              <a:t>A. Gouldner</a:t>
            </a:r>
            <a:r>
              <a:rPr lang="cs-CZ" sz="3600" dirty="0"/>
              <a:t>: </a:t>
            </a:r>
            <a:r>
              <a:rPr lang="cs-CZ" sz="3600" i="1" dirty="0">
                <a:cs typeface="Arial" charset="0"/>
              </a:rPr>
              <a:t>Bezduší specialisté prodávající své vědomosti na trhu expertíz, kteří odmítají odpovědnost za kulturní a morální důsledky své práce</a:t>
            </a:r>
          </a:p>
          <a:p>
            <a:pPr>
              <a:defRPr/>
            </a:pPr>
            <a:r>
              <a:rPr lang="cs-CZ" sz="3600" dirty="0">
                <a:cs typeface="Arial" charset="0"/>
              </a:rPr>
              <a:t>Selhání sociologů nebo se blýská na lepší časy?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2499472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7727"/>
    </mc:Choice>
    <mc:Fallback xmlns="">
      <p:transition spd="slow" advTm="187727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Společenská zodpovědnost samozřejmě nekončí u sociologů…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Kdo chcete, podívejte se na starší rozhovor (14.10. 2014) s kreativcem (Andreje </a:t>
            </a:r>
            <a:r>
              <a:rPr lang="cs-CZ" dirty="0" err="1"/>
              <a:t>Babiše</a:t>
            </a:r>
            <a:r>
              <a:rPr lang="cs-CZ" dirty="0"/>
              <a:t>) Markem Prchalem na DVTV</a:t>
            </a:r>
          </a:p>
          <a:p>
            <a:pPr marL="0" indent="0">
              <a:buNone/>
            </a:pPr>
            <a:r>
              <a:rPr lang="cs-CZ" dirty="0">
                <a:hlinkClick r:id="rId2"/>
              </a:rPr>
              <a:t>https://video.aktualne.cz/heslo-proste-to-je-genialni-tvrdi-babisuv-kreativec/r~488ca10253d011e49d820025900fea04/r~ec2dba5cf32211e98776ac1f6b220ee8/</a:t>
            </a:r>
            <a:r>
              <a:rPr lang="cs-CZ" dirty="0"/>
              <a:t>  </a:t>
            </a:r>
          </a:p>
          <a:p>
            <a:pPr marL="0" indent="0">
              <a:buNone/>
            </a:pPr>
            <a:r>
              <a:rPr lang="cs-CZ" dirty="0"/>
              <a:t>Politická kampaň je „produkt“ – z marketingového hlediska jistě ano. A z jiného hlediska? A jaká hlediska máme zohledňovat?</a:t>
            </a:r>
          </a:p>
          <a:p>
            <a:pPr marL="0" indent="0">
              <a:buNone/>
            </a:pPr>
            <a:r>
              <a:rPr lang="cs-CZ" dirty="0"/>
              <a:t>Chceme žít ve světě, kde je „všechno trochu hra“?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0586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476"/>
    </mc:Choice>
    <mc:Fallback xmlns="">
      <p:transition spd="slow" advTm="60476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23253"/>
          </a:xfrm>
        </p:spPr>
        <p:txBody>
          <a:bodyPr/>
          <a:lstStyle/>
          <a:p>
            <a:r>
              <a:rPr lang="cs-CZ" dirty="0"/>
              <a:t>Děkuji za pozornost, nyní je váš úkol dokončit recenzi (zadní a nahrání viz Moodle).</a:t>
            </a:r>
            <a:br>
              <a:rPr lang="cs-CZ" dirty="0"/>
            </a:br>
            <a:br>
              <a:rPr lang="cs-CZ" dirty="0"/>
            </a:br>
            <a:r>
              <a:rPr lang="cs-CZ" dirty="0"/>
              <a:t>Opatrujte se a ať se vám dobře daří!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23457"/>
            <a:ext cx="10515600" cy="2767147"/>
          </a:xfrm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0289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286"/>
    </mc:Choice>
    <mc:Fallback xmlns="">
      <p:transition spd="slow" advTm="18286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3947" y="1302586"/>
            <a:ext cx="8228278" cy="401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149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C4AC441-EFED-9AFF-EDA2-E907859BA6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20" b="9408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044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50" name="Picture 2" descr="African Union is Committed to Ending Child Labour and Other Forms of Human  Exploitation | African Union">
            <a:extLst>
              <a:ext uri="{FF2B5EF4-FFF2-40B4-BE49-F238E27FC236}">
                <a16:creationId xmlns:a16="http://schemas.microsoft.com/office/drawing/2014/main" id="{FA7F3E8A-AD78-9DDA-CC78-F94BDBFB7B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5" b="14801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9293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074" name="Picture 2" descr="Obhajoba sexuálních násilníků? Stereotypy a lži">
            <a:extLst>
              <a:ext uri="{FF2B5EF4-FFF2-40B4-BE49-F238E27FC236}">
                <a16:creationId xmlns:a16="http://schemas.microsoft.com/office/drawing/2014/main" id="{8041E345-0480-1446-1FD1-462EE4EBB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8" b="22826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52214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Rectangle 410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098" name="Picture 2" descr="Chudoba se nejspíš dědí. Její zdravotní dopady odnesou i další generace |  Plus">
            <a:extLst>
              <a:ext uri="{FF2B5EF4-FFF2-40B4-BE49-F238E27FC236}">
                <a16:creationId xmlns:a16="http://schemas.microsoft.com/office/drawing/2014/main" id="{40C5782A-36BD-AF4B-9973-C683C6EA10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39" b="10490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4717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0" name="Rectangle 512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9" name="Rectangle 512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Economic poverty trends: Global, regional and national - Development  Initiatives">
            <a:extLst>
              <a:ext uri="{FF2B5EF4-FFF2-40B4-BE49-F238E27FC236}">
                <a16:creationId xmlns:a16="http://schemas.microsoft.com/office/drawing/2014/main" id="{3BB7BFAA-2DAE-7214-317E-AFCDC45CA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58996" y="643467"/>
            <a:ext cx="8074008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57861A9D-E38A-4B8B-0B04-393BD38F037C}"/>
              </a:ext>
            </a:extLst>
          </p:cNvPr>
          <p:cNvSpPr txBox="1"/>
          <p:nvPr/>
        </p:nvSpPr>
        <p:spPr>
          <a:xfrm>
            <a:off x="581115" y="6487165"/>
            <a:ext cx="1175901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b="0" i="0" dirty="0">
                <a:solidFill>
                  <a:srgbClr val="443E42"/>
                </a:solidFill>
                <a:effectLst/>
                <a:latin typeface="Geomanist Regular"/>
              </a:rPr>
              <a:t>Source: Development Initiatives based on World Bank PIP, Mahler et al. 2022, UN World Population Prospects and IMF World Economic Outlook. Forecasts begin in 2020.</a:t>
            </a:r>
            <a:endParaRPr lang="cs-CZ" sz="1100" dirty="0"/>
          </a:p>
        </p:txBody>
      </p:sp>
    </p:spTree>
    <p:extLst>
      <p:ext uri="{BB962C8B-B14F-4D97-AF65-F5344CB8AC3E}">
        <p14:creationId xmlns:p14="http://schemas.microsoft.com/office/powerpoint/2010/main" val="27797308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2792</TotalTime>
  <Words>1640</Words>
  <Application>Microsoft Office PowerPoint</Application>
  <PresentationFormat>Širokoúhlá obrazovka</PresentationFormat>
  <Paragraphs>130</Paragraphs>
  <Slides>33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41" baseType="lpstr">
      <vt:lpstr>Arial</vt:lpstr>
      <vt:lpstr>Calibri</vt:lpstr>
      <vt:lpstr>Calibri Light</vt:lpstr>
      <vt:lpstr>Cambria</vt:lpstr>
      <vt:lpstr>Geomanist Regular</vt:lpstr>
      <vt:lpstr>Roboto</vt:lpstr>
      <vt:lpstr>Wingdings</vt:lpstr>
      <vt:lpstr>Office Theme</vt:lpstr>
      <vt:lpstr>SOCIÁLNÍ PROBLÉMY </vt:lpstr>
      <vt:lpstr>Prezentace aplikace PowerPoint</vt:lpstr>
      <vt:lpstr>Společenská odpovědnost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Zem nemusí byť guľatá ???</vt:lpstr>
      <vt:lpstr>Prezentace aplikace PowerPoint</vt:lpstr>
      <vt:lpstr>A jak je to s odpovědností ve společenských vědách…</vt:lpstr>
      <vt:lpstr>A jak se vám líbil film? Kniha?</vt:lpstr>
      <vt:lpstr>Stanfordský vězeňský experiment</vt:lpstr>
      <vt:lpstr>Představte si, že působíte v sociálních vědách a zkoumáte nějaké sociální problémy…(děláte sociologii sociálních problémů, veřejnou politiku…)</vt:lpstr>
      <vt:lpstr>1. Pozitivistický model zkoumání SP aneb jde o fakta!</vt:lpstr>
      <vt:lpstr>Zkuste vymyslet kritiku tohoto přístupu!</vt:lpstr>
      <vt:lpstr>Kritika pozitivistického přístupu</vt:lpstr>
      <vt:lpstr>Postoj pozitivismu aneb nevylijme s vaničkou i dítě!</vt:lpstr>
      <vt:lpstr>Odbočka: Konspirační teorie a ČR  zdroj: https://www.globsec.org/wp-content/uploads/2020/10/Voices-of-Central-and-Eastern-Europe_Czech-country-report-in-Czech.pdf</vt:lpstr>
      <vt:lpstr>Odbočka pokračuje: Kdo spíše věří konspiračním teoriím? (ibid.)</vt:lpstr>
      <vt:lpstr>2. Participační model zkoumání SP  </vt:lpstr>
      <vt:lpstr>Participační model zkoumání SP</vt:lpstr>
      <vt:lpstr>Participatory Action Research</vt:lpstr>
      <vt:lpstr>Model akčního výzkumu podle Susmana </vt:lpstr>
      <vt:lpstr>Další pojetí přístupu výzkumníků k SP (blízké participačnímu zkoumání SP I.)</vt:lpstr>
      <vt:lpstr>Další pojetí přístupu výzkumníků k SP (blízké participačnímu zkoumání SP II.)</vt:lpstr>
      <vt:lpstr>Kritika participačního modelu zkoumání SP</vt:lpstr>
      <vt:lpstr>Přístup k SP v ČR? Čeká na vás!</vt:lpstr>
      <vt:lpstr>Společenská zodpovědnost samozřejmě nekončí u sociologů…</vt:lpstr>
      <vt:lpstr>Děkuji za pozornost, nyní je váš úkol dokončit recenzi (zadní a nahrání viz Moodle).  Opatrujte se a ať se vám dobře daří!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SOCIÁLNÍ PROBLÉMY</dc:title>
  <dc:creator>Marie Jelínková</dc:creator>
  <cp:lastModifiedBy>Marie Jelínková</cp:lastModifiedBy>
  <cp:revision>79</cp:revision>
  <cp:lastPrinted>2021-11-03T20:18:06Z</cp:lastPrinted>
  <dcterms:created xsi:type="dcterms:W3CDTF">2020-10-05T18:12:30Z</dcterms:created>
  <dcterms:modified xsi:type="dcterms:W3CDTF">2025-11-05T13:55:59Z</dcterms:modified>
</cp:coreProperties>
</file>