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2" r:id="rId4"/>
    <p:sldId id="258" r:id="rId5"/>
    <p:sldId id="264" r:id="rId6"/>
    <p:sldId id="259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Hudáková" initials="AH" lastIdx="2" clrIdx="0">
    <p:extLst>
      <p:ext uri="{19B8F6BF-5375-455C-9EA6-DF929625EA0E}">
        <p15:presenceInfo xmlns:p15="http://schemas.microsoft.com/office/powerpoint/2012/main" userId="741b2a806fc06f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4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4-10T08:40:27.666" idx="1">
    <p:pos x="2950" y="781"/>
    <p:text>toto bych do vaší prezentace už nedávala, protože to mají Bára a Anička B. Koukněte prosím na Moodle, zda se Vám to shoduje.</p:text>
    <p:extLst>
      <p:ext uri="{C676402C-5697-4E1C-873F-D02D1690AC5C}">
        <p15:threadingInfo xmlns:p15="http://schemas.microsoft.com/office/powerpoint/2012/main" timeZoneBias="-120"/>
      </p:ext>
    </p:extLst>
  </p:cm>
  <p:cm authorId="1" dt="2017-04-10T08:41:42.350" idx="2">
    <p:pos x="2950" y="917"/>
    <p:text>taky by někde v prezentaci měl být uveden zdorj, odkud jste čerpala</p:text>
    <p:extLst>
      <p:ext uri="{C676402C-5697-4E1C-873F-D02D1690AC5C}">
        <p15:threadingInfo xmlns:p15="http://schemas.microsoft.com/office/powerpoint/2012/main" timeZoneBias="-120">
          <p15:parentCm authorId="1" idx="1"/>
        </p15:threadingInfo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6F435B4-F635-4547-BD16-BD8D5CC2D6E3}" type="datetimeFigureOut">
              <a:rPr lang="cs-CZ" smtClean="0"/>
              <a:t>10. 4. 2017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B9929F-FAC3-45AD-8A7F-D7B4EF477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11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35B4-F635-4547-BD16-BD8D5CC2D6E3}" type="datetimeFigureOut">
              <a:rPr lang="cs-CZ" smtClean="0"/>
              <a:t>10. 4. 2017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9929F-FAC3-45AD-8A7F-D7B4EF477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90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6F435B4-F635-4547-BD16-BD8D5CC2D6E3}" type="datetimeFigureOut">
              <a:rPr lang="cs-CZ" smtClean="0"/>
              <a:t>10. 4. 2017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B9929F-FAC3-45AD-8A7F-D7B4EF477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82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35B4-F635-4547-BD16-BD8D5CC2D6E3}" type="datetimeFigureOut">
              <a:rPr lang="cs-CZ" smtClean="0"/>
              <a:t>10. 4. 2017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1B9929F-FAC3-45AD-8A7F-D7B4EF477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65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6F435B4-F635-4547-BD16-BD8D5CC2D6E3}" type="datetimeFigureOut">
              <a:rPr lang="cs-CZ" smtClean="0"/>
              <a:t>10. 4. 2017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B9929F-FAC3-45AD-8A7F-D7B4EF477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64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35B4-F635-4547-BD16-BD8D5CC2D6E3}" type="datetimeFigureOut">
              <a:rPr lang="cs-CZ" smtClean="0"/>
              <a:t>10. 4. 2017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9929F-FAC3-45AD-8A7F-D7B4EF477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175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35B4-F635-4547-BD16-BD8D5CC2D6E3}" type="datetimeFigureOut">
              <a:rPr lang="cs-CZ" smtClean="0"/>
              <a:t>10. 4. 2017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9929F-FAC3-45AD-8A7F-D7B4EF477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29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35B4-F635-4547-BD16-BD8D5CC2D6E3}" type="datetimeFigureOut">
              <a:rPr lang="cs-CZ" smtClean="0"/>
              <a:t>10. 4. 2017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9929F-FAC3-45AD-8A7F-D7B4EF477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74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35B4-F635-4547-BD16-BD8D5CC2D6E3}" type="datetimeFigureOut">
              <a:rPr lang="cs-CZ" smtClean="0"/>
              <a:t>10. 4. 2017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9929F-FAC3-45AD-8A7F-D7B4EF477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99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6F435B4-F635-4547-BD16-BD8D5CC2D6E3}" type="datetimeFigureOut">
              <a:rPr lang="cs-CZ" smtClean="0"/>
              <a:t>10. 4. 2017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B9929F-FAC3-45AD-8A7F-D7B4EF477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242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35B4-F635-4547-BD16-BD8D5CC2D6E3}" type="datetimeFigureOut">
              <a:rPr lang="cs-CZ" smtClean="0"/>
              <a:t>10. 4. 2017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9929F-FAC3-45AD-8A7F-D7B4EF477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94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6F435B4-F635-4547-BD16-BD8D5CC2D6E3}" type="datetimeFigureOut">
              <a:rPr lang="cs-CZ" smtClean="0"/>
              <a:t>10. 4. 2017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1B9929F-FAC3-45AD-8A7F-D7B4EF477C1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957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4"/>
                </a:solidFill>
              </a:rPr>
              <a:t>Didaktické testy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4"/>
                </a:solidFill>
              </a:rPr>
              <a:t>úvod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81191" y="5799220"/>
            <a:ext cx="4062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Anna Hezká</a:t>
            </a:r>
          </a:p>
        </p:txBody>
      </p:sp>
    </p:spTree>
    <p:extLst>
      <p:ext uri="{BB962C8B-B14F-4D97-AF65-F5344CB8AC3E}">
        <p14:creationId xmlns:p14="http://schemas.microsoft.com/office/powerpoint/2010/main" val="4195344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4"/>
                </a:solidFill>
              </a:rPr>
              <a:t>Vlastnosti didaktického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1844842"/>
            <a:ext cx="11029615" cy="466825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Objektivita a srovnatelnost </a:t>
            </a:r>
            <a:r>
              <a:rPr lang="cs-CZ" dirty="0"/>
              <a:t>– Test probíhá za standardních podmínek. Žákům jsou předloženy shodné úlohy</a:t>
            </a:r>
            <a:br>
              <a:rPr lang="cs-CZ" dirty="0"/>
            </a:br>
            <a:r>
              <a:rPr lang="cs-CZ" dirty="0"/>
              <a:t>s předem určeným správným řešením a se stejným časovým limitem a </a:t>
            </a:r>
            <a:r>
              <a:rPr lang="cs-CZ" dirty="0" smtClean="0"/>
              <a:t>test dává </a:t>
            </a:r>
            <a:r>
              <a:rPr lang="cs-CZ" dirty="0"/>
              <a:t>jednoznačné výsledky nezávisle na osobách administrátora, hodnotitele apod. Shodné podmínky umožňují porovnávat výsledky dosažené žáky.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Validita (platnost</a:t>
            </a:r>
            <a:r>
              <a:rPr lang="cs-CZ" dirty="0"/>
              <a:t>) </a:t>
            </a:r>
            <a:r>
              <a:rPr lang="cs-CZ" dirty="0" smtClean="0"/>
              <a:t>– Test ověřuje </a:t>
            </a:r>
            <a:r>
              <a:rPr lang="cs-CZ" dirty="0"/>
              <a:t>ty znalosti a dovednosti, pro které byl </a:t>
            </a:r>
            <a:r>
              <a:rPr lang="cs-CZ" dirty="0" smtClean="0"/>
              <a:t>zkonstruován </a:t>
            </a:r>
            <a:r>
              <a:rPr lang="cs-CZ" dirty="0"/>
              <a:t>(test opravdu měří to, co měřit má, např. test z dějepisu není validní, pokud do něj zahrneme úlohy z matematiky). Nízká validita testu znemožňuje interpretaci výsledků, a tedy jejich další využití v pedagogické praxi. </a:t>
            </a:r>
          </a:p>
          <a:p>
            <a:endParaRPr lang="cs-CZ" dirty="0"/>
          </a:p>
          <a:p>
            <a:r>
              <a:rPr lang="cs-CZ" b="1" dirty="0"/>
              <a:t>Reliabilita (spolehlivost) </a:t>
            </a:r>
            <a:r>
              <a:rPr lang="cs-CZ" dirty="0" smtClean="0"/>
              <a:t>– Reliabilita </a:t>
            </a:r>
            <a:r>
              <a:rPr lang="cs-CZ" dirty="0"/>
              <a:t>představuje míru přesnosti a spolehlivosti testu.  Výsledky testu mají vypovídat o skutečných znalostech a dovednostech žáků. Spolehlivé měření znamená, že test poskytuje stabilní, opakovatelné výsledky. </a:t>
            </a:r>
            <a:r>
              <a:rPr lang="cs-CZ" dirty="0" smtClean="0"/>
              <a:t> V </a:t>
            </a:r>
            <a:r>
              <a:rPr lang="cs-CZ" dirty="0"/>
              <a:t>ideálním případě by měl stejný žák při opakovaném zadání testu dosáhnout shodného výsledku. </a:t>
            </a:r>
          </a:p>
          <a:p>
            <a:endParaRPr lang="cs-CZ" dirty="0"/>
          </a:p>
          <a:p>
            <a:r>
              <a:rPr lang="cs-CZ" b="1" dirty="0"/>
              <a:t>Citlivost (diskriminace) </a:t>
            </a:r>
            <a:r>
              <a:rPr lang="cs-CZ" dirty="0"/>
              <a:t>– Citlivost vypovídá o schopnosti testu rozlišovat mezi žáky s různými skutečnými znalostmi a dovednostmi. Výsledky žáků by měly být přiměřeně rozprostřeny po celé bodové škále. Pokud je například možné v testu získat maximálně 30 bodů </a:t>
            </a:r>
            <a:r>
              <a:rPr lang="cs-CZ" dirty="0" smtClean="0"/>
              <a:t>a </a:t>
            </a:r>
            <a:r>
              <a:rPr lang="cs-CZ" dirty="0"/>
              <a:t>90 % žáků získalo 25 bodů a více, není test citlivý.  (Přijímací test na VŠ musí být citlivý, ale např. u testu </a:t>
            </a:r>
            <a:r>
              <a:rPr lang="cs-CZ" dirty="0" smtClean="0"/>
              <a:t>ověřujícího </a:t>
            </a:r>
            <a:r>
              <a:rPr lang="cs-CZ" dirty="0"/>
              <a:t>znalost osvojeného učiva, není vysoká míra citlivosti podmínkou</a:t>
            </a:r>
            <a:r>
              <a:rPr lang="cs-CZ" dirty="0" smtClean="0"/>
              <a:t>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759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4"/>
                </a:solidFill>
              </a:rPr>
              <a:t>Fáze tvorby didaktického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1910688"/>
            <a:ext cx="11029615" cy="4653886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lphaLcParenR"/>
            </a:pPr>
            <a:r>
              <a:rPr lang="cs-CZ" sz="1600" dirty="0"/>
              <a:t>Plánování testu: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400" dirty="0"/>
              <a:t>definování cíle testu, tj. k čemu mají sloužit testové výsledky 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400" dirty="0"/>
              <a:t>vymezení obsahu testu, tj. jaké učivo má být prostřednictvím testu ověřováno 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400" dirty="0"/>
              <a:t>vypracování specifikační tabulky, která obsahuje závazný počet úloh určitého typu a obsahu zařazených následně do testu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1600" dirty="0"/>
              <a:t>Sestavování testu: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400" dirty="0"/>
              <a:t>výběr testových úloh podle pravidel stanovených specifikační tabulkou 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400" dirty="0"/>
              <a:t>řazení úloh tak, aby podporovalo správné strategie řešení testu 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400" dirty="0"/>
              <a:t>odhad časové náročnosti testu 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400" dirty="0"/>
              <a:t>volba způsobu hodnocení jednotlivých úloh a celého testu 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400" dirty="0"/>
              <a:t>sestavení záznamového archu, do něhož žáci zapisují řešení úloh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1600" dirty="0"/>
              <a:t>Ověřování testu: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400" dirty="0"/>
              <a:t>posouzení obsahové a konstrukční kvality testu odbornými recenzenty 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400" dirty="0"/>
              <a:t>ověření kvality testu prostřednictvím zadání žákům (</a:t>
            </a:r>
            <a:r>
              <a:rPr lang="cs-CZ" sz="1400" dirty="0" err="1"/>
              <a:t>try-outy</a:t>
            </a:r>
            <a:r>
              <a:rPr lang="cs-CZ" sz="1400" dirty="0"/>
              <a:t>, pilotáže) </a:t>
            </a:r>
            <a:endParaRPr lang="cs-CZ" sz="1600" dirty="0"/>
          </a:p>
          <a:p>
            <a:pPr marL="342900" indent="-342900">
              <a:buFont typeface="+mj-lt"/>
              <a:buAutoNum type="alphaLcParenR"/>
            </a:pPr>
            <a:r>
              <a:rPr lang="cs-CZ" sz="1600" dirty="0"/>
              <a:t>Použití testu</a:t>
            </a:r>
          </a:p>
        </p:txBody>
      </p:sp>
    </p:spTree>
    <p:extLst>
      <p:ext uri="{BB962C8B-B14F-4D97-AF65-F5344CB8AC3E}">
        <p14:creationId xmlns:p14="http://schemas.microsoft.com/office/powerpoint/2010/main" val="379793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4"/>
                </a:solidFill>
              </a:rPr>
              <a:t>Druhy didaktických testů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Didaktické testy se liší podle cíle, pro který jsou vytvářeny, a podle podmínek, za kterých jsou zadávány. </a:t>
            </a:r>
          </a:p>
          <a:p>
            <a:r>
              <a:rPr lang="cs-CZ" dirty="0"/>
              <a:t>Obvykle se didaktické testy rozlišují </a:t>
            </a:r>
            <a:r>
              <a:rPr lang="cs-CZ" dirty="0" smtClean="0"/>
              <a:t>podle</a:t>
            </a:r>
          </a:p>
          <a:p>
            <a:pPr lvl="1"/>
            <a:r>
              <a:rPr lang="cs-CZ" dirty="0" smtClean="0"/>
              <a:t>ověřovaného </a:t>
            </a:r>
            <a:r>
              <a:rPr lang="cs-CZ" dirty="0"/>
              <a:t>výsledku </a:t>
            </a:r>
            <a:r>
              <a:rPr lang="cs-CZ" dirty="0" smtClean="0"/>
              <a:t>učení,</a:t>
            </a:r>
            <a:endParaRPr lang="cs-CZ" dirty="0"/>
          </a:p>
          <a:p>
            <a:pPr lvl="1"/>
            <a:r>
              <a:rPr lang="cs-CZ" dirty="0" smtClean="0"/>
              <a:t>měřené </a:t>
            </a:r>
            <a:r>
              <a:rPr lang="cs-CZ" dirty="0"/>
              <a:t>charakteristiky </a:t>
            </a:r>
            <a:r>
              <a:rPr lang="cs-CZ" dirty="0" smtClean="0"/>
              <a:t>výkonu,</a:t>
            </a:r>
            <a:endParaRPr lang="cs-CZ" dirty="0"/>
          </a:p>
          <a:p>
            <a:pPr lvl="1"/>
            <a:r>
              <a:rPr lang="cs-CZ" dirty="0" smtClean="0"/>
              <a:t>formy zadání,</a:t>
            </a:r>
          </a:p>
          <a:p>
            <a:pPr lvl="1"/>
            <a:r>
              <a:rPr lang="cs-CZ" dirty="0" smtClean="0"/>
              <a:t>interpretace </a:t>
            </a:r>
            <a:r>
              <a:rPr lang="cs-CZ" dirty="0"/>
              <a:t>testových výsledků.</a:t>
            </a:r>
          </a:p>
        </p:txBody>
      </p:sp>
    </p:spTree>
    <p:extLst>
      <p:ext uri="{BB962C8B-B14F-4D97-AF65-F5344CB8AC3E}">
        <p14:creationId xmlns:p14="http://schemas.microsoft.com/office/powerpoint/2010/main" val="1779613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4"/>
                </a:solidFill>
              </a:rPr>
              <a:t>Druhy didaktických testů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581025" y="2181225"/>
          <a:ext cx="11029950" cy="132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96364">
                  <a:extLst>
                    <a:ext uri="{9D8B030D-6E8A-4147-A177-3AD203B41FA5}">
                      <a16:colId xmlns:a16="http://schemas.microsoft.com/office/drawing/2014/main" xmlns="" val="1942983635"/>
                    </a:ext>
                  </a:extLst>
                </a:gridCol>
                <a:gridCol w="8033586">
                  <a:extLst>
                    <a:ext uri="{9D8B030D-6E8A-4147-A177-3AD203B41FA5}">
                      <a16:colId xmlns:a16="http://schemas.microsoft.com/office/drawing/2014/main" xmlns="" val="2533837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</a:rPr>
                        <a:t>Testy podle ověřovaného výsledku učení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/>
                        <a:t>Popis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6417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Kognitivní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Test ověřuje znalosti a intelektové dovednosti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7793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Psychomotorické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Test ověřuje psychomotorické dovednosti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3252057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581025" y="4102588"/>
          <a:ext cx="11029783" cy="1737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70250">
                  <a:extLst>
                    <a:ext uri="{9D8B030D-6E8A-4147-A177-3AD203B41FA5}">
                      <a16:colId xmlns:a16="http://schemas.microsoft.com/office/drawing/2014/main" xmlns="" val="1349366991"/>
                    </a:ext>
                  </a:extLst>
                </a:gridCol>
                <a:gridCol w="8059533">
                  <a:extLst>
                    <a:ext uri="{9D8B030D-6E8A-4147-A177-3AD203B41FA5}">
                      <a16:colId xmlns:a16="http://schemas.microsoft.com/office/drawing/2014/main" xmlns="" val="24153003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Testy podle měřené charakteristiky výkonu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Popis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9871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Rychlost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Test ověřuje, jak rychle žák dokáže řešit určené úkoly. Úkoly jsou obvykle méně komplexní a jejich počet výrazně překračuje možnosti dané časovým limitem.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2286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Úroveň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Test ověřuje, zda žák dokáže řešit specifické úkoly. Úkoly jsou náročnější a čas na jejich řešení je dostatečný.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1837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048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 dirty="0">
                <a:solidFill>
                  <a:schemeClr val="accent4"/>
                </a:solidFill>
              </a:rPr>
              <a:t>Druhy didaktických testů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101819"/>
              </p:ext>
            </p:extLst>
          </p:nvPr>
        </p:nvGraphicFramePr>
        <p:xfrm>
          <a:off x="581192" y="2022910"/>
          <a:ext cx="11029616" cy="47734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6975">
                  <a:extLst>
                    <a:ext uri="{9D8B030D-6E8A-4147-A177-3AD203B41FA5}">
                      <a16:colId xmlns:a16="http://schemas.microsoft.com/office/drawing/2014/main" xmlns="" val="2036985183"/>
                    </a:ext>
                  </a:extLst>
                </a:gridCol>
                <a:gridCol w="8362641">
                  <a:extLst>
                    <a:ext uri="{9D8B030D-6E8A-4147-A177-3AD203B41FA5}">
                      <a16:colId xmlns:a16="http://schemas.microsoft.com/office/drawing/2014/main" xmlns="" val="812152849"/>
                    </a:ext>
                  </a:extLst>
                </a:gridCol>
              </a:tblGrid>
              <a:tr h="237989">
                <a:tc>
                  <a:txBody>
                    <a:bodyPr/>
                    <a:lstStyle/>
                    <a:p>
                      <a:r>
                        <a:rPr lang="cs-CZ" sz="1600" dirty="0"/>
                        <a:t>Testy podle formy zadání</a:t>
                      </a:r>
                      <a:endParaRPr lang="cs-CZ" sz="1600" b="0" i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Popis</a:t>
                      </a:r>
                      <a:endParaRPr lang="cs-CZ" sz="1600" b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6359425"/>
                  </a:ext>
                </a:extLst>
              </a:tr>
              <a:tr h="594971">
                <a:tc>
                  <a:txBody>
                    <a:bodyPr/>
                    <a:lstStyle/>
                    <a:p>
                      <a:r>
                        <a:rPr lang="cs-CZ" sz="1600" dirty="0"/>
                        <a:t>Zadané na papíře </a:t>
                      </a:r>
                      <a:endParaRPr lang="cs-CZ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Test je žákům předložen v tištěné podobě. Úlohy mají textový, případně grafický charakter.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9470467"/>
                  </a:ext>
                </a:extLst>
              </a:tr>
              <a:tr h="773462">
                <a:tc>
                  <a:txBody>
                    <a:bodyPr/>
                    <a:lstStyle/>
                    <a:p>
                      <a:r>
                        <a:rPr lang="cs-CZ" sz="1600" dirty="0"/>
                        <a:t>Zadané ústně 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Test zadává administrátor ústně nebo jej přehrává z audiozáznamu. Žák odpověď zapisuje nebo nahlas vyslovuje a zápis provádí administrátor.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1513756"/>
                  </a:ext>
                </a:extLst>
              </a:tr>
              <a:tr h="1130445">
                <a:tc>
                  <a:txBody>
                    <a:bodyPr/>
                    <a:lstStyle/>
                    <a:p>
                      <a:r>
                        <a:rPr lang="cs-CZ" sz="1600" dirty="0"/>
                        <a:t>Zadané elektronicky 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Test je zadáván prostřednictvím osobního počítače. Elektronické testování umožňuje tzv. </a:t>
                      </a:r>
                      <a:r>
                        <a:rPr lang="cs-CZ" sz="1600" dirty="0" err="1"/>
                        <a:t>computer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 err="1"/>
                        <a:t>adaptive</a:t>
                      </a:r>
                      <a:r>
                        <a:rPr lang="cs-CZ" sz="1600" dirty="0"/>
                        <a:t>-testing, ve kterém není předem dáno přesné znění úloh v testu; počítač úlohy vybírá na základě předchozích odpovědí žáka.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4922661"/>
                  </a:ext>
                </a:extLst>
              </a:tr>
              <a:tr h="594971">
                <a:tc>
                  <a:txBody>
                    <a:bodyPr/>
                    <a:lstStyle/>
                    <a:p>
                      <a:r>
                        <a:rPr lang="cs-CZ" sz="1600" dirty="0"/>
                        <a:t>Speciální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Pro žáky se zdravotním postižením může být test zadáván prostřednictvím znakového jazyka nebo </a:t>
                      </a:r>
                      <a:r>
                        <a:rPr lang="cs-CZ" sz="1600" dirty="0" err="1"/>
                        <a:t>brailového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smtClean="0"/>
                        <a:t>písma.</a:t>
                      </a:r>
                      <a:endParaRPr lang="cs-CZ" sz="1600" dirty="0"/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17456596"/>
                  </a:ext>
                </a:extLst>
              </a:tr>
              <a:tr h="951953">
                <a:tc>
                  <a:txBody>
                    <a:bodyPr/>
                    <a:lstStyle/>
                    <a:p>
                      <a:r>
                        <a:rPr lang="cs-CZ" sz="1600" dirty="0"/>
                        <a:t>Kombinované 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Test tvořen několika </a:t>
                      </a:r>
                      <a:r>
                        <a:rPr lang="cs-CZ" sz="1600" dirty="0" err="1"/>
                        <a:t>subtesty</a:t>
                      </a:r>
                      <a:r>
                        <a:rPr lang="cs-CZ" sz="1600" dirty="0"/>
                        <a:t>, z nichž každý je zadáván odlišnou formou. Příkladem je test z cizího jazyka, který obsahuje </a:t>
                      </a:r>
                      <a:r>
                        <a:rPr lang="cs-CZ" sz="1600" dirty="0" err="1"/>
                        <a:t>subtest</a:t>
                      </a:r>
                      <a:r>
                        <a:rPr lang="cs-CZ" sz="1600" dirty="0"/>
                        <a:t> na čtení s porozuměním (zadáván písemně) a </a:t>
                      </a:r>
                      <a:r>
                        <a:rPr lang="cs-CZ" sz="1600" dirty="0" err="1"/>
                        <a:t>subtest</a:t>
                      </a:r>
                      <a:r>
                        <a:rPr lang="cs-CZ" sz="1600" dirty="0"/>
                        <a:t> poslechový (zadáván ústně).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51651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380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4"/>
                </a:solidFill>
              </a:rPr>
              <a:t>Druhy didaktických testů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25861"/>
              </p:ext>
            </p:extLst>
          </p:nvPr>
        </p:nvGraphicFramePr>
        <p:xfrm>
          <a:off x="580858" y="1894622"/>
          <a:ext cx="11029950" cy="3688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62676">
                  <a:extLst>
                    <a:ext uri="{9D8B030D-6E8A-4147-A177-3AD203B41FA5}">
                      <a16:colId xmlns:a16="http://schemas.microsoft.com/office/drawing/2014/main" xmlns="" val="742264996"/>
                    </a:ext>
                  </a:extLst>
                </a:gridCol>
                <a:gridCol w="8267274">
                  <a:extLst>
                    <a:ext uri="{9D8B030D-6E8A-4147-A177-3AD203B41FA5}">
                      <a16:colId xmlns:a16="http://schemas.microsoft.com/office/drawing/2014/main" xmlns="" val="827776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Testy podle interpretace výsledků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Popis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5594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Rozlišující </a:t>
                      </a:r>
                    </a:p>
                    <a:p>
                      <a:r>
                        <a:rPr lang="cs-CZ" sz="1600" dirty="0"/>
                        <a:t>(testy relativního výkonu, NR-testy)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/>
                        <a:t>Cíl testu: vzájemné porovnáni výsledků žáků.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/>
                        <a:t>Interpretace výsledků: uspořádáni žáků do pořadí podle skóre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/>
                        <a:t>Zda je konkrétní žák hodnocen jako úspěšný nebo neúspěšný, závisí mimo jiné na výkonech ostatních žáků.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/>
                        <a:t>Požadovaná vlastnost testu: vysoká citlivost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/>
                        <a:t>Př. přijímací zkoušky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2071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Ověřující</a:t>
                      </a:r>
                    </a:p>
                    <a:p>
                      <a:r>
                        <a:rPr lang="cs-CZ" sz="1600" dirty="0"/>
                        <a:t>(testy absolutního výkonu, CR-testy)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/>
                        <a:t>Cíl testu ověřit, zda si žák osvojil určité znalosti a dovednosti, které jsou předem stanoveny jako podstatné.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/>
                        <a:t>Výsledek konkrétního žáka porovnávány s předem stanovenými kritérii.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/>
                        <a:t>Úlohy různých obtížností, standardní úlohy.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/>
                        <a:t>Velký důraz se klade na obsahovou validitu. </a:t>
                      </a:r>
                      <a:endParaRPr lang="cs-CZ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/>
                        <a:t>Př. test v autoškole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1745679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80858" y="5761368"/>
            <a:ext cx="11029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Rozdělení na rozlišující a ověřující testy je spíše teoretickým modelem, v praxi je velká část testů konstruována jako kombinace ověřujícího a rozlišujícího testu.</a:t>
            </a:r>
          </a:p>
        </p:txBody>
      </p:sp>
    </p:spTree>
    <p:extLst>
      <p:ext uri="{BB962C8B-B14F-4D97-AF65-F5344CB8AC3E}">
        <p14:creationId xmlns:p14="http://schemas.microsoft.com/office/powerpoint/2010/main" val="3707632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4"/>
                </a:solidFill>
              </a:rPr>
              <a:t>Typy testových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Uzavřené úlohy (žák vybírá odpověď z nabídky několika alternativ, posuzuje pravdivost/nepravdivost výroku apod.)</a:t>
            </a:r>
          </a:p>
          <a:p>
            <a:pPr lvl="1"/>
            <a:r>
              <a:rPr lang="cs-CZ" dirty="0"/>
              <a:t>s výběrem odpovědi (</a:t>
            </a:r>
            <a:r>
              <a:rPr lang="cs-CZ" dirty="0" err="1"/>
              <a:t>multiple-choice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dichotomické (s dvoučlennou volbou)</a:t>
            </a:r>
          </a:p>
          <a:p>
            <a:pPr lvl="1"/>
            <a:r>
              <a:rPr lang="cs-CZ" dirty="0"/>
              <a:t>přiřazovací</a:t>
            </a:r>
          </a:p>
          <a:p>
            <a:pPr lvl="1"/>
            <a:r>
              <a:rPr lang="cs-CZ" dirty="0" err="1"/>
              <a:t>uspořádací</a:t>
            </a:r>
            <a:r>
              <a:rPr lang="cs-CZ" dirty="0"/>
              <a:t> a další… </a:t>
            </a:r>
          </a:p>
          <a:p>
            <a:r>
              <a:rPr lang="cs-CZ" dirty="0"/>
              <a:t>Otevřené úlohy (žák sám formuluje odpověď) </a:t>
            </a:r>
          </a:p>
          <a:p>
            <a:pPr lvl="1"/>
            <a:r>
              <a:rPr lang="cs-CZ" dirty="0"/>
              <a:t>doplňovací</a:t>
            </a:r>
          </a:p>
          <a:p>
            <a:pPr lvl="1"/>
            <a:r>
              <a:rPr lang="cs-CZ" dirty="0"/>
              <a:t>se stručnou odpovědí </a:t>
            </a:r>
          </a:p>
          <a:p>
            <a:pPr lvl="1"/>
            <a:r>
              <a:rPr lang="cs-CZ" dirty="0"/>
              <a:t>se širokou odpovědí </a:t>
            </a:r>
          </a:p>
        </p:txBody>
      </p:sp>
    </p:spTree>
    <p:extLst>
      <p:ext uri="{BB962C8B-B14F-4D97-AF65-F5344CB8AC3E}">
        <p14:creationId xmlns:p14="http://schemas.microsoft.com/office/powerpoint/2010/main" val="378784676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4038</TotalTime>
  <Words>596</Words>
  <Application>Microsoft Office PowerPoint</Application>
  <PresentationFormat>Širokoúhlá obrazovka</PresentationFormat>
  <Paragraphs>87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Wingdings 2</vt:lpstr>
      <vt:lpstr>Dividenda</vt:lpstr>
      <vt:lpstr>Didaktické testy</vt:lpstr>
      <vt:lpstr>Vlastnosti didaktického testu</vt:lpstr>
      <vt:lpstr>Fáze tvorby didaktického testu</vt:lpstr>
      <vt:lpstr>Druhy didaktických testů</vt:lpstr>
      <vt:lpstr>Druhy didaktických testů</vt:lpstr>
      <vt:lpstr>Druhy didaktických testů</vt:lpstr>
      <vt:lpstr>Druhy didaktických testů</vt:lpstr>
      <vt:lpstr>Typy testových úloh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testy</dc:title>
  <dc:creator>Anna Hezká</dc:creator>
  <cp:lastModifiedBy>Andrea Hudáková</cp:lastModifiedBy>
  <cp:revision>30</cp:revision>
  <dcterms:created xsi:type="dcterms:W3CDTF">2017-04-06T18:20:36Z</dcterms:created>
  <dcterms:modified xsi:type="dcterms:W3CDTF">2017-04-10T06:41:51Z</dcterms:modified>
</cp:coreProperties>
</file>