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6" r:id="rId6"/>
    <p:sldId id="259" r:id="rId7"/>
    <p:sldId id="267" r:id="rId8"/>
    <p:sldId id="260" r:id="rId9"/>
    <p:sldId id="261" r:id="rId10"/>
    <p:sldId id="273" r:id="rId11"/>
    <p:sldId id="274" r:id="rId12"/>
    <p:sldId id="275" r:id="rId13"/>
    <p:sldId id="262" r:id="rId14"/>
    <p:sldId id="268" r:id="rId15"/>
    <p:sldId id="269" r:id="rId16"/>
    <p:sldId id="263" r:id="rId17"/>
    <p:sldId id="270" r:id="rId18"/>
    <p:sldId id="271" r:id="rId19"/>
    <p:sldId id="264" r:id="rId20"/>
    <p:sldId id="272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BF4B-8285-471E-BE73-DB6FBC0F1EEF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5D90A-C957-4305-864E-5DDB0C60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439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BF4B-8285-471E-BE73-DB6FBC0F1EEF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5D90A-C957-4305-864E-5DDB0C60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31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BF4B-8285-471E-BE73-DB6FBC0F1EEF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5D90A-C957-4305-864E-5DDB0C60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892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BF4B-8285-471E-BE73-DB6FBC0F1EEF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5D90A-C957-4305-864E-5DDB0C60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849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BF4B-8285-471E-BE73-DB6FBC0F1EEF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5D90A-C957-4305-864E-5DDB0C60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041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BF4B-8285-471E-BE73-DB6FBC0F1EEF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5D90A-C957-4305-864E-5DDB0C60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191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BF4B-8285-471E-BE73-DB6FBC0F1EEF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5D90A-C957-4305-864E-5DDB0C60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13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BF4B-8285-471E-BE73-DB6FBC0F1EEF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5D90A-C957-4305-864E-5DDB0C60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318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BF4B-8285-471E-BE73-DB6FBC0F1EEF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5D90A-C957-4305-864E-5DDB0C60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707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BF4B-8285-471E-BE73-DB6FBC0F1EEF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5D90A-C957-4305-864E-5DDB0C60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0592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BF4B-8285-471E-BE73-DB6FBC0F1EEF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5D90A-C957-4305-864E-5DDB0C60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68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0BF4B-8285-471E-BE73-DB6FBC0F1EEF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5D90A-C957-4305-864E-5DDB0C60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26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l1.cuni.cz/course/view.php?id=9076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Hej,_Varg%C3%A1n%C3%A9_k%C3%A1poszt%C3%A1t_f%C5%91z" TargetMode="External"/><Relationship Id="rId2" Type="http://schemas.openxmlformats.org/officeDocument/2006/relationships/hyperlink" Target="https://hu.wikipedia.org/wiki/Szeretn%C3%A9k_sz%C3%A1ntan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hu.wikipedia.org/wiki/P._Mak%C3%B3_v%C3%A1ros%C3%A1nak_v%C3%ADz_%C3%A1ltal_val%C3%B3_pusztul%C3%A1s%C3%A1r%C3%B3l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ersologie.cz/cvicebnice/txt_pruvodni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Fekete_f%C3%B6ld_termi_a_j%C3%B3_b%C3%BAz%C3%A1t" TargetMode="External"/><Relationship Id="rId2" Type="http://schemas.openxmlformats.org/officeDocument/2006/relationships/hyperlink" Target="https://hu.wikipedia.org/wiki/%C3%89rik_a_ropog%C3%B3s_csereszny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H%C3%A1zasodik_a_t%C3%BCcs%C3%B6k" TargetMode="External"/><Relationship Id="rId2" Type="http://schemas.openxmlformats.org/officeDocument/2006/relationships/hyperlink" Target="https://hu.wikipedia.org/wiki/Serkenj_fel,_kegyes_n%C3%A9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hu.wikipedia.org/wiki/%C3%89rik_a_sz%C5%91l%C5%91,_hajlik_a_vessz%C5%91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Prozodie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Kurz: Maďarská literatura 19. století - seminář (cuni.cz)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465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Együtemű négyes</a:t>
            </a:r>
            <a:endParaRPr lang="cs-CZ" dirty="0"/>
          </a:p>
          <a:p>
            <a:r>
              <a:rPr lang="cs-CZ" dirty="0"/>
              <a:t>4: </a:t>
            </a:r>
            <a:r>
              <a:rPr lang="hu-HU" dirty="0"/>
              <a:t>Kertész leszek,</a:t>
            </a:r>
          </a:p>
          <a:p>
            <a:r>
              <a:rPr lang="hu-HU" dirty="0"/>
              <a:t>     fát nevelek. (József Attila)</a:t>
            </a:r>
          </a:p>
          <a:p>
            <a:endParaRPr lang="hu-HU" dirty="0"/>
          </a:p>
          <a:p>
            <a:r>
              <a:rPr lang="hu-HU" dirty="0"/>
              <a:t>2ütemű négyes / felező nyolcas (4/4, 3/5, 5/3)</a:t>
            </a:r>
          </a:p>
          <a:p>
            <a:r>
              <a:rPr lang="hu-HU" dirty="0"/>
              <a:t>Befordúltam / a konyhára, </a:t>
            </a:r>
          </a:p>
          <a:p>
            <a:r>
              <a:rPr lang="hu-HU" dirty="0"/>
              <a:t>Rágyújtottam / a pipára...</a:t>
            </a:r>
          </a:p>
          <a:p>
            <a:r>
              <a:rPr lang="hu-HU" dirty="0"/>
              <a:t>Azaz rágyú/jtottam volna,</a:t>
            </a:r>
          </a:p>
          <a:p>
            <a:r>
              <a:rPr lang="hu-HU" dirty="0"/>
              <a:t>Hogyha már nem / égett volna.</a:t>
            </a:r>
          </a:p>
        </p:txBody>
      </p:sp>
    </p:spTree>
    <p:extLst>
      <p:ext uri="{BB962C8B-B14F-4D97-AF65-F5344CB8AC3E}">
        <p14:creationId xmlns:p14="http://schemas.microsoft.com/office/powerpoint/2010/main" val="1210095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3ütemű 4/4/4</a:t>
            </a:r>
          </a:p>
          <a:p>
            <a:r>
              <a:rPr lang="hu-HU" dirty="0"/>
              <a:t>Itt hagynám én / ezt a várost / ha lehetne.</a:t>
            </a:r>
          </a:p>
          <a:p>
            <a:r>
              <a:rPr lang="hu-HU" dirty="0"/>
              <a:t>Ha engemet / az én Lillám / nem szeretne. (Csokonai)</a:t>
            </a:r>
          </a:p>
          <a:p>
            <a:endParaRPr lang="hu-HU" dirty="0"/>
          </a:p>
          <a:p>
            <a:r>
              <a:rPr lang="hu-HU" dirty="0"/>
              <a:t>6 (4/2, 3/3)</a:t>
            </a:r>
          </a:p>
          <a:p>
            <a:r>
              <a:rPr lang="hu-HU" dirty="0"/>
              <a:t>Lehet, hogy / szerelme,</a:t>
            </a:r>
          </a:p>
          <a:p>
            <a:r>
              <a:rPr lang="hu-HU" dirty="0"/>
              <a:t>Földerül majd / mással,</a:t>
            </a:r>
          </a:p>
          <a:p>
            <a:r>
              <a:rPr lang="hu-HU" dirty="0"/>
              <a:t>De az is / ringassa,</a:t>
            </a:r>
          </a:p>
          <a:p>
            <a:r>
              <a:rPr lang="hu-HU" dirty="0"/>
              <a:t>Ilyen ringa / tással.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685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7</a:t>
            </a:r>
          </a:p>
          <a:p>
            <a:r>
              <a:rPr lang="hu-HU" dirty="0"/>
              <a:t>5 (4/1)</a:t>
            </a:r>
          </a:p>
          <a:p>
            <a:r>
              <a:rPr lang="hu-HU" dirty="0"/>
              <a:t>Ez a szoba, / hol én most,</a:t>
            </a:r>
          </a:p>
          <a:p>
            <a:r>
              <a:rPr lang="hu-HU" dirty="0"/>
              <a:t>Tillaárom haj!</a:t>
            </a:r>
          </a:p>
          <a:p>
            <a:r>
              <a:rPr lang="hu-HU" dirty="0"/>
              <a:t>Puszt</a:t>
            </a:r>
            <a:r>
              <a:rPr lang="cs-CZ" dirty="0"/>
              <a:t>í</a:t>
            </a:r>
            <a:r>
              <a:rPr lang="hu-HU" dirty="0"/>
              <a:t>tom a / papirost</a:t>
            </a:r>
          </a:p>
          <a:p>
            <a:r>
              <a:rPr lang="hu-HU" dirty="0"/>
              <a:t>Tillaárom haj!</a:t>
            </a:r>
          </a:p>
          <a:p>
            <a:r>
              <a:rPr lang="hu-HU" dirty="0"/>
              <a:t>Se nem csapszék, / se nem bolt,</a:t>
            </a:r>
          </a:p>
          <a:p>
            <a:r>
              <a:rPr lang="hu-HU"/>
              <a:t>Csizmadia műhely </a:t>
            </a:r>
            <a:r>
              <a:rPr lang="hu-HU" dirty="0"/>
              <a:t>volt,</a:t>
            </a:r>
          </a:p>
          <a:p>
            <a:r>
              <a:rPr lang="hu-HU" dirty="0"/>
              <a:t>Tillaárom haj!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243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Časomíra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8277852"/>
              </p:ext>
            </p:extLst>
          </p:nvPr>
        </p:nvGraphicFramePr>
        <p:xfrm>
          <a:off x="2468880" y="2194560"/>
          <a:ext cx="7383780" cy="3577590"/>
        </p:xfrm>
        <a:graphic>
          <a:graphicData uri="http://schemas.openxmlformats.org/drawingml/2006/table">
            <a:tbl>
              <a:tblPr/>
              <a:tblGrid>
                <a:gridCol w="2732859">
                  <a:extLst>
                    <a:ext uri="{9D8B030D-6E8A-4147-A177-3AD203B41FA5}">
                      <a16:colId xmlns:a16="http://schemas.microsoft.com/office/drawing/2014/main" val="3885238238"/>
                    </a:ext>
                  </a:extLst>
                </a:gridCol>
                <a:gridCol w="2732859">
                  <a:extLst>
                    <a:ext uri="{9D8B030D-6E8A-4147-A177-3AD203B41FA5}">
                      <a16:colId xmlns:a16="http://schemas.microsoft.com/office/drawing/2014/main" val="2896238565"/>
                    </a:ext>
                  </a:extLst>
                </a:gridCol>
                <a:gridCol w="1918062">
                  <a:extLst>
                    <a:ext uri="{9D8B030D-6E8A-4147-A177-3AD203B41FA5}">
                      <a16:colId xmlns:a16="http://schemas.microsoft.com/office/drawing/2014/main" val="3338884483"/>
                    </a:ext>
                  </a:extLst>
                </a:gridCol>
              </a:tblGrid>
              <a:tr h="596265">
                <a:tc>
                  <a:txBody>
                    <a:bodyPr/>
                    <a:lstStyle/>
                    <a:p>
                      <a:r>
                        <a:rPr lang="cs-CZ" b="1" dirty="0" err="1">
                          <a:effectLst/>
                          <a:latin typeface="Times New Roman" panose="02020603050405020304" pitchFamily="18" charset="0"/>
                        </a:rPr>
                        <a:t>Kétmorás</a:t>
                      </a:r>
                      <a:r>
                        <a:rPr lang="cs-CZ" b="1" dirty="0">
                          <a:effectLst/>
                          <a:latin typeface="Times New Roman" panose="02020603050405020304" pitchFamily="18" charset="0"/>
                        </a:rPr>
                        <a:t>:</a:t>
                      </a:r>
                      <a:endParaRPr lang="cs-CZ" dirty="0">
                        <a:effectLst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  <a:latin typeface="Times New Roman" panose="02020603050405020304" pitchFamily="18" charset="0"/>
                        </a:rPr>
                        <a:t>pirrichius:</a:t>
                      </a:r>
                      <a:endParaRPr lang="cs-CZ">
                        <a:effectLst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  <a:latin typeface="Times New Roman" panose="02020603050405020304" pitchFamily="18" charset="0"/>
                        </a:rPr>
                        <a:t>UU</a:t>
                      </a:r>
                      <a:endParaRPr lang="cs-CZ">
                        <a:effectLst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664537"/>
                  </a:ext>
                </a:extLst>
              </a:tr>
              <a:tr h="596265">
                <a:tc rowSpan="2">
                  <a:txBody>
                    <a:bodyPr/>
                    <a:lstStyle/>
                    <a:p>
                      <a:r>
                        <a:rPr lang="cs-CZ" b="1">
                          <a:effectLst/>
                          <a:latin typeface="Times New Roman" panose="02020603050405020304" pitchFamily="18" charset="0"/>
                        </a:rPr>
                        <a:t>Hárommorások:</a:t>
                      </a:r>
                      <a:endParaRPr lang="cs-CZ">
                        <a:effectLst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  <a:latin typeface="Times New Roman" panose="02020603050405020304" pitchFamily="18" charset="0"/>
                        </a:rPr>
                        <a:t>jamb:</a:t>
                      </a:r>
                      <a:endParaRPr lang="cs-CZ" dirty="0">
                        <a:effectLst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  <a:latin typeface="Times New Roman" panose="02020603050405020304" pitchFamily="18" charset="0"/>
                        </a:rPr>
                        <a:t>U - stoupající</a:t>
                      </a:r>
                      <a:endParaRPr lang="cs-CZ" dirty="0">
                        <a:effectLst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6079020"/>
                  </a:ext>
                </a:extLst>
              </a:tr>
              <a:tr h="5962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  <a:latin typeface="Times New Roman" panose="02020603050405020304" pitchFamily="18" charset="0"/>
                        </a:rPr>
                        <a:t>trochej</a:t>
                      </a:r>
                      <a:endParaRPr lang="cs-CZ" dirty="0">
                        <a:effectLst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  <a:latin typeface="Times New Roman" panose="02020603050405020304" pitchFamily="18" charset="0"/>
                        </a:rPr>
                        <a:t>- U kles.</a:t>
                      </a:r>
                      <a:endParaRPr lang="cs-CZ" dirty="0">
                        <a:effectLst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817910"/>
                  </a:ext>
                </a:extLst>
              </a:tr>
              <a:tr h="596265">
                <a:tc rowSpan="3">
                  <a:txBody>
                    <a:bodyPr/>
                    <a:lstStyle/>
                    <a:p>
                      <a:r>
                        <a:rPr lang="cs-CZ" b="1">
                          <a:effectLst/>
                          <a:latin typeface="Times New Roman" panose="02020603050405020304" pitchFamily="18" charset="0"/>
                        </a:rPr>
                        <a:t>Négymorások:</a:t>
                      </a:r>
                      <a:endParaRPr lang="cs-CZ">
                        <a:effectLst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  <a:latin typeface="Times New Roman" panose="02020603050405020304" pitchFamily="18" charset="0"/>
                        </a:rPr>
                        <a:t>spondej:</a:t>
                      </a:r>
                      <a:endParaRPr lang="cs-CZ" dirty="0">
                        <a:effectLst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  <a:latin typeface="Times New Roman" panose="02020603050405020304" pitchFamily="18" charset="0"/>
                        </a:rPr>
                        <a:t>- -</a:t>
                      </a:r>
                      <a:endParaRPr lang="cs-CZ">
                        <a:effectLst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051831"/>
                  </a:ext>
                </a:extLst>
              </a:tr>
              <a:tr h="5962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  <a:latin typeface="Times New Roman" panose="02020603050405020304" pitchFamily="18" charset="0"/>
                        </a:rPr>
                        <a:t>daktyl</a:t>
                      </a:r>
                      <a:endParaRPr lang="cs-CZ" dirty="0">
                        <a:effectLst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  <a:latin typeface="Times New Roman" panose="02020603050405020304" pitchFamily="18" charset="0"/>
                        </a:rPr>
                        <a:t>- UU</a:t>
                      </a:r>
                      <a:endParaRPr lang="cs-CZ">
                        <a:effectLst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48513"/>
                  </a:ext>
                </a:extLst>
              </a:tr>
              <a:tr h="5962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  <a:latin typeface="Times New Roman" panose="02020603050405020304" pitchFamily="18" charset="0"/>
                        </a:rPr>
                        <a:t>anapest</a:t>
                      </a:r>
                      <a:endParaRPr lang="cs-CZ">
                        <a:effectLst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  <a:latin typeface="Times New Roman" panose="02020603050405020304" pitchFamily="18" charset="0"/>
                        </a:rPr>
                        <a:t>UU -</a:t>
                      </a:r>
                      <a:endParaRPr lang="cs-CZ" dirty="0">
                        <a:effectLst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919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941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cs-CZ" sz="2000" b="1" dirty="0"/>
              <a:t>A </a:t>
            </a:r>
            <a:r>
              <a:rPr lang="cs-CZ" sz="2000" b="1" dirty="0" err="1"/>
              <a:t>hexameter</a:t>
            </a:r>
            <a:r>
              <a:rPr lang="cs-CZ" sz="2000" b="1" dirty="0"/>
              <a:t>:</a:t>
            </a:r>
            <a:r>
              <a:rPr lang="cs-CZ" sz="2000" dirty="0"/>
              <a:t> </a:t>
            </a:r>
            <a:r>
              <a:rPr lang="cs-CZ" sz="2000" dirty="0" err="1"/>
              <a:t>hat</a:t>
            </a:r>
            <a:r>
              <a:rPr lang="cs-CZ" sz="2000" dirty="0"/>
              <a:t> </a:t>
            </a:r>
            <a:r>
              <a:rPr lang="cs-CZ" sz="2000" dirty="0" err="1"/>
              <a:t>lábból</a:t>
            </a:r>
            <a:r>
              <a:rPr lang="cs-CZ" sz="2000" dirty="0"/>
              <a:t> </a:t>
            </a:r>
            <a:r>
              <a:rPr lang="cs-CZ" sz="2000" dirty="0" err="1"/>
              <a:t>álló</a:t>
            </a:r>
            <a:r>
              <a:rPr lang="cs-CZ" sz="2000" dirty="0"/>
              <a:t> </a:t>
            </a:r>
            <a:r>
              <a:rPr lang="cs-CZ" sz="2000" dirty="0" err="1"/>
              <a:t>verssor</a:t>
            </a:r>
            <a:r>
              <a:rPr lang="cs-CZ" sz="2000" dirty="0"/>
              <a:t>, </a:t>
            </a:r>
            <a:r>
              <a:rPr lang="cs-CZ" sz="2000" dirty="0" err="1"/>
              <a:t>daktilusokból</a:t>
            </a:r>
            <a:r>
              <a:rPr lang="cs-CZ" sz="2000" dirty="0"/>
              <a:t> </a:t>
            </a:r>
            <a:r>
              <a:rPr lang="cs-CZ" sz="2000" dirty="0" err="1"/>
              <a:t>és</a:t>
            </a:r>
            <a:r>
              <a:rPr lang="cs-CZ" sz="2000" dirty="0"/>
              <a:t> </a:t>
            </a:r>
            <a:r>
              <a:rPr lang="cs-CZ" sz="2000" dirty="0" err="1"/>
              <a:t>spondeusokból</a:t>
            </a:r>
            <a:r>
              <a:rPr lang="cs-CZ" sz="2000" dirty="0"/>
              <a:t> </a:t>
            </a:r>
            <a:r>
              <a:rPr lang="cs-CZ" sz="2000" dirty="0" err="1"/>
              <a:t>áll</a:t>
            </a:r>
            <a:r>
              <a:rPr lang="cs-CZ" sz="2000" dirty="0"/>
              <a:t>. </a:t>
            </a:r>
            <a:r>
              <a:rPr lang="cs-CZ" sz="2000" dirty="0" err="1"/>
              <a:t>Az</a:t>
            </a:r>
            <a:r>
              <a:rPr lang="cs-CZ" sz="2000" dirty="0"/>
              <a:t> 5. </a:t>
            </a:r>
            <a:r>
              <a:rPr lang="cs-CZ" sz="2000" dirty="0" err="1"/>
              <a:t>versláb</a:t>
            </a:r>
            <a:r>
              <a:rPr lang="cs-CZ" sz="2000" dirty="0"/>
              <a:t> </a:t>
            </a:r>
            <a:r>
              <a:rPr lang="cs-CZ" sz="2000" dirty="0" err="1"/>
              <a:t>daktilus</a:t>
            </a:r>
            <a:r>
              <a:rPr lang="cs-CZ" sz="2000" dirty="0"/>
              <a:t>, a 6. </a:t>
            </a:r>
            <a:r>
              <a:rPr lang="cs-CZ" sz="2000" dirty="0" err="1"/>
              <a:t>általában</a:t>
            </a:r>
            <a:r>
              <a:rPr lang="cs-CZ" sz="2000" dirty="0"/>
              <a:t> </a:t>
            </a:r>
            <a:r>
              <a:rPr lang="cs-CZ" sz="2000" dirty="0" err="1"/>
              <a:t>spondeus</a:t>
            </a:r>
            <a:r>
              <a:rPr lang="cs-CZ" sz="2000" dirty="0"/>
              <a:t>.</a:t>
            </a:r>
          </a:p>
          <a:p>
            <a:pPr fontAlgn="base"/>
            <a:r>
              <a:rPr lang="cs-CZ" sz="2000" u="sng" dirty="0" err="1"/>
              <a:t>Ritmusképlete</a:t>
            </a:r>
            <a:r>
              <a:rPr lang="cs-CZ" sz="2000" dirty="0"/>
              <a:t> a </a:t>
            </a:r>
            <a:r>
              <a:rPr lang="cs-CZ" sz="2000" dirty="0" err="1"/>
              <a:t>verslábak</a:t>
            </a:r>
            <a:r>
              <a:rPr lang="cs-CZ" sz="2000" dirty="0"/>
              <a:t> </a:t>
            </a:r>
            <a:r>
              <a:rPr lang="cs-CZ" sz="2000" dirty="0" err="1"/>
              <a:t>elkülönítésével</a:t>
            </a:r>
            <a:r>
              <a:rPr lang="cs-CZ" sz="2000" dirty="0"/>
              <a:t>: </a:t>
            </a:r>
          </a:p>
          <a:p>
            <a:pPr fontAlgn="base"/>
            <a:r>
              <a:rPr lang="cs-CZ" sz="2000" dirty="0"/>
              <a:t>— </a:t>
            </a:r>
            <a:r>
              <a:rPr lang="cs-CZ" sz="2000" u="sng" dirty="0"/>
              <a:t>∪ ∪</a:t>
            </a:r>
            <a:r>
              <a:rPr lang="cs-CZ" sz="2000" dirty="0"/>
              <a:t> | — </a:t>
            </a:r>
            <a:r>
              <a:rPr lang="cs-CZ" sz="2000" u="sng" dirty="0"/>
              <a:t>∪ ∪</a:t>
            </a:r>
            <a:r>
              <a:rPr lang="cs-CZ" sz="2000" dirty="0"/>
              <a:t> | — </a:t>
            </a:r>
            <a:r>
              <a:rPr lang="cs-CZ" sz="2000" u="sng" dirty="0"/>
              <a:t>∪ ∪</a:t>
            </a:r>
            <a:r>
              <a:rPr lang="cs-CZ" sz="2000" dirty="0"/>
              <a:t> | — </a:t>
            </a:r>
            <a:r>
              <a:rPr lang="cs-CZ" sz="2000" u="sng" dirty="0"/>
              <a:t>∪ ∪</a:t>
            </a:r>
            <a:r>
              <a:rPr lang="cs-CZ" sz="2000" dirty="0"/>
              <a:t> | — ∪ ∪ | — </a:t>
            </a:r>
            <a:r>
              <a:rPr lang="cs-CZ" sz="2000" u="sng" dirty="0"/>
              <a:t>∪</a:t>
            </a:r>
          </a:p>
          <a:p>
            <a:pPr fontAlgn="base"/>
            <a:r>
              <a:rPr lang="cs-CZ" sz="2000" b="1" dirty="0"/>
              <a:t>A </a:t>
            </a:r>
            <a:r>
              <a:rPr lang="cs-CZ" sz="2000" b="1" dirty="0" err="1"/>
              <a:t>pentameter</a:t>
            </a:r>
            <a:r>
              <a:rPr lang="cs-CZ" sz="2000" dirty="0"/>
              <a:t>: </a:t>
            </a:r>
            <a:r>
              <a:rPr lang="cs-CZ" sz="2000" dirty="0" err="1"/>
              <a:t>önállóan</a:t>
            </a:r>
            <a:r>
              <a:rPr lang="cs-CZ" sz="2000" dirty="0"/>
              <a:t> </a:t>
            </a:r>
            <a:r>
              <a:rPr lang="cs-CZ" sz="2000" dirty="0" err="1"/>
              <a:t>ritkán</a:t>
            </a:r>
            <a:r>
              <a:rPr lang="cs-CZ" sz="2000" dirty="0"/>
              <a:t> </a:t>
            </a:r>
            <a:r>
              <a:rPr lang="cs-CZ" sz="2000" dirty="0" err="1"/>
              <a:t>szerepel</a:t>
            </a:r>
            <a:r>
              <a:rPr lang="cs-CZ" sz="2000" dirty="0"/>
              <a:t>, a </a:t>
            </a:r>
            <a:r>
              <a:rPr lang="cs-CZ" sz="2000" dirty="0" err="1"/>
              <a:t>legtöbbször</a:t>
            </a:r>
            <a:r>
              <a:rPr lang="cs-CZ" sz="2000" dirty="0"/>
              <a:t> a </a:t>
            </a:r>
            <a:r>
              <a:rPr lang="cs-CZ" sz="2000" dirty="0" err="1"/>
              <a:t>disztichonok</a:t>
            </a:r>
            <a:r>
              <a:rPr lang="cs-CZ" sz="2000" dirty="0"/>
              <a:t> </a:t>
            </a:r>
            <a:r>
              <a:rPr lang="cs-CZ" sz="2000" dirty="0" err="1"/>
              <a:t>második</a:t>
            </a:r>
            <a:r>
              <a:rPr lang="cs-CZ" sz="2000" dirty="0"/>
              <a:t> </a:t>
            </a:r>
            <a:r>
              <a:rPr lang="cs-CZ" sz="2000" dirty="0" err="1"/>
              <a:t>sorát</a:t>
            </a:r>
            <a:r>
              <a:rPr lang="cs-CZ" sz="2000" dirty="0"/>
              <a:t> </a:t>
            </a:r>
            <a:r>
              <a:rPr lang="cs-CZ" sz="2000" dirty="0" err="1"/>
              <a:t>alkotja</a:t>
            </a:r>
            <a:r>
              <a:rPr lang="cs-CZ" sz="2000" dirty="0"/>
              <a:t>.</a:t>
            </a:r>
          </a:p>
          <a:p>
            <a:pPr fontAlgn="base"/>
            <a:r>
              <a:rPr lang="cs-CZ" sz="2000" b="1" dirty="0"/>
              <a:t>A </a:t>
            </a:r>
            <a:r>
              <a:rPr lang="cs-CZ" sz="2000" b="1" dirty="0" err="1"/>
              <a:t>neve</a:t>
            </a:r>
            <a:r>
              <a:rPr lang="cs-CZ" sz="2000" b="1" dirty="0"/>
              <a:t> </a:t>
            </a:r>
            <a:r>
              <a:rPr lang="cs-CZ" sz="2000" b="1" dirty="0" err="1"/>
              <a:t>szerint</a:t>
            </a:r>
            <a:r>
              <a:rPr lang="cs-CZ" sz="2000" b="1" dirty="0"/>
              <a:t> 5 </a:t>
            </a:r>
            <a:r>
              <a:rPr lang="cs-CZ" sz="2000" b="1" dirty="0" err="1"/>
              <a:t>lábból</a:t>
            </a:r>
            <a:r>
              <a:rPr lang="cs-CZ" sz="2000" b="1" dirty="0"/>
              <a:t> </a:t>
            </a:r>
            <a:r>
              <a:rPr lang="cs-CZ" sz="2000" b="1" dirty="0" err="1"/>
              <a:t>áll</a:t>
            </a:r>
            <a:r>
              <a:rPr lang="cs-CZ" sz="2000" b="1" dirty="0"/>
              <a:t>, </a:t>
            </a:r>
            <a:r>
              <a:rPr lang="cs-CZ" sz="2000" b="1" dirty="0" err="1"/>
              <a:t>valójában</a:t>
            </a:r>
            <a:r>
              <a:rPr lang="cs-CZ" sz="2000" b="1" dirty="0"/>
              <a:t> 6-ból, de a 3. </a:t>
            </a:r>
            <a:r>
              <a:rPr lang="cs-CZ" sz="2000" b="1" dirty="0" err="1"/>
              <a:t>és</a:t>
            </a:r>
            <a:r>
              <a:rPr lang="cs-CZ" sz="2000" b="1" dirty="0"/>
              <a:t> a 6. </a:t>
            </a:r>
            <a:r>
              <a:rPr lang="cs-CZ" sz="2000" b="1" dirty="0" err="1"/>
              <a:t>láb</a:t>
            </a:r>
            <a:r>
              <a:rPr lang="cs-CZ" sz="2000" b="1" dirty="0"/>
              <a:t> </a:t>
            </a:r>
            <a:r>
              <a:rPr lang="cs-CZ" sz="2000" b="1" dirty="0" err="1"/>
              <a:t>csonka</a:t>
            </a:r>
            <a:r>
              <a:rPr lang="cs-CZ" sz="2000" b="1" dirty="0"/>
              <a:t>, </a:t>
            </a:r>
            <a:r>
              <a:rPr lang="cs-CZ" sz="2000" b="1" dirty="0" err="1"/>
              <a:t>és</a:t>
            </a:r>
            <a:r>
              <a:rPr lang="cs-CZ" sz="2000" b="1" dirty="0"/>
              <a:t> </a:t>
            </a:r>
            <a:r>
              <a:rPr lang="cs-CZ" sz="2000" b="1" dirty="0" err="1"/>
              <a:t>szünet</a:t>
            </a:r>
            <a:r>
              <a:rPr lang="cs-CZ" sz="2000" b="1" dirty="0"/>
              <a:t> </a:t>
            </a:r>
            <a:r>
              <a:rPr lang="cs-CZ" sz="2000" b="1" dirty="0" err="1"/>
              <a:t>egészíti</a:t>
            </a:r>
            <a:r>
              <a:rPr lang="cs-CZ" sz="2000" b="1" dirty="0"/>
              <a:t> </a:t>
            </a:r>
            <a:r>
              <a:rPr lang="cs-CZ" sz="2000" b="1" dirty="0" err="1"/>
              <a:t>ki</a:t>
            </a:r>
            <a:r>
              <a:rPr lang="cs-CZ" sz="2000" b="1" dirty="0"/>
              <a:t>.</a:t>
            </a:r>
            <a:endParaRPr lang="cs-CZ" sz="2000" dirty="0"/>
          </a:p>
          <a:p>
            <a:pPr fontAlgn="base"/>
            <a:r>
              <a:rPr lang="cs-CZ" sz="2000" u="sng" dirty="0" err="1"/>
              <a:t>Ritmusképlete</a:t>
            </a:r>
            <a:r>
              <a:rPr lang="cs-CZ" sz="2000" dirty="0"/>
              <a:t> </a:t>
            </a:r>
            <a:r>
              <a:rPr lang="cs-CZ" sz="2000" dirty="0" err="1"/>
              <a:t>lábakra</a:t>
            </a:r>
            <a:r>
              <a:rPr lang="cs-CZ" sz="2000" dirty="0"/>
              <a:t> </a:t>
            </a:r>
            <a:r>
              <a:rPr lang="cs-CZ" sz="2000" dirty="0" err="1"/>
              <a:t>tagolva</a:t>
            </a:r>
            <a:r>
              <a:rPr lang="cs-CZ" sz="2000" dirty="0"/>
              <a:t>: </a:t>
            </a:r>
          </a:p>
          <a:p>
            <a:pPr fontAlgn="base"/>
            <a:r>
              <a:rPr lang="cs-CZ" sz="2000" dirty="0"/>
              <a:t>— </a:t>
            </a:r>
            <a:r>
              <a:rPr lang="cs-CZ" sz="2000" u="sng" dirty="0"/>
              <a:t>∪ ∪</a:t>
            </a:r>
            <a:r>
              <a:rPr lang="cs-CZ" sz="2000" dirty="0"/>
              <a:t> | — </a:t>
            </a:r>
            <a:r>
              <a:rPr lang="cs-CZ" sz="2000" u="sng" dirty="0"/>
              <a:t>∪ ∪</a:t>
            </a:r>
            <a:r>
              <a:rPr lang="cs-CZ" sz="2000" dirty="0"/>
              <a:t> |</a:t>
            </a:r>
            <a:r>
              <a:rPr lang="cs-CZ" sz="2000" dirty="0">
                <a:highlight>
                  <a:srgbClr val="FFFF00"/>
                </a:highlight>
              </a:rPr>
              <a:t> — </a:t>
            </a:r>
            <a:r>
              <a:rPr lang="cs-CZ" sz="2000" dirty="0"/>
              <a:t>| | — ∪ ∪ | — ∪ ∪ | </a:t>
            </a:r>
            <a:r>
              <a:rPr lang="cs-CZ" sz="2000" dirty="0">
                <a:highlight>
                  <a:srgbClr val="FFFF00"/>
                </a:highlight>
              </a:rPr>
              <a:t>—</a:t>
            </a:r>
          </a:p>
          <a:p>
            <a:pPr fontAlgn="base"/>
            <a:r>
              <a:rPr lang="cs-CZ" sz="2200" b="1" dirty="0"/>
              <a:t>A </a:t>
            </a:r>
            <a:r>
              <a:rPr lang="cs-CZ" sz="2200" b="1" dirty="0" err="1"/>
              <a:t>disztichon</a:t>
            </a:r>
            <a:r>
              <a:rPr lang="cs-CZ" sz="2200" dirty="0"/>
              <a:t>: </a:t>
            </a:r>
            <a:r>
              <a:rPr lang="cs-CZ" sz="2200" dirty="0" err="1"/>
              <a:t>sorpár</a:t>
            </a:r>
            <a:r>
              <a:rPr lang="cs-CZ" sz="2200" dirty="0"/>
              <a:t>, egy </a:t>
            </a:r>
            <a:r>
              <a:rPr lang="cs-CZ" sz="2200" dirty="0" err="1"/>
              <a:t>hexameterből</a:t>
            </a:r>
            <a:r>
              <a:rPr lang="cs-CZ" sz="2200" dirty="0"/>
              <a:t> </a:t>
            </a:r>
            <a:r>
              <a:rPr lang="cs-CZ" sz="2200" dirty="0" err="1"/>
              <a:t>és</a:t>
            </a:r>
            <a:r>
              <a:rPr lang="cs-CZ" sz="2200" dirty="0"/>
              <a:t> egy </a:t>
            </a:r>
            <a:r>
              <a:rPr lang="cs-CZ" sz="2200" dirty="0" err="1"/>
              <a:t>pentameterből</a:t>
            </a:r>
            <a:r>
              <a:rPr lang="cs-CZ" sz="2200" dirty="0"/>
              <a:t> </a:t>
            </a:r>
            <a:r>
              <a:rPr lang="cs-CZ" sz="2200" dirty="0" err="1"/>
              <a:t>áll</a:t>
            </a:r>
            <a:r>
              <a:rPr lang="cs-CZ" sz="2200" dirty="0"/>
              <a:t>.</a:t>
            </a:r>
          </a:p>
          <a:p>
            <a:pPr fontAlgn="base"/>
            <a:r>
              <a:rPr lang="cs-CZ" sz="2200" dirty="0" err="1"/>
              <a:t>Próféták</a:t>
            </a:r>
            <a:r>
              <a:rPr lang="cs-CZ" sz="2200" dirty="0"/>
              <a:t> </a:t>
            </a:r>
            <a:r>
              <a:rPr lang="cs-CZ" sz="2200" dirty="0" err="1"/>
              <a:t>által</a:t>
            </a:r>
            <a:r>
              <a:rPr lang="cs-CZ" sz="2200" dirty="0"/>
              <a:t> </a:t>
            </a:r>
            <a:r>
              <a:rPr lang="cs-CZ" sz="2200" dirty="0" err="1"/>
              <a:t>szólt</a:t>
            </a:r>
            <a:r>
              <a:rPr lang="cs-CZ" sz="2200" dirty="0"/>
              <a:t> </a:t>
            </a:r>
            <a:r>
              <a:rPr lang="cs-CZ" sz="2200" dirty="0" err="1"/>
              <a:t>rígen</a:t>
            </a:r>
            <a:r>
              <a:rPr lang="cs-CZ" sz="2200" dirty="0"/>
              <a:t> </a:t>
            </a:r>
            <a:r>
              <a:rPr lang="cs-CZ" sz="2200" dirty="0" err="1"/>
              <a:t>néked</a:t>
            </a:r>
            <a:r>
              <a:rPr lang="cs-CZ" sz="2200" dirty="0"/>
              <a:t> </a:t>
            </a:r>
            <a:r>
              <a:rPr lang="cs-CZ" sz="2200" dirty="0" err="1"/>
              <a:t>az</a:t>
            </a:r>
            <a:r>
              <a:rPr lang="cs-CZ" sz="2200" dirty="0"/>
              <a:t> </a:t>
            </a:r>
            <a:r>
              <a:rPr lang="cs-CZ" sz="2200" dirty="0" err="1"/>
              <a:t>isten</a:t>
            </a:r>
            <a:r>
              <a:rPr lang="cs-CZ" sz="2200" dirty="0"/>
              <a:t>,</a:t>
            </a:r>
          </a:p>
          <a:p>
            <a:pPr fontAlgn="base"/>
            <a:r>
              <a:rPr lang="cs-CZ" sz="2200" dirty="0"/>
              <a:t>-       - /  -  - /  -     -   /   -   -  /   -     u   </a:t>
            </a:r>
            <a:r>
              <a:rPr lang="cs-CZ" sz="2200" dirty="0" err="1"/>
              <a:t>u</a:t>
            </a:r>
            <a:r>
              <a:rPr lang="cs-CZ" sz="2200" dirty="0"/>
              <a:t>  / - u</a:t>
            </a:r>
          </a:p>
          <a:p>
            <a:pPr fontAlgn="base"/>
            <a:r>
              <a:rPr lang="cs-CZ" sz="2200" dirty="0" err="1"/>
              <a:t>Azkit</a:t>
            </a:r>
            <a:r>
              <a:rPr lang="cs-CZ" sz="2200" dirty="0"/>
              <a:t> </a:t>
            </a:r>
            <a:r>
              <a:rPr lang="cs-CZ" sz="2200" dirty="0" err="1"/>
              <a:t>igírt</a:t>
            </a:r>
            <a:r>
              <a:rPr lang="cs-CZ" sz="2200" dirty="0"/>
              <a:t>, </a:t>
            </a:r>
            <a:r>
              <a:rPr lang="cs-CZ" sz="2200" dirty="0" err="1"/>
              <a:t>ímé</a:t>
            </a:r>
            <a:r>
              <a:rPr lang="cs-CZ" sz="2200" dirty="0"/>
              <a:t>, </a:t>
            </a:r>
            <a:r>
              <a:rPr lang="cs-CZ" sz="2200" dirty="0" err="1"/>
              <a:t>vígre</a:t>
            </a:r>
            <a:r>
              <a:rPr lang="cs-CZ" sz="2200" dirty="0"/>
              <a:t> </a:t>
            </a:r>
            <a:r>
              <a:rPr lang="cs-CZ" sz="2200" dirty="0" err="1"/>
              <a:t>megadta</a:t>
            </a:r>
            <a:r>
              <a:rPr lang="cs-CZ" sz="2200" dirty="0"/>
              <a:t> </a:t>
            </a:r>
            <a:r>
              <a:rPr lang="cs-CZ" sz="2200" dirty="0" err="1"/>
              <a:t>fiát</a:t>
            </a:r>
            <a:r>
              <a:rPr lang="cs-CZ" sz="2200" dirty="0"/>
              <a:t>.</a:t>
            </a:r>
          </a:p>
          <a:p>
            <a:pPr fontAlgn="base"/>
            <a:r>
              <a:rPr lang="cs-CZ" sz="2200" dirty="0"/>
              <a:t>- u </a:t>
            </a:r>
            <a:r>
              <a:rPr lang="cs-CZ" sz="2200" dirty="0" err="1"/>
              <a:t>u</a:t>
            </a:r>
            <a:r>
              <a:rPr lang="cs-CZ" sz="2200" dirty="0"/>
              <a:t> / -   -    / -  / -     u   </a:t>
            </a:r>
            <a:r>
              <a:rPr lang="cs-CZ" sz="2200" dirty="0" err="1"/>
              <a:t>u</a:t>
            </a:r>
            <a:r>
              <a:rPr lang="cs-CZ" sz="2200" dirty="0"/>
              <a:t> /  -   u   </a:t>
            </a:r>
            <a:r>
              <a:rPr lang="cs-CZ" sz="2200" dirty="0" err="1"/>
              <a:t>u</a:t>
            </a:r>
            <a:r>
              <a:rPr lang="cs-CZ" sz="2200" dirty="0"/>
              <a:t> /-</a:t>
            </a:r>
          </a:p>
          <a:p>
            <a:pPr fontAlgn="base"/>
            <a:r>
              <a:rPr lang="cs-CZ" sz="2200" dirty="0"/>
              <a:t>(Sylvester János: </a:t>
            </a:r>
            <a:r>
              <a:rPr lang="cs-CZ" sz="2200" dirty="0" err="1"/>
              <a:t>Az</a:t>
            </a:r>
            <a:r>
              <a:rPr lang="cs-CZ" sz="2200" dirty="0"/>
              <a:t> </a:t>
            </a:r>
            <a:r>
              <a:rPr lang="cs-CZ" sz="2200" dirty="0" err="1"/>
              <a:t>magyar</a:t>
            </a:r>
            <a:r>
              <a:rPr lang="cs-CZ" sz="2200" dirty="0"/>
              <a:t> </a:t>
            </a:r>
            <a:r>
              <a:rPr lang="cs-CZ" sz="2200" dirty="0" err="1"/>
              <a:t>nípnek</a:t>
            </a:r>
            <a:r>
              <a:rPr lang="cs-CZ" sz="2200" dirty="0"/>
              <a:t>)</a:t>
            </a:r>
          </a:p>
          <a:p>
            <a:pPr fontAlgn="base"/>
            <a:endParaRPr lang="cs-CZ" sz="2000" dirty="0"/>
          </a:p>
          <a:p>
            <a:pPr marL="0" indent="0" fontAlgn="base">
              <a:buNone/>
            </a:pPr>
            <a:endParaRPr lang="cs-CZ" dirty="0"/>
          </a:p>
          <a:p>
            <a:pPr fontAlgn="base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2253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hexametr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4021"/>
            <a:ext cx="10515600" cy="4762942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Ré/</a:t>
            </a:r>
            <a:r>
              <a:rPr lang="hu-HU" dirty="0" err="1"/>
              <a:t>gi</a:t>
            </a:r>
            <a:r>
              <a:rPr lang="hu-HU" dirty="0"/>
              <a:t> /di/cső/</a:t>
            </a:r>
            <a:r>
              <a:rPr lang="hu-HU" dirty="0" err="1"/>
              <a:t>sé</a:t>
            </a:r>
            <a:r>
              <a:rPr lang="hu-HU" dirty="0"/>
              <a:t>/</a:t>
            </a:r>
            <a:r>
              <a:rPr lang="hu-HU" dirty="0" err="1"/>
              <a:t>gü</a:t>
            </a:r>
            <a:r>
              <a:rPr lang="hu-HU" dirty="0"/>
              <a:t>/</a:t>
            </a:r>
            <a:r>
              <a:rPr lang="hu-HU" dirty="0" err="1"/>
              <a:t>nk</a:t>
            </a:r>
            <a:r>
              <a:rPr lang="hu-HU" dirty="0"/>
              <a:t>, </a:t>
            </a:r>
            <a:r>
              <a:rPr lang="hu-HU" dirty="0" err="1"/>
              <a:t>ho</a:t>
            </a:r>
            <a:r>
              <a:rPr lang="hu-HU" dirty="0"/>
              <a:t>/l </a:t>
            </a:r>
            <a:r>
              <a:rPr lang="hu-HU" dirty="0" err="1"/>
              <a:t>ké</a:t>
            </a:r>
            <a:r>
              <a:rPr lang="hu-HU" dirty="0"/>
              <a:t>/se/l a/z é/</a:t>
            </a:r>
            <a:r>
              <a:rPr lang="hu-HU" dirty="0" err="1"/>
              <a:t>ji</a:t>
            </a:r>
            <a:r>
              <a:rPr lang="hu-HU" dirty="0"/>
              <a:t> /</a:t>
            </a:r>
            <a:r>
              <a:rPr lang="hu-HU" dirty="0" err="1"/>
              <a:t>ho</a:t>
            </a:r>
            <a:r>
              <a:rPr lang="hu-HU" dirty="0"/>
              <a:t>/</a:t>
            </a:r>
            <a:r>
              <a:rPr lang="hu-HU" dirty="0" err="1"/>
              <a:t>má</a:t>
            </a:r>
            <a:r>
              <a:rPr lang="hu-HU" dirty="0"/>
              <a:t>/</a:t>
            </a:r>
            <a:r>
              <a:rPr lang="hu-HU" dirty="0" err="1"/>
              <a:t>lyba</a:t>
            </a:r>
            <a:r>
              <a:rPr lang="hu-HU" dirty="0"/>
              <a:t>/n?</a:t>
            </a:r>
          </a:p>
          <a:p>
            <a:r>
              <a:rPr lang="hu-HU" dirty="0"/>
              <a:t>-     u   </a:t>
            </a:r>
            <a:r>
              <a:rPr lang="hu-HU" dirty="0" err="1"/>
              <a:t>u</a:t>
            </a:r>
            <a:r>
              <a:rPr lang="hu-HU" dirty="0"/>
              <a:t>  /  -      -/   -            -   /    -    u     </a:t>
            </a:r>
            <a:r>
              <a:rPr lang="hu-HU" dirty="0" err="1"/>
              <a:t>u</a:t>
            </a:r>
            <a:r>
              <a:rPr lang="hu-HU" dirty="0"/>
              <a:t>   </a:t>
            </a:r>
            <a:r>
              <a:rPr lang="hu-HU" dirty="0">
                <a:highlight>
                  <a:srgbClr val="FFFF00"/>
                </a:highlight>
              </a:rPr>
              <a:t>/ -   u    </a:t>
            </a:r>
            <a:r>
              <a:rPr lang="hu-HU" dirty="0" err="1">
                <a:highlight>
                  <a:srgbClr val="FFFF00"/>
                </a:highlight>
              </a:rPr>
              <a:t>u</a:t>
            </a:r>
            <a:r>
              <a:rPr lang="hu-HU" dirty="0">
                <a:highlight>
                  <a:srgbClr val="FFFF00"/>
                </a:highlight>
              </a:rPr>
              <a:t>  </a:t>
            </a:r>
            <a:r>
              <a:rPr lang="hu-HU" dirty="0"/>
              <a:t>/  -        </a:t>
            </a:r>
            <a:r>
              <a:rPr lang="hu-HU" u="sng" dirty="0"/>
              <a:t>u</a:t>
            </a:r>
          </a:p>
          <a:p>
            <a:br>
              <a:rPr lang="hu-HU" dirty="0"/>
            </a:br>
            <a:r>
              <a:rPr lang="hu-HU" dirty="0"/>
              <a:t>Századok ültenek el, s te alattok mélyen enyésző</a:t>
            </a:r>
          </a:p>
          <a:p>
            <a:br>
              <a:rPr lang="hu-HU" dirty="0"/>
            </a:br>
            <a:r>
              <a:rPr lang="hu-HU" dirty="0"/>
              <a:t>Fénnyel jársz egyedűl. Rajtad sürü fellegek, és a</a:t>
            </a:r>
            <a:br>
              <a:rPr lang="hu-HU" dirty="0"/>
            </a:br>
            <a:r>
              <a:rPr lang="hu-HU" dirty="0"/>
              <a:t>Bús feledékenység koszorútlan alakja lebegnek.</a:t>
            </a:r>
            <a:br>
              <a:rPr lang="hu-HU" dirty="0"/>
            </a:br>
            <a:endParaRPr lang="hu-HU" dirty="0"/>
          </a:p>
          <a:p>
            <a:r>
              <a:rPr lang="hu-HU" dirty="0" err="1"/>
              <a:t>Distichon</a:t>
            </a:r>
            <a:endParaRPr lang="hu-HU" dirty="0"/>
          </a:p>
          <a:p>
            <a:r>
              <a:rPr lang="hu-HU" dirty="0"/>
              <a:t>Bús düledékeiden, Husztnak romvára, megállék;</a:t>
            </a:r>
            <a:br>
              <a:rPr lang="hu-HU" dirty="0"/>
            </a:br>
            <a:r>
              <a:rPr lang="hu-HU" dirty="0"/>
              <a:t>Csend vala, felleg alól szállt fel az éjjeli hold.</a:t>
            </a:r>
            <a:br>
              <a:rPr lang="hu-HU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340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6200" b="1" dirty="0"/>
              <a:t>Sapfická strofa</a:t>
            </a:r>
            <a:endParaRPr lang="cs-CZ" sz="6200" dirty="0"/>
          </a:p>
          <a:p>
            <a:r>
              <a:rPr lang="cs-CZ" sz="6200" dirty="0"/>
              <a:t> </a:t>
            </a:r>
          </a:p>
          <a:p>
            <a:r>
              <a:rPr lang="cs-CZ" sz="6200" dirty="0"/>
              <a:t>– υ/ – –/ – υ υ/ – υ/ – υ</a:t>
            </a:r>
          </a:p>
          <a:p>
            <a:r>
              <a:rPr lang="cs-CZ" sz="6200" dirty="0"/>
              <a:t>– υ – – – υ </a:t>
            </a:r>
            <a:r>
              <a:rPr lang="cs-CZ" sz="6200" dirty="0" err="1"/>
              <a:t>υ</a:t>
            </a:r>
            <a:r>
              <a:rPr lang="cs-CZ" sz="6200" dirty="0"/>
              <a:t> – υ – υ</a:t>
            </a:r>
          </a:p>
          <a:p>
            <a:r>
              <a:rPr lang="cs-CZ" sz="6200" dirty="0"/>
              <a:t>– υ – – – υ </a:t>
            </a:r>
            <a:r>
              <a:rPr lang="cs-CZ" sz="6200" dirty="0" err="1"/>
              <a:t>υ</a:t>
            </a:r>
            <a:r>
              <a:rPr lang="cs-CZ" sz="6200" dirty="0"/>
              <a:t> – υ – υ </a:t>
            </a:r>
          </a:p>
          <a:p>
            <a:r>
              <a:rPr lang="cs-CZ" sz="6200" dirty="0"/>
              <a:t>– υ υ/ – υ</a:t>
            </a:r>
          </a:p>
          <a:p>
            <a:r>
              <a:rPr lang="hu-HU" sz="6200" dirty="0"/>
              <a:t> </a:t>
            </a:r>
            <a:endParaRPr lang="cs-CZ" sz="6200" dirty="0"/>
          </a:p>
          <a:p>
            <a:r>
              <a:rPr lang="hu-HU" sz="6200" dirty="0"/>
              <a:t>Berszenyi Dániel: Osztályrészem</a:t>
            </a:r>
            <a:endParaRPr lang="cs-CZ" sz="6200" dirty="0"/>
          </a:p>
          <a:p>
            <a:r>
              <a:rPr lang="hu-HU" sz="6200" dirty="0"/>
              <a:t> </a:t>
            </a:r>
            <a:endParaRPr lang="cs-CZ" sz="6200" dirty="0"/>
          </a:p>
          <a:p>
            <a:r>
              <a:rPr lang="hu-HU" sz="6200" dirty="0"/>
              <a:t>Partra szállottam, levonom vitorlám,</a:t>
            </a:r>
            <a:endParaRPr lang="cs-CZ" sz="6200" dirty="0"/>
          </a:p>
          <a:p>
            <a:r>
              <a:rPr lang="hu-HU" sz="6200" dirty="0"/>
              <a:t>A szelek mérgét nemesen kiálltam.</a:t>
            </a:r>
            <a:endParaRPr lang="cs-CZ" sz="6200" dirty="0"/>
          </a:p>
          <a:p>
            <a:r>
              <a:rPr lang="hu-HU" sz="6200" dirty="0"/>
              <a:t>Sok Charybdis közt, sokezer veszélyben </a:t>
            </a:r>
            <a:endParaRPr lang="cs-CZ" sz="6200" dirty="0"/>
          </a:p>
          <a:p>
            <a:r>
              <a:rPr lang="hu-HU" sz="6200" dirty="0"/>
              <a:t>Izzada orcám.</a:t>
            </a:r>
            <a:endParaRPr lang="cs-CZ" sz="6200" dirty="0"/>
          </a:p>
          <a:p>
            <a:r>
              <a:rPr lang="hu-HU" sz="6200" dirty="0"/>
              <a:t> </a:t>
            </a:r>
            <a:endParaRPr lang="cs-CZ" sz="6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7266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Alkajská strofa</a:t>
            </a:r>
            <a:endParaRPr lang="cs-CZ" dirty="0"/>
          </a:p>
          <a:p>
            <a:r>
              <a:rPr lang="cs-CZ" dirty="0"/>
              <a:t>1-2:</a:t>
            </a:r>
            <a:r>
              <a:rPr lang="cs-CZ" u="sng" dirty="0"/>
              <a:t> u</a:t>
            </a:r>
            <a:r>
              <a:rPr lang="cs-CZ" dirty="0"/>
              <a:t>- / u- / u- / </a:t>
            </a:r>
            <a:r>
              <a:rPr lang="cs-CZ" dirty="0" err="1"/>
              <a:t>uu</a:t>
            </a:r>
            <a:r>
              <a:rPr lang="cs-CZ" dirty="0"/>
              <a:t>- / u- /</a:t>
            </a:r>
          </a:p>
          <a:p>
            <a:r>
              <a:rPr lang="cs-CZ" dirty="0"/>
              <a:t>3: </a:t>
            </a:r>
            <a:r>
              <a:rPr lang="cs-CZ" u="sng" dirty="0"/>
              <a:t>u</a:t>
            </a:r>
            <a:r>
              <a:rPr lang="cs-CZ" dirty="0"/>
              <a:t>-/ u- / </a:t>
            </a:r>
            <a:r>
              <a:rPr lang="cs-CZ" u="sng" dirty="0"/>
              <a:t>u</a:t>
            </a:r>
            <a:r>
              <a:rPr lang="cs-CZ" dirty="0"/>
              <a:t>- / u- / </a:t>
            </a:r>
            <a:r>
              <a:rPr lang="cs-CZ" u="sng" dirty="0"/>
              <a:t>u</a:t>
            </a:r>
            <a:r>
              <a:rPr lang="cs-CZ" dirty="0"/>
              <a:t> /</a:t>
            </a:r>
          </a:p>
          <a:p>
            <a:r>
              <a:rPr lang="cs-CZ" dirty="0"/>
              <a:t>4: -</a:t>
            </a:r>
            <a:r>
              <a:rPr lang="cs-CZ" dirty="0" err="1"/>
              <a:t>uu</a:t>
            </a:r>
            <a:r>
              <a:rPr lang="cs-CZ" dirty="0"/>
              <a:t> / -</a:t>
            </a:r>
            <a:r>
              <a:rPr lang="cs-CZ" dirty="0" err="1"/>
              <a:t>uu</a:t>
            </a:r>
            <a:r>
              <a:rPr lang="cs-CZ" dirty="0"/>
              <a:t>/ -u / -u /</a:t>
            </a:r>
          </a:p>
          <a:p>
            <a:r>
              <a:rPr lang="hu-HU" dirty="0"/>
              <a:t>Berzsenyi D. – A magyarokhoz</a:t>
            </a:r>
            <a:endParaRPr lang="cs-CZ" dirty="0"/>
          </a:p>
          <a:p>
            <a:r>
              <a:rPr lang="hu-HU" dirty="0"/>
              <a:t>Romlásra indult hajdan erős magyar!</a:t>
            </a:r>
            <a:br>
              <a:rPr lang="hu-HU" dirty="0"/>
            </a:br>
            <a:r>
              <a:rPr lang="hu-HU" dirty="0"/>
              <a:t>Nem látod, Árpád vére miként fajul?</a:t>
            </a:r>
            <a:br>
              <a:rPr lang="hu-HU" dirty="0"/>
            </a:br>
            <a:r>
              <a:rPr lang="hu-HU" dirty="0"/>
              <a:t>     Nem látod a bosszús egeknek</a:t>
            </a:r>
            <a:br>
              <a:rPr lang="hu-HU" dirty="0"/>
            </a:br>
            <a:r>
              <a:rPr lang="hu-HU" dirty="0"/>
              <a:t>          Ostorozó kezeit hazádon?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2662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Asklepiadská strofa </a:t>
            </a:r>
            <a:endParaRPr lang="cs-CZ" dirty="0"/>
          </a:p>
          <a:p>
            <a:r>
              <a:rPr lang="cs-CZ" dirty="0"/>
              <a:t> </a:t>
            </a:r>
          </a:p>
          <a:p>
            <a:r>
              <a:rPr lang="hu-HU" dirty="0"/>
              <a:t>1-3: - - </a:t>
            </a:r>
            <a:r>
              <a:rPr lang="hu-HU" dirty="0">
                <a:highlight>
                  <a:srgbClr val="FFFF00"/>
                </a:highlight>
              </a:rPr>
              <a:t>/ - uu </a:t>
            </a:r>
            <a:r>
              <a:rPr lang="hu-HU" dirty="0"/>
              <a:t>/ </a:t>
            </a:r>
            <a:r>
              <a:rPr lang="hu-HU" u="sng" dirty="0"/>
              <a:t>u</a:t>
            </a:r>
            <a:r>
              <a:rPr lang="hu-HU" dirty="0"/>
              <a:t> // </a:t>
            </a:r>
            <a:r>
              <a:rPr lang="hu-HU" dirty="0">
                <a:highlight>
                  <a:srgbClr val="FFFF00"/>
                </a:highlight>
              </a:rPr>
              <a:t>- uu </a:t>
            </a:r>
            <a:r>
              <a:rPr lang="hu-HU" dirty="0"/>
              <a:t>/ - u/ - /     2 daktyly povinné</a:t>
            </a:r>
            <a:endParaRPr lang="cs-CZ" dirty="0"/>
          </a:p>
          <a:p>
            <a:r>
              <a:rPr lang="hu-HU" dirty="0"/>
              <a:t>4: - - / - uu/ - u / - /</a:t>
            </a:r>
            <a:endParaRPr lang="cs-CZ" dirty="0"/>
          </a:p>
          <a:p>
            <a:r>
              <a:rPr lang="hu-HU" dirty="0"/>
              <a:t> </a:t>
            </a:r>
            <a:endParaRPr lang="cs-CZ" dirty="0"/>
          </a:p>
          <a:p>
            <a:r>
              <a:rPr lang="hu-HU" dirty="0"/>
              <a:t>Berzsenyi Dániel: A közelítő tél</a:t>
            </a:r>
            <a:endParaRPr lang="cs-CZ" dirty="0"/>
          </a:p>
          <a:p>
            <a:r>
              <a:rPr lang="hu-HU" dirty="0"/>
              <a:t> </a:t>
            </a:r>
            <a:endParaRPr lang="cs-CZ" dirty="0"/>
          </a:p>
          <a:p>
            <a:r>
              <a:rPr lang="hu-HU" dirty="0"/>
              <a:t>Hervad már ligetünk, s díszei hullanak.</a:t>
            </a:r>
            <a:br>
              <a:rPr lang="hu-HU" dirty="0"/>
            </a:br>
            <a:r>
              <a:rPr lang="hu-HU" dirty="0"/>
              <a:t>Tarlott bokrai közt sárga levél zörög.</a:t>
            </a:r>
            <a:br>
              <a:rPr lang="hu-HU" dirty="0"/>
            </a:br>
            <a:r>
              <a:rPr lang="hu-HU" dirty="0"/>
              <a:t>Nincs rózsás labyrinth, s balzsamos illatok</a:t>
            </a:r>
            <a:endParaRPr lang="cs-CZ" dirty="0"/>
          </a:p>
          <a:p>
            <a:r>
              <a:rPr lang="hu-HU" dirty="0"/>
              <a:t>Közt nem lengedez a Zephyr.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403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Kollár - časomíra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Aj</a:t>
            </a:r>
            <a:r>
              <a:rPr lang="cs-CZ" i="1" dirty="0"/>
              <a:t>, zde le</a:t>
            </a:r>
            <a:r>
              <a:rPr lang="cs-CZ" b="1" i="1" dirty="0"/>
              <a:t>ží</a:t>
            </a:r>
            <a:r>
              <a:rPr lang="cs-CZ" i="1" dirty="0"/>
              <a:t> </a:t>
            </a:r>
            <a:r>
              <a:rPr lang="cs-CZ" b="1" i="1" dirty="0"/>
              <a:t>zem ta</a:t>
            </a:r>
            <a:r>
              <a:rPr lang="cs-CZ" i="1" dirty="0"/>
              <a:t> před o</a:t>
            </a:r>
            <a:r>
              <a:rPr lang="cs-CZ" b="1" i="1" dirty="0"/>
              <a:t>kem mým smut</a:t>
            </a:r>
            <a:r>
              <a:rPr lang="cs-CZ" i="1" dirty="0"/>
              <a:t>ně sl</a:t>
            </a:r>
            <a:r>
              <a:rPr lang="cs-CZ" b="1" i="1" dirty="0"/>
              <a:t>zícím</a:t>
            </a:r>
            <a:r>
              <a:rPr lang="cs-CZ" i="1" dirty="0"/>
              <a:t>,</a:t>
            </a:r>
          </a:p>
          <a:p>
            <a:r>
              <a:rPr lang="cs-CZ" i="1" dirty="0"/>
              <a:t>-     u   </a:t>
            </a:r>
            <a:r>
              <a:rPr lang="cs-CZ" i="1" dirty="0" err="1"/>
              <a:t>u</a:t>
            </a:r>
            <a:r>
              <a:rPr lang="cs-CZ" i="1" dirty="0"/>
              <a:t> / -    - /  -    u      </a:t>
            </a:r>
            <a:r>
              <a:rPr lang="cs-CZ" i="1" dirty="0" err="1"/>
              <a:t>u</a:t>
            </a:r>
            <a:r>
              <a:rPr lang="cs-CZ" i="1" dirty="0"/>
              <a:t> / -     - /      -      u   </a:t>
            </a:r>
            <a:r>
              <a:rPr lang="cs-CZ" i="1" dirty="0" err="1"/>
              <a:t>u</a:t>
            </a:r>
            <a:r>
              <a:rPr lang="cs-CZ" i="1" dirty="0"/>
              <a:t> / - - </a:t>
            </a:r>
            <a:br>
              <a:rPr lang="cs-CZ" i="1" dirty="0"/>
            </a:br>
            <a:r>
              <a:rPr lang="cs-CZ" b="1" i="1" dirty="0"/>
              <a:t>ně</a:t>
            </a:r>
            <a:r>
              <a:rPr lang="cs-CZ" i="1" dirty="0"/>
              <a:t>kdy ko</a:t>
            </a:r>
            <a:r>
              <a:rPr lang="cs-CZ" b="1" i="1" dirty="0"/>
              <a:t>léb</a:t>
            </a:r>
            <a:r>
              <a:rPr lang="cs-CZ" i="1" dirty="0"/>
              <a:t>ka, ny</a:t>
            </a:r>
            <a:r>
              <a:rPr lang="cs-CZ" b="1" i="1" dirty="0"/>
              <a:t>ní</a:t>
            </a:r>
            <a:r>
              <a:rPr lang="cs-CZ" i="1" dirty="0"/>
              <a:t> </a:t>
            </a:r>
            <a:r>
              <a:rPr lang="cs-CZ" b="1" i="1" dirty="0"/>
              <a:t>nár</a:t>
            </a:r>
            <a:r>
              <a:rPr lang="cs-CZ" i="1" dirty="0"/>
              <a:t>odu </a:t>
            </a:r>
            <a:r>
              <a:rPr lang="cs-CZ" b="1" i="1" dirty="0"/>
              <a:t>mé</a:t>
            </a:r>
            <a:r>
              <a:rPr lang="cs-CZ" i="1" dirty="0"/>
              <a:t>ho ra</a:t>
            </a:r>
            <a:r>
              <a:rPr lang="cs-CZ" b="1" i="1" dirty="0"/>
              <a:t>kev</a:t>
            </a:r>
            <a:r>
              <a:rPr lang="cs-CZ" i="1" dirty="0"/>
              <a:t>.</a:t>
            </a:r>
          </a:p>
          <a:p>
            <a:r>
              <a:rPr lang="cs-CZ" i="1" dirty="0"/>
              <a:t>-    u    </a:t>
            </a:r>
            <a:r>
              <a:rPr lang="cs-CZ" i="1" dirty="0" err="1"/>
              <a:t>u</a:t>
            </a:r>
            <a:r>
              <a:rPr lang="cs-CZ" i="1" dirty="0"/>
              <a:t> / -   u  </a:t>
            </a:r>
            <a:r>
              <a:rPr lang="cs-CZ" i="1" dirty="0" err="1"/>
              <a:t>u</a:t>
            </a:r>
            <a:r>
              <a:rPr lang="cs-CZ" i="1" dirty="0"/>
              <a:t> / - / -    u   u/ -  u   </a:t>
            </a:r>
            <a:r>
              <a:rPr lang="cs-CZ" i="1" dirty="0" err="1"/>
              <a:t>u</a:t>
            </a:r>
            <a:r>
              <a:rPr lang="cs-CZ" i="1" dirty="0"/>
              <a:t> / -</a:t>
            </a:r>
            <a:br>
              <a:rPr lang="cs-CZ" i="1" dirty="0"/>
            </a:br>
            <a:r>
              <a:rPr lang="cs-CZ" b="1" i="1" dirty="0"/>
              <a:t>Stoj</a:t>
            </a:r>
            <a:r>
              <a:rPr lang="cs-CZ" i="1" dirty="0"/>
              <a:t>, noho; </a:t>
            </a:r>
            <a:r>
              <a:rPr lang="cs-CZ" b="1" i="1" dirty="0"/>
              <a:t>posvátná místa jsou, kam</a:t>
            </a:r>
            <a:r>
              <a:rPr lang="cs-CZ" i="1" dirty="0"/>
              <a:t>koli </a:t>
            </a:r>
            <a:r>
              <a:rPr lang="cs-CZ" b="1" i="1" dirty="0"/>
              <a:t>kráčíš</a:t>
            </a:r>
            <a:r>
              <a:rPr lang="cs-CZ" i="1" dirty="0"/>
              <a:t>,</a:t>
            </a:r>
            <a:br>
              <a:rPr lang="cs-CZ" i="1" dirty="0"/>
            </a:br>
            <a:r>
              <a:rPr lang="cs-CZ" b="1" i="1" dirty="0"/>
              <a:t>k o</a:t>
            </a:r>
            <a:r>
              <a:rPr lang="cs-CZ" i="1" dirty="0"/>
              <a:t>bloze, </a:t>
            </a:r>
            <a:r>
              <a:rPr lang="cs-CZ" b="1" i="1" dirty="0"/>
              <a:t>Ta</a:t>
            </a:r>
            <a:r>
              <a:rPr lang="cs-CZ" i="1" dirty="0"/>
              <a:t>try sy</a:t>
            </a:r>
            <a:r>
              <a:rPr lang="cs-CZ" b="1" i="1" dirty="0"/>
              <a:t>nu</a:t>
            </a:r>
            <a:r>
              <a:rPr lang="cs-CZ" i="1" dirty="0"/>
              <a:t>, </a:t>
            </a:r>
            <a:r>
              <a:rPr lang="cs-CZ" b="1" i="1" dirty="0"/>
              <a:t>vznes</a:t>
            </a:r>
            <a:r>
              <a:rPr lang="cs-CZ" i="1" dirty="0"/>
              <a:t> se, </a:t>
            </a:r>
            <a:r>
              <a:rPr lang="cs-CZ" i="1" dirty="0" err="1"/>
              <a:t>vy</a:t>
            </a:r>
            <a:r>
              <a:rPr lang="cs-CZ" b="1" i="1" dirty="0" err="1"/>
              <a:t>vý</a:t>
            </a:r>
            <a:r>
              <a:rPr lang="cs-CZ" i="1" dirty="0" err="1"/>
              <a:t>še</a:t>
            </a:r>
            <a:r>
              <a:rPr lang="cs-CZ" i="1" dirty="0"/>
              <a:t> </a:t>
            </a:r>
            <a:r>
              <a:rPr lang="cs-CZ" b="1" i="1" dirty="0"/>
              <a:t>pohl</a:t>
            </a:r>
            <a:r>
              <a:rPr lang="cs-CZ" i="1" dirty="0"/>
              <a:t>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313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Verš přízvučný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/>
              <a:t>Kétüteműek</a:t>
            </a:r>
            <a:r>
              <a:rPr lang="hu-HU" dirty="0"/>
              <a:t>:</a:t>
            </a:r>
          </a:p>
          <a:p>
            <a:r>
              <a:rPr lang="hu-HU" b="1" dirty="0"/>
              <a:t>Ötös</a:t>
            </a:r>
            <a:r>
              <a:rPr lang="hu-HU" dirty="0"/>
              <a:t>: "Szántottam | gyöpöt, / Vetettem | gyöngyöt."</a:t>
            </a:r>
          </a:p>
          <a:p>
            <a:r>
              <a:rPr lang="hu-HU" b="1" dirty="0"/>
              <a:t>Hatos</a:t>
            </a:r>
            <a:r>
              <a:rPr lang="hu-HU" dirty="0"/>
              <a:t> (4+2):</a:t>
            </a:r>
          </a:p>
          <a:p>
            <a:r>
              <a:rPr lang="hu-HU" b="1" dirty="0"/>
              <a:t>Felező hatos</a:t>
            </a:r>
            <a:r>
              <a:rPr lang="hu-HU" dirty="0"/>
              <a:t> : "</a:t>
            </a:r>
            <a:r>
              <a:rPr lang="hu-HU" dirty="0">
                <a:hlinkClick r:id="rId2" tooltip="Szeretnék szántani"/>
              </a:rPr>
              <a:t>Szeretnék | szántani / Hat ökröt | hajtani</a:t>
            </a:r>
            <a:r>
              <a:rPr lang="hu-HU" dirty="0"/>
              <a:t>"</a:t>
            </a:r>
          </a:p>
          <a:p>
            <a:r>
              <a:rPr lang="hu-HU" b="1" dirty="0"/>
              <a:t>Hetes</a:t>
            </a:r>
            <a:r>
              <a:rPr lang="hu-HU" dirty="0"/>
              <a:t>: "Elmentek a | cigányok, / Hogy szalonnát | lopjanak."</a:t>
            </a:r>
          </a:p>
          <a:p>
            <a:r>
              <a:rPr lang="hu-HU" b="1" dirty="0"/>
              <a:t>Felező nyolcas</a:t>
            </a:r>
            <a:r>
              <a:rPr lang="hu-HU" dirty="0"/>
              <a:t>: "</a:t>
            </a:r>
            <a:r>
              <a:rPr lang="hu-HU" dirty="0">
                <a:hlinkClick r:id="rId3" tooltip="Hej, Vargáné káposztát főz"/>
              </a:rPr>
              <a:t>Hej Vargáné | káposztát főz, / Kontya alá | futott a gőz.</a:t>
            </a:r>
            <a:r>
              <a:rPr lang="hu-HU" dirty="0"/>
              <a:t>"</a:t>
            </a:r>
          </a:p>
          <a:p>
            <a:r>
              <a:rPr lang="hu-HU" b="1" dirty="0"/>
              <a:t>Felező tizenkettes</a:t>
            </a:r>
            <a:r>
              <a:rPr lang="hu-HU" dirty="0"/>
              <a:t>: </a:t>
            </a:r>
            <a:r>
              <a:rPr lang="hu-HU" dirty="0">
                <a:hlinkClick r:id="rId4" tooltip="P. Makó városának víz által való pusztulásáról"/>
              </a:rPr>
              <a:t>"Elvette a nagy víz, | járni nem lehetett"</a:t>
            </a:r>
            <a:endParaRPr lang="hu-H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276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Sylabotónický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Dál</a:t>
            </a:r>
            <a:r>
              <a:rPr lang="cs-CZ" i="1" dirty="0"/>
              <a:t>, jak </a:t>
            </a:r>
            <a:r>
              <a:rPr lang="cs-CZ" b="1" i="1" dirty="0"/>
              <a:t>je</a:t>
            </a:r>
            <a:r>
              <a:rPr lang="cs-CZ" i="1" dirty="0"/>
              <a:t>ho </a:t>
            </a:r>
            <a:r>
              <a:rPr lang="cs-CZ" b="1" i="1" dirty="0"/>
              <a:t>slun</a:t>
            </a:r>
            <a:r>
              <a:rPr lang="cs-CZ" i="1" dirty="0"/>
              <a:t>ci </a:t>
            </a:r>
            <a:r>
              <a:rPr lang="cs-CZ" b="1" i="1" dirty="0"/>
              <a:t>ro</a:t>
            </a:r>
            <a:r>
              <a:rPr lang="cs-CZ" i="1" dirty="0"/>
              <a:t>je</a:t>
            </a:r>
          </a:p>
          <a:p>
            <a:r>
              <a:rPr lang="cs-CZ" i="1" dirty="0"/>
              <a:t>-       u  / - u  / -     u / - u</a:t>
            </a:r>
          </a:p>
          <a:p>
            <a:r>
              <a:rPr lang="cs-CZ" i="1" dirty="0"/>
              <a:t>´x    </a:t>
            </a:r>
            <a:r>
              <a:rPr lang="cs-CZ" i="1" dirty="0" err="1"/>
              <a:t>x</a:t>
            </a:r>
            <a:r>
              <a:rPr lang="cs-CZ" i="1" dirty="0"/>
              <a:t> /  ´x </a:t>
            </a:r>
            <a:r>
              <a:rPr lang="cs-CZ" i="1" dirty="0" err="1"/>
              <a:t>x</a:t>
            </a:r>
            <a:r>
              <a:rPr lang="cs-CZ" i="1" dirty="0"/>
              <a:t> / ´x  </a:t>
            </a:r>
            <a:r>
              <a:rPr lang="cs-CZ" i="1" dirty="0" err="1"/>
              <a:t>x</a:t>
            </a:r>
            <a:r>
              <a:rPr lang="cs-CZ" i="1" dirty="0"/>
              <a:t> /  ´x </a:t>
            </a:r>
            <a:r>
              <a:rPr lang="cs-CZ" i="1" dirty="0" err="1"/>
              <a:t>x</a:t>
            </a:r>
            <a:br>
              <a:rPr lang="cs-CZ" i="1" dirty="0"/>
            </a:br>
            <a:r>
              <a:rPr lang="cs-CZ" b="1" i="1" dirty="0"/>
              <a:t>ne</a:t>
            </a:r>
            <a:r>
              <a:rPr lang="cs-CZ" i="1" dirty="0"/>
              <a:t>bes </a:t>
            </a:r>
            <a:r>
              <a:rPr lang="cs-CZ" b="1" i="1" dirty="0"/>
              <a:t>mo</a:t>
            </a:r>
            <a:r>
              <a:rPr lang="cs-CZ" i="1" dirty="0"/>
              <a:t>drou </a:t>
            </a:r>
            <a:r>
              <a:rPr lang="cs-CZ" b="1" i="1" dirty="0"/>
              <a:t>nád</a:t>
            </a:r>
            <a:r>
              <a:rPr lang="cs-CZ" i="1" dirty="0"/>
              <a:t>herou,</a:t>
            </a:r>
            <a:br>
              <a:rPr lang="cs-CZ" i="1" dirty="0"/>
            </a:br>
            <a:r>
              <a:rPr lang="cs-CZ" b="1" i="1" dirty="0"/>
              <a:t>spěj</a:t>
            </a:r>
            <a:r>
              <a:rPr lang="cs-CZ" i="1" dirty="0"/>
              <a:t>te, </a:t>
            </a:r>
            <a:r>
              <a:rPr lang="cs-CZ" b="1" i="1" dirty="0"/>
              <a:t>bra</a:t>
            </a:r>
            <a:r>
              <a:rPr lang="cs-CZ" i="1" dirty="0"/>
              <a:t>tří, </a:t>
            </a:r>
            <a:r>
              <a:rPr lang="cs-CZ" b="1" i="1" dirty="0"/>
              <a:t>dra</a:t>
            </a:r>
            <a:r>
              <a:rPr lang="cs-CZ" i="1" dirty="0"/>
              <a:t>hou svou</a:t>
            </a:r>
            <a:br>
              <a:rPr lang="cs-CZ" i="1" dirty="0"/>
            </a:br>
            <a:r>
              <a:rPr lang="cs-CZ" b="1" i="1" dirty="0"/>
              <a:t>smě</a:t>
            </a:r>
            <a:r>
              <a:rPr lang="cs-CZ" i="1" dirty="0"/>
              <a:t>le, </a:t>
            </a:r>
            <a:r>
              <a:rPr lang="cs-CZ" b="1" i="1" dirty="0"/>
              <a:t>jak</a:t>
            </a:r>
            <a:r>
              <a:rPr lang="cs-CZ" i="1" dirty="0"/>
              <a:t> by </a:t>
            </a:r>
            <a:r>
              <a:rPr lang="cs-CZ" b="1" i="1" dirty="0"/>
              <a:t>rek</a:t>
            </a:r>
            <a:r>
              <a:rPr lang="cs-CZ" i="1" dirty="0"/>
              <a:t> šel v </a:t>
            </a:r>
            <a:r>
              <a:rPr lang="cs-CZ" b="1" i="1" dirty="0"/>
              <a:t>bo</a:t>
            </a:r>
            <a:r>
              <a:rPr lang="cs-CZ" i="1" dirty="0"/>
              <a:t>je.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http://www.versologie.cz/cvicebnice/txt_pruvodni.php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716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hu-HU" b="1" dirty="0"/>
              <a:t>Kétütemű sorok</a:t>
            </a:r>
            <a:endParaRPr lang="hu-HU" dirty="0"/>
          </a:p>
          <a:p>
            <a:pPr fontAlgn="base"/>
            <a:r>
              <a:rPr lang="hu-HU" u="sng" dirty="0"/>
              <a:t>Hatos</a:t>
            </a:r>
            <a:br>
              <a:rPr lang="hu-HU" dirty="0"/>
            </a:br>
            <a:r>
              <a:rPr lang="hu-HU" dirty="0"/>
              <a:t>3 / 3     Szeretnék / szántani (Népdal)</a:t>
            </a:r>
            <a:br>
              <a:rPr lang="hu-HU" dirty="0"/>
            </a:br>
            <a:r>
              <a:rPr lang="hu-HU" dirty="0"/>
              <a:t>4 / 2     Piros kendőt / vettem... (Weöres)</a:t>
            </a:r>
            <a:br>
              <a:rPr lang="hu-HU" dirty="0"/>
            </a:br>
            <a:r>
              <a:rPr lang="hu-HU" u="sng" dirty="0"/>
              <a:t>Hetes</a:t>
            </a:r>
            <a:br>
              <a:rPr lang="hu-HU" dirty="0"/>
            </a:br>
            <a:r>
              <a:rPr lang="hu-HU" dirty="0"/>
              <a:t>4 / 3     Jön a tavasz, / megy a tél... (Weöres)</a:t>
            </a:r>
            <a:br>
              <a:rPr lang="hu-HU" dirty="0"/>
            </a:br>
            <a:r>
              <a:rPr lang="hu-HU" u="sng" dirty="0"/>
              <a:t>Nyolcas</a:t>
            </a:r>
            <a:br>
              <a:rPr lang="hu-HU" dirty="0"/>
            </a:br>
            <a:r>
              <a:rPr lang="hu-HU" dirty="0"/>
              <a:t>4 / 4     Száll a madár / ágrul ágra... (Arany) = </a:t>
            </a:r>
            <a:r>
              <a:rPr lang="hu-HU" b="1" dirty="0"/>
              <a:t>felező nyolcas</a:t>
            </a:r>
            <a:br>
              <a:rPr lang="hu-HU" dirty="0"/>
            </a:br>
            <a:r>
              <a:rPr lang="hu-HU" u="sng" dirty="0"/>
              <a:t>Tízes</a:t>
            </a:r>
            <a:br>
              <a:rPr lang="hu-HU" dirty="0"/>
            </a:br>
            <a:r>
              <a:rPr lang="hu-HU" dirty="0"/>
              <a:t>5 / 5     Summáját írom / Eger várának... (Tinódi)</a:t>
            </a:r>
            <a:br>
              <a:rPr lang="hu-HU" dirty="0"/>
            </a:br>
            <a:r>
              <a:rPr lang="hu-HU" u="sng" dirty="0"/>
              <a:t>Tizenkettes</a:t>
            </a:r>
            <a:br>
              <a:rPr lang="hu-HU" dirty="0"/>
            </a:br>
            <a:r>
              <a:rPr lang="hu-HU" dirty="0"/>
              <a:t>6 / 6     Ég a napmelegtől / a kopár szik sarja... (Arany) =</a:t>
            </a:r>
            <a:r>
              <a:rPr lang="hu-HU" b="1" dirty="0"/>
              <a:t>felező tizenkettes</a:t>
            </a:r>
            <a:endParaRPr lang="hu-H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529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/>
              <a:t>Háromüteműek</a:t>
            </a:r>
            <a:endParaRPr lang="hu-HU" dirty="0"/>
          </a:p>
          <a:p>
            <a:r>
              <a:rPr lang="hu-HU" b="1" dirty="0"/>
              <a:t>Nyolcas</a:t>
            </a:r>
            <a:r>
              <a:rPr lang="hu-HU" dirty="0"/>
              <a:t> (4+2+2): "Kisangyalom | szeme, | szája / Többet ér mint | Buda | vára"</a:t>
            </a:r>
          </a:p>
          <a:p>
            <a:r>
              <a:rPr lang="hu-HU" b="1" dirty="0"/>
              <a:t>Kilences</a:t>
            </a:r>
            <a:r>
              <a:rPr lang="hu-HU" dirty="0"/>
              <a:t> (3+3+3): "</a:t>
            </a:r>
            <a:r>
              <a:rPr lang="hu-HU" dirty="0">
                <a:hlinkClick r:id="rId2" tooltip="Érik a ropogós cseresznye"/>
              </a:rPr>
              <a:t>Érik a | ropogós | cseresznye / Viszek a | babámnak | belőle</a:t>
            </a:r>
            <a:r>
              <a:rPr lang="hu-HU" dirty="0"/>
              <a:t>"</a:t>
            </a:r>
          </a:p>
          <a:p>
            <a:r>
              <a:rPr lang="hu-HU" b="1" dirty="0"/>
              <a:t>Tízes</a:t>
            </a:r>
            <a:r>
              <a:rPr lang="hu-HU" dirty="0"/>
              <a:t> (4+4+2): "</a:t>
            </a:r>
            <a:r>
              <a:rPr lang="hu-HU" dirty="0">
                <a:hlinkClick r:id="rId3" tooltip="Fekete föld termi a jó búzát"/>
              </a:rPr>
              <a:t>Fekete föld | termi a jó | búzát</a:t>
            </a:r>
            <a:r>
              <a:rPr lang="hu-HU" dirty="0"/>
              <a:t>"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2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hu-HU" b="1" dirty="0"/>
              <a:t>Háromütemű sorok</a:t>
            </a:r>
            <a:endParaRPr lang="hu-HU" dirty="0"/>
          </a:p>
          <a:p>
            <a:pPr fontAlgn="base"/>
            <a:r>
              <a:rPr lang="hu-HU" u="sng" dirty="0"/>
              <a:t>Kilences</a:t>
            </a:r>
            <a:br>
              <a:rPr lang="hu-HU" dirty="0"/>
            </a:br>
            <a:r>
              <a:rPr lang="hu-HU" dirty="0"/>
              <a:t>3 / 3 / 3   Érik a / ropogós / cseresznye... (Népdal)</a:t>
            </a:r>
            <a:br>
              <a:rPr lang="hu-HU" dirty="0"/>
            </a:br>
            <a:r>
              <a:rPr lang="hu-HU" dirty="0"/>
              <a:t>4 / 4 / 1   Feleségem / van nekem csak / Egy... (Petőfi)</a:t>
            </a:r>
            <a:br>
              <a:rPr lang="hu-HU" dirty="0"/>
            </a:br>
            <a:r>
              <a:rPr lang="hu-HU" dirty="0"/>
              <a:t>4 / 2 / 3   Búcsúznunk kell / újra / kicsi ház (Babits)</a:t>
            </a:r>
            <a:br>
              <a:rPr lang="hu-HU" dirty="0"/>
            </a:br>
            <a:r>
              <a:rPr lang="hu-HU" u="sng" dirty="0"/>
              <a:t>Tízes</a:t>
            </a:r>
            <a:br>
              <a:rPr lang="hu-HU" dirty="0"/>
            </a:br>
            <a:r>
              <a:rPr lang="hu-HU" dirty="0"/>
              <a:t>4 / 4 / 2   Olvad a hó, / tavasz akar / lenni... (Babits)</a:t>
            </a:r>
            <a:br>
              <a:rPr lang="hu-HU" dirty="0"/>
            </a:br>
            <a:r>
              <a:rPr lang="hu-HU" dirty="0"/>
              <a:t>4 / 3 / 3   Kikeletkor /jó pünkösd / havában... (Balassi)</a:t>
            </a:r>
            <a:br>
              <a:rPr lang="hu-HU" dirty="0"/>
            </a:br>
            <a:r>
              <a:rPr lang="hu-HU" u="sng" dirty="0"/>
              <a:t>Tizenegyes</a:t>
            </a:r>
            <a:br>
              <a:rPr lang="hu-HU" dirty="0"/>
            </a:br>
            <a:r>
              <a:rPr lang="hu-HU" dirty="0"/>
              <a:t>4 / 4 / 3   A virágnak / megtiltani / nem lehet... (Petőfi)</a:t>
            </a:r>
            <a:br>
              <a:rPr lang="hu-HU" dirty="0"/>
            </a:br>
            <a:r>
              <a:rPr lang="hu-HU" u="sng" dirty="0"/>
              <a:t>Tizenkettes</a:t>
            </a:r>
            <a:br>
              <a:rPr lang="hu-HU" dirty="0"/>
            </a:br>
            <a:r>
              <a:rPr lang="hu-HU" dirty="0"/>
              <a:t>4 / 4 / 4   Itt hagynám én / ezt a várost / ha lehetne...  (Csokonai)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6072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i="1" dirty="0"/>
              <a:t>Négyüteműek</a:t>
            </a:r>
            <a:endParaRPr lang="hu-HU" dirty="0"/>
          </a:p>
          <a:p>
            <a:r>
              <a:rPr lang="hu-HU" b="1" dirty="0"/>
              <a:t>Nyolcas</a:t>
            </a:r>
            <a:r>
              <a:rPr lang="hu-HU" dirty="0"/>
              <a:t> (2+2+2+2): "Így kell | járni | úgy kell | járni"</a:t>
            </a:r>
          </a:p>
          <a:p>
            <a:r>
              <a:rPr lang="hu-HU" b="1" dirty="0"/>
              <a:t>Tízes</a:t>
            </a:r>
            <a:r>
              <a:rPr lang="hu-HU" dirty="0"/>
              <a:t> (4+2+2+2): "Sári, Kati | tudja | hogy kell | járni"</a:t>
            </a:r>
          </a:p>
          <a:p>
            <a:r>
              <a:rPr lang="hu-HU" b="1" dirty="0"/>
              <a:t>Tizenkettes</a:t>
            </a:r>
            <a:r>
              <a:rPr lang="hu-HU" dirty="0"/>
              <a:t> (3+3+3+3): "</a:t>
            </a:r>
            <a:r>
              <a:rPr lang="hu-HU" dirty="0">
                <a:hlinkClick r:id="rId2" tooltip="Serkenj fel, kegyes nép"/>
              </a:rPr>
              <a:t>Serkenj fel | kegyes nép | mosolyog | az hajnal</a:t>
            </a:r>
            <a:r>
              <a:rPr lang="hu-HU" dirty="0"/>
              <a:t>"</a:t>
            </a:r>
          </a:p>
          <a:p>
            <a:r>
              <a:rPr lang="hu-HU" b="1" dirty="0"/>
              <a:t>Tizenhármas</a:t>
            </a:r>
            <a:r>
              <a:rPr lang="hu-HU" dirty="0"/>
              <a:t> (4+3+4+2): "</a:t>
            </a:r>
            <a:r>
              <a:rPr lang="hu-HU" dirty="0">
                <a:hlinkClick r:id="rId3" tooltip="Házasodik a tücsök"/>
              </a:rPr>
              <a:t>Házasodik | a tücsök | szúnyog lányát | kéri</a:t>
            </a:r>
            <a:r>
              <a:rPr lang="hu-HU" dirty="0"/>
              <a:t>"</a:t>
            </a:r>
          </a:p>
          <a:p>
            <a:r>
              <a:rPr lang="hu-HU" i="1" dirty="0"/>
              <a:t>Hatütemű</a:t>
            </a:r>
            <a:endParaRPr lang="hu-HU" dirty="0"/>
          </a:p>
          <a:p>
            <a:r>
              <a:rPr lang="hu-HU" b="1" dirty="0"/>
              <a:t>Tizenhatos</a:t>
            </a:r>
            <a:r>
              <a:rPr lang="hu-HU" dirty="0"/>
              <a:t> (3+2+3+2+3+3): "</a:t>
            </a:r>
            <a:r>
              <a:rPr lang="hu-HU" dirty="0">
                <a:hlinkClick r:id="rId4" tooltip="Érik a szőlő, hajlik a vessző"/>
              </a:rPr>
              <a:t>Érik a | szőlő | hajlik a | vessző | bodor a | levele</a:t>
            </a:r>
            <a:r>
              <a:rPr lang="hu-HU" dirty="0"/>
              <a:t>"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040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hu-HU" b="1" dirty="0"/>
              <a:t>Négyütemű sorok</a:t>
            </a:r>
            <a:endParaRPr lang="hu-HU" dirty="0"/>
          </a:p>
          <a:p>
            <a:pPr fontAlgn="base"/>
            <a:r>
              <a:rPr lang="hu-HU" u="sng" dirty="0"/>
              <a:t>Tízes</a:t>
            </a:r>
            <a:br>
              <a:rPr lang="hu-HU" dirty="0"/>
            </a:br>
            <a:r>
              <a:rPr lang="hu-HU" dirty="0"/>
              <a:t>3 / 2 // 3 / 2  Mikor az / uccán // átment a / kedves... (József A.)</a:t>
            </a:r>
            <a:br>
              <a:rPr lang="hu-HU" dirty="0"/>
            </a:br>
            <a:r>
              <a:rPr lang="hu-HU" u="sng" dirty="0"/>
              <a:t>Tizenkettős</a:t>
            </a:r>
            <a:br>
              <a:rPr lang="hu-HU" dirty="0"/>
            </a:br>
            <a:r>
              <a:rPr lang="hu-HU" dirty="0"/>
              <a:t>4 / 2 // 4 / 2  Lóra, magyar, / lóra! // most ütött az / óra!... (Arany)</a:t>
            </a:r>
            <a:br>
              <a:rPr lang="hu-HU" dirty="0"/>
            </a:br>
            <a:r>
              <a:rPr lang="hu-HU" u="sng" dirty="0"/>
              <a:t>Tizenhármas</a:t>
            </a:r>
            <a:br>
              <a:rPr lang="hu-HU" dirty="0"/>
            </a:br>
            <a:r>
              <a:rPr lang="hu-HU" dirty="0"/>
              <a:t>4 / 3 // 4 / 2  Összeszedi / a bolond // sete-suta / képét... (Arany)</a:t>
            </a:r>
            <a:br>
              <a:rPr lang="hu-HU" dirty="0"/>
            </a:br>
            <a:r>
              <a:rPr lang="hu-HU" u="sng" dirty="0"/>
              <a:t>Tizennégyes</a:t>
            </a:r>
            <a:br>
              <a:rPr lang="hu-HU" dirty="0"/>
            </a:br>
            <a:r>
              <a:rPr lang="hu-HU" dirty="0"/>
              <a:t>4 / 4 // 4 / 2  Elvesztettem / zsebkendőmet // megver anyám / érte.  (Népdal)</a:t>
            </a:r>
            <a:br>
              <a:rPr lang="hu-HU" dirty="0"/>
            </a:br>
            <a:r>
              <a:rPr lang="hu-HU" u="sng" dirty="0"/>
              <a:t>Tizenötös</a:t>
            </a:r>
            <a:br>
              <a:rPr lang="hu-HU" dirty="0"/>
            </a:br>
            <a:r>
              <a:rPr lang="hu-HU" dirty="0"/>
              <a:t>4 / 4 // 4 / 3  Áldott vagyok,/ én reményem, // nem kétséges/szerelmed...(Amadé)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506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853598"/>
            <a:ext cx="4303790" cy="42953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53920" tIns="31740" rIns="0" bIns="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Volék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sirolm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tudotlon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(4+3)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Sirolmol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sepedik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(3+3)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Buol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oszuk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|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epedek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(4+3)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1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Választ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| </a:t>
            </a:r>
            <a:r>
              <a:rPr kumimoji="0" lang="cs-CZ" altLang="cs-CZ" b="0" i="1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világomtúl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(2+4)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1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Zsidou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| </a:t>
            </a:r>
            <a:r>
              <a:rPr kumimoji="0" lang="cs-CZ" altLang="cs-CZ" b="0" i="1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fiodumtúl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(2+4)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1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Édes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| </a:t>
            </a:r>
            <a:r>
              <a:rPr kumimoji="0" lang="cs-CZ" altLang="cs-CZ" b="0" i="1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ürümemtűl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(2+4)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Világ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világa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(2+3)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Virágnak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virága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(3+3)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1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Keserűen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| </a:t>
            </a:r>
            <a:r>
              <a:rPr kumimoji="0" lang="cs-CZ" altLang="cs-CZ" b="0" i="1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kínzatul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(4+3)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Vos </a:t>
            </a:r>
            <a:r>
              <a:rPr kumimoji="0" lang="cs-CZ" altLang="cs-CZ" b="0" i="1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szegekkel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| </a:t>
            </a:r>
            <a:r>
              <a:rPr kumimoji="0" lang="cs-CZ" altLang="cs-CZ" b="0" i="1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veretül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(4+3)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466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b="1" dirty="0" err="1"/>
              <a:t>Balassi-strófa</a:t>
            </a:r>
            <a:r>
              <a:rPr lang="cs-CZ" b="1" dirty="0"/>
              <a:t>:</a:t>
            </a:r>
            <a:endParaRPr lang="cs-CZ" dirty="0"/>
          </a:p>
          <a:p>
            <a:pPr fontAlgn="base"/>
            <a:r>
              <a:rPr lang="cs-CZ" sz="2400" dirty="0" err="1"/>
              <a:t>Vitézek</a:t>
            </a:r>
            <a:r>
              <a:rPr lang="cs-CZ" sz="2400" dirty="0"/>
              <a:t> mi </a:t>
            </a:r>
            <a:r>
              <a:rPr lang="cs-CZ" sz="2400" dirty="0" err="1"/>
              <a:t>lehet</a:t>
            </a:r>
            <a:r>
              <a:rPr lang="cs-CZ" sz="2400" dirty="0"/>
              <a:t> / </a:t>
            </a:r>
            <a:r>
              <a:rPr lang="cs-CZ" sz="2400" dirty="0" err="1"/>
              <a:t>ez</a:t>
            </a:r>
            <a:r>
              <a:rPr lang="cs-CZ" sz="2400" dirty="0"/>
              <a:t> </a:t>
            </a:r>
            <a:r>
              <a:rPr lang="cs-CZ" sz="2400" dirty="0" err="1"/>
              <a:t>széles</a:t>
            </a:r>
            <a:r>
              <a:rPr lang="cs-CZ" sz="2400" dirty="0"/>
              <a:t> </a:t>
            </a:r>
            <a:r>
              <a:rPr lang="cs-CZ" sz="2400" dirty="0" err="1"/>
              <a:t>föld</a:t>
            </a:r>
            <a:r>
              <a:rPr lang="cs-CZ" sz="2400" dirty="0"/>
              <a:t> </a:t>
            </a:r>
            <a:r>
              <a:rPr lang="cs-CZ" sz="2400" dirty="0" err="1"/>
              <a:t>felett</a:t>
            </a:r>
            <a:r>
              <a:rPr lang="cs-CZ" sz="2400" dirty="0"/>
              <a:t> / </a:t>
            </a:r>
            <a:r>
              <a:rPr lang="cs-CZ" sz="2400" dirty="0" err="1"/>
              <a:t>szebb</a:t>
            </a:r>
            <a:r>
              <a:rPr lang="cs-CZ" sz="2400" dirty="0"/>
              <a:t> </a:t>
            </a:r>
            <a:r>
              <a:rPr lang="cs-CZ" sz="2400" dirty="0" err="1"/>
              <a:t>dolog</a:t>
            </a:r>
            <a:r>
              <a:rPr lang="cs-CZ" sz="2400" dirty="0"/>
              <a:t> </a:t>
            </a:r>
            <a:r>
              <a:rPr lang="cs-CZ" sz="2400" dirty="0" err="1"/>
              <a:t>az</a:t>
            </a:r>
            <a:r>
              <a:rPr lang="cs-CZ" sz="2400" dirty="0"/>
              <a:t> </a:t>
            </a:r>
            <a:r>
              <a:rPr lang="cs-CZ" sz="2400" dirty="0" err="1"/>
              <a:t>végeknél</a:t>
            </a:r>
            <a:r>
              <a:rPr lang="cs-CZ" sz="2400" dirty="0"/>
              <a:t> ?     6 a/ 6a/ 7b</a:t>
            </a:r>
            <a:br>
              <a:rPr lang="cs-CZ" sz="2400" dirty="0"/>
            </a:br>
            <a:r>
              <a:rPr lang="cs-CZ" sz="2400" dirty="0" err="1"/>
              <a:t>Holott</a:t>
            </a:r>
            <a:r>
              <a:rPr lang="cs-CZ" sz="2400" dirty="0"/>
              <a:t> </a:t>
            </a:r>
            <a:r>
              <a:rPr lang="cs-CZ" sz="2400" dirty="0" err="1"/>
              <a:t>kikeletkor</a:t>
            </a:r>
            <a:r>
              <a:rPr lang="cs-CZ" sz="2400" dirty="0"/>
              <a:t> / </a:t>
            </a:r>
            <a:r>
              <a:rPr lang="cs-CZ" sz="2400" dirty="0" err="1"/>
              <a:t>az</a:t>
            </a:r>
            <a:r>
              <a:rPr lang="cs-CZ" sz="2400" dirty="0"/>
              <a:t> sok </a:t>
            </a:r>
            <a:r>
              <a:rPr lang="cs-CZ" sz="2400" dirty="0" err="1"/>
              <a:t>szép</a:t>
            </a:r>
            <a:r>
              <a:rPr lang="cs-CZ" sz="2400" dirty="0"/>
              <a:t> </a:t>
            </a:r>
            <a:r>
              <a:rPr lang="cs-CZ" sz="2400" dirty="0" err="1"/>
              <a:t>madár</a:t>
            </a:r>
            <a:r>
              <a:rPr lang="cs-CZ" sz="2400" dirty="0"/>
              <a:t> </a:t>
            </a:r>
            <a:r>
              <a:rPr lang="cs-CZ" sz="2400" dirty="0" err="1"/>
              <a:t>szól</a:t>
            </a:r>
            <a:r>
              <a:rPr lang="cs-CZ" sz="2400" dirty="0"/>
              <a:t>, / </a:t>
            </a:r>
            <a:r>
              <a:rPr lang="cs-CZ" sz="2400" dirty="0" err="1"/>
              <a:t>kivel</a:t>
            </a:r>
            <a:r>
              <a:rPr lang="cs-CZ" sz="2400" dirty="0"/>
              <a:t> </a:t>
            </a:r>
            <a:r>
              <a:rPr lang="cs-CZ" sz="2400" dirty="0" err="1"/>
              <a:t>ember</a:t>
            </a:r>
            <a:r>
              <a:rPr lang="cs-CZ" sz="2400" dirty="0"/>
              <a:t> </a:t>
            </a:r>
            <a:r>
              <a:rPr lang="cs-CZ" sz="2400" dirty="0" err="1"/>
              <a:t>ugyan</a:t>
            </a:r>
            <a:r>
              <a:rPr lang="cs-CZ" sz="2400" dirty="0"/>
              <a:t> </a:t>
            </a:r>
            <a:r>
              <a:rPr lang="cs-CZ" sz="2400" dirty="0" err="1"/>
              <a:t>él</a:t>
            </a:r>
            <a:r>
              <a:rPr lang="cs-CZ" sz="2400" dirty="0"/>
              <a:t>;     6c/ 6c/ 7b</a:t>
            </a:r>
            <a:br>
              <a:rPr lang="cs-CZ" sz="2400" dirty="0"/>
            </a:br>
            <a:r>
              <a:rPr lang="cs-CZ" sz="2400" dirty="0" err="1"/>
              <a:t>Mező</a:t>
            </a:r>
            <a:r>
              <a:rPr lang="cs-CZ" sz="2400" dirty="0"/>
              <a:t> jó </a:t>
            </a:r>
            <a:r>
              <a:rPr lang="cs-CZ" sz="2400" dirty="0" err="1"/>
              <a:t>illatot</a:t>
            </a:r>
            <a:r>
              <a:rPr lang="cs-CZ" sz="2400" dirty="0"/>
              <a:t>, / </a:t>
            </a:r>
            <a:r>
              <a:rPr lang="cs-CZ" sz="2400" dirty="0" err="1"/>
              <a:t>az</a:t>
            </a:r>
            <a:r>
              <a:rPr lang="cs-CZ" sz="2400" dirty="0"/>
              <a:t> </a:t>
            </a:r>
            <a:r>
              <a:rPr lang="cs-CZ" sz="2400" dirty="0" err="1"/>
              <a:t>ég</a:t>
            </a:r>
            <a:r>
              <a:rPr lang="cs-CZ" sz="2400" dirty="0"/>
              <a:t> </a:t>
            </a:r>
            <a:r>
              <a:rPr lang="cs-CZ" sz="2400" dirty="0" err="1"/>
              <a:t>szép</a:t>
            </a:r>
            <a:r>
              <a:rPr lang="cs-CZ" sz="2400" dirty="0"/>
              <a:t> </a:t>
            </a:r>
            <a:r>
              <a:rPr lang="cs-CZ" sz="2400" dirty="0" err="1"/>
              <a:t>harmatot</a:t>
            </a:r>
            <a:r>
              <a:rPr lang="cs-CZ" sz="2400" dirty="0"/>
              <a:t> / </a:t>
            </a:r>
            <a:r>
              <a:rPr lang="cs-CZ" sz="2400" dirty="0" err="1"/>
              <a:t>ád</a:t>
            </a:r>
            <a:r>
              <a:rPr lang="cs-CZ" sz="2400" dirty="0"/>
              <a:t>, </a:t>
            </a:r>
            <a:r>
              <a:rPr lang="cs-CZ" sz="2400" dirty="0" err="1"/>
              <a:t>ki</a:t>
            </a:r>
            <a:r>
              <a:rPr lang="cs-CZ" sz="2400" dirty="0"/>
              <a:t> </a:t>
            </a:r>
            <a:r>
              <a:rPr lang="cs-CZ" sz="2400" dirty="0" err="1"/>
              <a:t>kedves</a:t>
            </a:r>
            <a:r>
              <a:rPr lang="cs-CZ" sz="2400" dirty="0"/>
              <a:t> </a:t>
            </a:r>
            <a:r>
              <a:rPr lang="cs-CZ" sz="2400" dirty="0" err="1"/>
              <a:t>mindennél</a:t>
            </a:r>
            <a:r>
              <a:rPr lang="cs-CZ" sz="2400" dirty="0"/>
              <a:t>.     6d/ 6d/ 7b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8407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1570</Words>
  <Application>Microsoft Office PowerPoint</Application>
  <PresentationFormat>Širokoúhlá obrazovka</PresentationFormat>
  <Paragraphs>144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Motiv Office</vt:lpstr>
      <vt:lpstr>Prozodie </vt:lpstr>
      <vt:lpstr>Verš přízvučný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Časomíra </vt:lpstr>
      <vt:lpstr>Prezentace aplikace PowerPoint</vt:lpstr>
      <vt:lpstr>hexametr</vt:lpstr>
      <vt:lpstr>Prezentace aplikace PowerPoint</vt:lpstr>
      <vt:lpstr>Prezentace aplikace PowerPoint</vt:lpstr>
      <vt:lpstr>Prezentace aplikace PowerPoint</vt:lpstr>
      <vt:lpstr>Kollár - časomíra</vt:lpstr>
      <vt:lpstr>Sylabotónický verš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Prozodie</dc:title>
  <dc:creator>Simona</dc:creator>
  <cp:lastModifiedBy>Simona Kolmanová</cp:lastModifiedBy>
  <cp:revision>33</cp:revision>
  <dcterms:created xsi:type="dcterms:W3CDTF">2017-02-22T17:23:11Z</dcterms:created>
  <dcterms:modified xsi:type="dcterms:W3CDTF">2023-02-14T10:05:45Z</dcterms:modified>
</cp:coreProperties>
</file>