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4" r:id="rId1"/>
    <p:sldMasterId id="2147483806" r:id="rId2"/>
  </p:sldMasterIdLst>
  <p:notesMasterIdLst>
    <p:notesMasterId r:id="rId38"/>
  </p:notesMasterIdLst>
  <p:handoutMasterIdLst>
    <p:handoutMasterId r:id="rId39"/>
  </p:handoutMasterIdLst>
  <p:sldIdLst>
    <p:sldId id="256" r:id="rId3"/>
    <p:sldId id="291" r:id="rId4"/>
    <p:sldId id="299" r:id="rId5"/>
    <p:sldId id="281" r:id="rId6"/>
    <p:sldId id="284" r:id="rId7"/>
    <p:sldId id="287" r:id="rId8"/>
    <p:sldId id="288" r:id="rId9"/>
    <p:sldId id="328" r:id="rId10"/>
    <p:sldId id="368" r:id="rId11"/>
    <p:sldId id="369" r:id="rId12"/>
    <p:sldId id="295" r:id="rId13"/>
    <p:sldId id="294" r:id="rId14"/>
    <p:sldId id="300" r:id="rId15"/>
    <p:sldId id="292" r:id="rId16"/>
    <p:sldId id="297" r:id="rId17"/>
    <p:sldId id="298" r:id="rId18"/>
    <p:sldId id="309" r:id="rId19"/>
    <p:sldId id="301" r:id="rId20"/>
    <p:sldId id="305" r:id="rId21"/>
    <p:sldId id="303" r:id="rId22"/>
    <p:sldId id="302" r:id="rId23"/>
    <p:sldId id="315" r:id="rId24"/>
    <p:sldId id="316" r:id="rId25"/>
    <p:sldId id="317" r:id="rId26"/>
    <p:sldId id="318" r:id="rId27"/>
    <p:sldId id="319" r:id="rId28"/>
    <p:sldId id="320" r:id="rId29"/>
    <p:sldId id="321" r:id="rId30"/>
    <p:sldId id="325" r:id="rId31"/>
    <p:sldId id="322" r:id="rId32"/>
    <p:sldId id="323" r:id="rId33"/>
    <p:sldId id="324" r:id="rId34"/>
    <p:sldId id="327" r:id="rId35"/>
    <p:sldId id="286" r:id="rId36"/>
    <p:sldId id="326"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72202" autoAdjust="0"/>
  </p:normalViewPr>
  <p:slideViewPr>
    <p:cSldViewPr snapToGrid="0" snapToObjects="1">
      <p:cViewPr varScale="1">
        <p:scale>
          <a:sx n="84" d="100"/>
          <a:sy n="84" d="100"/>
        </p:scale>
        <p:origin x="2394" y="78"/>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AD261-698D-4AD1-99A5-EE68F1987F3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cs-CZ"/>
        </a:p>
      </dgm:t>
    </dgm:pt>
    <dgm:pt modelId="{EEC21FE4-57E0-4679-81BF-241F48DB2F9D}">
      <dgm:prSet phldrT="[Text]"/>
      <dgm:spPr>
        <a:solidFill>
          <a:srgbClr val="FF0000"/>
        </a:solidFill>
      </dgm:spPr>
      <dgm:t>
        <a:bodyPr/>
        <a:lstStyle/>
        <a:p>
          <a:r>
            <a:rPr lang="cs-CZ" dirty="0"/>
            <a:t>žádost o vystoupení v TV</a:t>
          </a:r>
        </a:p>
      </dgm:t>
    </dgm:pt>
    <dgm:pt modelId="{0291C3E6-A6B8-4764-9A50-2513C6E0742C}" type="parTrans" cxnId="{75A78AC0-D278-4C6A-A0AE-4A1C6FD0330D}">
      <dgm:prSet/>
      <dgm:spPr/>
      <dgm:t>
        <a:bodyPr/>
        <a:lstStyle/>
        <a:p>
          <a:endParaRPr lang="cs-CZ"/>
        </a:p>
      </dgm:t>
    </dgm:pt>
    <dgm:pt modelId="{DDB3168A-B43E-41CA-A397-573C7AAA61FA}" type="sibTrans" cxnId="{75A78AC0-D278-4C6A-A0AE-4A1C6FD0330D}">
      <dgm:prSet/>
      <dgm:spPr>
        <a:solidFill>
          <a:srgbClr val="FF0000"/>
        </a:solidFill>
        <a:ln>
          <a:solidFill>
            <a:srgbClr val="FF0000"/>
          </a:solidFill>
        </a:ln>
      </dgm:spPr>
      <dgm:t>
        <a:bodyPr/>
        <a:lstStyle/>
        <a:p>
          <a:endParaRPr lang="cs-CZ"/>
        </a:p>
      </dgm:t>
    </dgm:pt>
    <dgm:pt modelId="{61EE2404-A4E3-49FF-9A65-67D254CED5F4}">
      <dgm:prSet phldrT="[Text]"/>
      <dgm:spPr>
        <a:solidFill>
          <a:srgbClr val="FF0000"/>
        </a:solidFill>
      </dgm:spPr>
      <dgm:t>
        <a:bodyPr/>
        <a:lstStyle/>
        <a:p>
          <a:r>
            <a:rPr lang="cs-CZ" dirty="0"/>
            <a:t>vyjádření „vhodné do programu“</a:t>
          </a:r>
        </a:p>
      </dgm:t>
    </dgm:pt>
    <dgm:pt modelId="{C32FFCD8-2407-416F-BDA8-9E578766D425}" type="parTrans" cxnId="{7F2A9AE9-2824-47D1-A2C4-5895DBED2F9E}">
      <dgm:prSet/>
      <dgm:spPr/>
      <dgm:t>
        <a:bodyPr/>
        <a:lstStyle/>
        <a:p>
          <a:endParaRPr lang="cs-CZ"/>
        </a:p>
      </dgm:t>
    </dgm:pt>
    <dgm:pt modelId="{75074B5C-F034-4013-A206-54C2D8534005}" type="sibTrans" cxnId="{7F2A9AE9-2824-47D1-A2C4-5895DBED2F9E}">
      <dgm:prSet/>
      <dgm:spPr>
        <a:ln>
          <a:solidFill>
            <a:srgbClr val="FF0000"/>
          </a:solidFill>
        </a:ln>
      </dgm:spPr>
      <dgm:t>
        <a:bodyPr/>
        <a:lstStyle/>
        <a:p>
          <a:endParaRPr lang="cs-CZ"/>
        </a:p>
      </dgm:t>
    </dgm:pt>
    <dgm:pt modelId="{48E0BF76-15BC-4202-89B2-15BC323C518D}">
      <dgm:prSet phldrT="[Text]"/>
      <dgm:spPr>
        <a:solidFill>
          <a:srgbClr val="FF0000"/>
        </a:solidFill>
      </dgm:spPr>
      <dgm:t>
        <a:bodyPr/>
        <a:lstStyle/>
        <a:p>
          <a:r>
            <a:rPr lang="cs-CZ" dirty="0"/>
            <a:t>spokojená televize</a:t>
          </a:r>
        </a:p>
      </dgm:t>
    </dgm:pt>
    <dgm:pt modelId="{89E785CF-9CB3-47A7-8D12-23F92172CD3F}" type="parTrans" cxnId="{0C43A842-40A4-4C68-BC78-4C5FB86DDE10}">
      <dgm:prSet/>
      <dgm:spPr/>
      <dgm:t>
        <a:bodyPr/>
        <a:lstStyle/>
        <a:p>
          <a:endParaRPr lang="cs-CZ"/>
        </a:p>
      </dgm:t>
    </dgm:pt>
    <dgm:pt modelId="{B37F1A59-19F1-4847-B3D4-EFE030FA8862}" type="sibTrans" cxnId="{0C43A842-40A4-4C68-BC78-4C5FB86DDE10}">
      <dgm:prSet/>
      <dgm:spPr>
        <a:ln>
          <a:solidFill>
            <a:srgbClr val="FF0000"/>
          </a:solidFill>
        </a:ln>
      </dgm:spPr>
      <dgm:t>
        <a:bodyPr/>
        <a:lstStyle/>
        <a:p>
          <a:endParaRPr lang="cs-CZ"/>
        </a:p>
      </dgm:t>
    </dgm:pt>
    <dgm:pt modelId="{27BFCAA6-FAC4-427E-967B-FD48501276D6}" type="pres">
      <dgm:prSet presAssocID="{21AAD261-698D-4AD1-99A5-EE68F1987F36}" presName="cycle" presStyleCnt="0">
        <dgm:presLayoutVars>
          <dgm:dir/>
          <dgm:resizeHandles val="exact"/>
        </dgm:presLayoutVars>
      </dgm:prSet>
      <dgm:spPr/>
    </dgm:pt>
    <dgm:pt modelId="{F9E6F85E-23FE-4E01-B8B2-3A2AD9C47367}" type="pres">
      <dgm:prSet presAssocID="{EEC21FE4-57E0-4679-81BF-241F48DB2F9D}" presName="node" presStyleLbl="node1" presStyleIdx="0" presStyleCnt="3">
        <dgm:presLayoutVars>
          <dgm:bulletEnabled val="1"/>
        </dgm:presLayoutVars>
      </dgm:prSet>
      <dgm:spPr/>
    </dgm:pt>
    <dgm:pt modelId="{0D771533-B6E8-4929-81A6-4C08771D9FD0}" type="pres">
      <dgm:prSet presAssocID="{EEC21FE4-57E0-4679-81BF-241F48DB2F9D}" presName="spNode" presStyleCnt="0"/>
      <dgm:spPr/>
    </dgm:pt>
    <dgm:pt modelId="{947A5365-5AC2-49A1-BC4E-1756637C6884}" type="pres">
      <dgm:prSet presAssocID="{DDB3168A-B43E-41CA-A397-573C7AAA61FA}" presName="sibTrans" presStyleLbl="sibTrans1D1" presStyleIdx="0" presStyleCnt="3"/>
      <dgm:spPr/>
    </dgm:pt>
    <dgm:pt modelId="{A239D359-F2C4-4239-800B-73961C12D401}" type="pres">
      <dgm:prSet presAssocID="{61EE2404-A4E3-49FF-9A65-67D254CED5F4}" presName="node" presStyleLbl="node1" presStyleIdx="1" presStyleCnt="3">
        <dgm:presLayoutVars>
          <dgm:bulletEnabled val="1"/>
        </dgm:presLayoutVars>
      </dgm:prSet>
      <dgm:spPr/>
    </dgm:pt>
    <dgm:pt modelId="{D557031F-AA6E-4AEF-8FE6-9908A6468275}" type="pres">
      <dgm:prSet presAssocID="{61EE2404-A4E3-49FF-9A65-67D254CED5F4}" presName="spNode" presStyleCnt="0"/>
      <dgm:spPr/>
    </dgm:pt>
    <dgm:pt modelId="{4F59662E-F750-4523-8C31-2E692F359520}" type="pres">
      <dgm:prSet presAssocID="{75074B5C-F034-4013-A206-54C2D8534005}" presName="sibTrans" presStyleLbl="sibTrans1D1" presStyleIdx="1" presStyleCnt="3"/>
      <dgm:spPr/>
    </dgm:pt>
    <dgm:pt modelId="{94976726-FD6B-4FBC-8D43-E5C1CFEAD3D4}" type="pres">
      <dgm:prSet presAssocID="{48E0BF76-15BC-4202-89B2-15BC323C518D}" presName="node" presStyleLbl="node1" presStyleIdx="2" presStyleCnt="3">
        <dgm:presLayoutVars>
          <dgm:bulletEnabled val="1"/>
        </dgm:presLayoutVars>
      </dgm:prSet>
      <dgm:spPr/>
    </dgm:pt>
    <dgm:pt modelId="{540A9A75-393B-4289-A880-256EB9B9600C}" type="pres">
      <dgm:prSet presAssocID="{48E0BF76-15BC-4202-89B2-15BC323C518D}" presName="spNode" presStyleCnt="0"/>
      <dgm:spPr/>
    </dgm:pt>
    <dgm:pt modelId="{BA267B47-FF7E-4C12-AF45-32EEE2F53D79}" type="pres">
      <dgm:prSet presAssocID="{B37F1A59-19F1-4847-B3D4-EFE030FA8862}" presName="sibTrans" presStyleLbl="sibTrans1D1" presStyleIdx="2" presStyleCnt="3"/>
      <dgm:spPr/>
    </dgm:pt>
  </dgm:ptLst>
  <dgm:cxnLst>
    <dgm:cxn modelId="{A926230E-D409-4690-BD48-B57BD43A3393}" type="presOf" srcId="{EEC21FE4-57E0-4679-81BF-241F48DB2F9D}" destId="{F9E6F85E-23FE-4E01-B8B2-3A2AD9C47367}" srcOrd="0" destOrd="0" presId="urn:microsoft.com/office/officeart/2005/8/layout/cycle5"/>
    <dgm:cxn modelId="{0C43A842-40A4-4C68-BC78-4C5FB86DDE10}" srcId="{21AAD261-698D-4AD1-99A5-EE68F1987F36}" destId="{48E0BF76-15BC-4202-89B2-15BC323C518D}" srcOrd="2" destOrd="0" parTransId="{89E785CF-9CB3-47A7-8D12-23F92172CD3F}" sibTransId="{B37F1A59-19F1-4847-B3D4-EFE030FA8862}"/>
    <dgm:cxn modelId="{899E5B6C-FC06-43A4-A409-D4F53644F5BD}" type="presOf" srcId="{21AAD261-698D-4AD1-99A5-EE68F1987F36}" destId="{27BFCAA6-FAC4-427E-967B-FD48501276D6}" srcOrd="0" destOrd="0" presId="urn:microsoft.com/office/officeart/2005/8/layout/cycle5"/>
    <dgm:cxn modelId="{685AD04F-20A7-4A73-8973-53E709A57B1F}" type="presOf" srcId="{75074B5C-F034-4013-A206-54C2D8534005}" destId="{4F59662E-F750-4523-8C31-2E692F359520}" srcOrd="0" destOrd="0" presId="urn:microsoft.com/office/officeart/2005/8/layout/cycle5"/>
    <dgm:cxn modelId="{FCE8DD5A-7500-424C-985A-DB6301488DFB}" type="presOf" srcId="{48E0BF76-15BC-4202-89B2-15BC323C518D}" destId="{94976726-FD6B-4FBC-8D43-E5C1CFEAD3D4}" srcOrd="0" destOrd="0" presId="urn:microsoft.com/office/officeart/2005/8/layout/cycle5"/>
    <dgm:cxn modelId="{7A4B59AB-F3D4-47A9-AF8E-10CB407601F6}" type="presOf" srcId="{61EE2404-A4E3-49FF-9A65-67D254CED5F4}" destId="{A239D359-F2C4-4239-800B-73961C12D401}" srcOrd="0" destOrd="0" presId="urn:microsoft.com/office/officeart/2005/8/layout/cycle5"/>
    <dgm:cxn modelId="{1490DCAD-4BE9-4CE2-9623-FA8B0B3723D2}" type="presOf" srcId="{B37F1A59-19F1-4847-B3D4-EFE030FA8862}" destId="{BA267B47-FF7E-4C12-AF45-32EEE2F53D79}" srcOrd="0" destOrd="0" presId="urn:microsoft.com/office/officeart/2005/8/layout/cycle5"/>
    <dgm:cxn modelId="{75A78AC0-D278-4C6A-A0AE-4A1C6FD0330D}" srcId="{21AAD261-698D-4AD1-99A5-EE68F1987F36}" destId="{EEC21FE4-57E0-4679-81BF-241F48DB2F9D}" srcOrd="0" destOrd="0" parTransId="{0291C3E6-A6B8-4764-9A50-2513C6E0742C}" sibTransId="{DDB3168A-B43E-41CA-A397-573C7AAA61FA}"/>
    <dgm:cxn modelId="{54FC39CB-0EA1-4A10-9981-B41F327F9592}" type="presOf" srcId="{DDB3168A-B43E-41CA-A397-573C7AAA61FA}" destId="{947A5365-5AC2-49A1-BC4E-1756637C6884}" srcOrd="0" destOrd="0" presId="urn:microsoft.com/office/officeart/2005/8/layout/cycle5"/>
    <dgm:cxn modelId="{7F2A9AE9-2824-47D1-A2C4-5895DBED2F9E}" srcId="{21AAD261-698D-4AD1-99A5-EE68F1987F36}" destId="{61EE2404-A4E3-49FF-9A65-67D254CED5F4}" srcOrd="1" destOrd="0" parTransId="{C32FFCD8-2407-416F-BDA8-9E578766D425}" sibTransId="{75074B5C-F034-4013-A206-54C2D8534005}"/>
    <dgm:cxn modelId="{3752E104-4575-42E0-B740-958E2599DC7F}" type="presParOf" srcId="{27BFCAA6-FAC4-427E-967B-FD48501276D6}" destId="{F9E6F85E-23FE-4E01-B8B2-3A2AD9C47367}" srcOrd="0" destOrd="0" presId="urn:microsoft.com/office/officeart/2005/8/layout/cycle5"/>
    <dgm:cxn modelId="{51546EAD-A05F-4B04-AF68-A34A6371D826}" type="presParOf" srcId="{27BFCAA6-FAC4-427E-967B-FD48501276D6}" destId="{0D771533-B6E8-4929-81A6-4C08771D9FD0}" srcOrd="1" destOrd="0" presId="urn:microsoft.com/office/officeart/2005/8/layout/cycle5"/>
    <dgm:cxn modelId="{278F5434-2384-4426-A073-68EEC54025E7}" type="presParOf" srcId="{27BFCAA6-FAC4-427E-967B-FD48501276D6}" destId="{947A5365-5AC2-49A1-BC4E-1756637C6884}" srcOrd="2" destOrd="0" presId="urn:microsoft.com/office/officeart/2005/8/layout/cycle5"/>
    <dgm:cxn modelId="{7D3CB622-F56F-4EC5-BD26-FB932E00CE1B}" type="presParOf" srcId="{27BFCAA6-FAC4-427E-967B-FD48501276D6}" destId="{A239D359-F2C4-4239-800B-73961C12D401}" srcOrd="3" destOrd="0" presId="urn:microsoft.com/office/officeart/2005/8/layout/cycle5"/>
    <dgm:cxn modelId="{92D04C45-16B8-4D7B-87AE-0D130D8730A6}" type="presParOf" srcId="{27BFCAA6-FAC4-427E-967B-FD48501276D6}" destId="{D557031F-AA6E-4AEF-8FE6-9908A6468275}" srcOrd="4" destOrd="0" presId="urn:microsoft.com/office/officeart/2005/8/layout/cycle5"/>
    <dgm:cxn modelId="{8264A0C0-8E4A-4E30-AD93-0F113B786446}" type="presParOf" srcId="{27BFCAA6-FAC4-427E-967B-FD48501276D6}" destId="{4F59662E-F750-4523-8C31-2E692F359520}" srcOrd="5" destOrd="0" presId="urn:microsoft.com/office/officeart/2005/8/layout/cycle5"/>
    <dgm:cxn modelId="{7A5D30D6-461F-4DF2-AC36-52FEA909FF18}" type="presParOf" srcId="{27BFCAA6-FAC4-427E-967B-FD48501276D6}" destId="{94976726-FD6B-4FBC-8D43-E5C1CFEAD3D4}" srcOrd="6" destOrd="0" presId="urn:microsoft.com/office/officeart/2005/8/layout/cycle5"/>
    <dgm:cxn modelId="{93447360-285B-4376-8BBC-F4566E8AEAD1}" type="presParOf" srcId="{27BFCAA6-FAC4-427E-967B-FD48501276D6}" destId="{540A9A75-393B-4289-A880-256EB9B9600C}" srcOrd="7" destOrd="0" presId="urn:microsoft.com/office/officeart/2005/8/layout/cycle5"/>
    <dgm:cxn modelId="{CCCEFC24-A3B0-4E5E-B372-45C7C9AB480C}" type="presParOf" srcId="{27BFCAA6-FAC4-427E-967B-FD48501276D6}" destId="{BA267B47-FF7E-4C12-AF45-32EEE2F53D7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63CC3-BF99-4B6E-828F-7A0447ED310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cs-CZ"/>
        </a:p>
      </dgm:t>
    </dgm:pt>
    <dgm:pt modelId="{0C8EA988-F681-45AF-834F-91E2D0289785}">
      <dgm:prSet phldrT="[Text]" custT="1"/>
      <dgm:spPr>
        <a:solidFill>
          <a:srgbClr val="FF0000"/>
        </a:solidFill>
      </dgm:spPr>
      <dgm:t>
        <a:bodyPr/>
        <a:lstStyle/>
        <a:p>
          <a:r>
            <a:rPr lang="cs-CZ" sz="2800" dirty="0"/>
            <a:t>pozitivní obraz</a:t>
          </a:r>
        </a:p>
        <a:p>
          <a:r>
            <a:rPr lang="cs-CZ" sz="2800" dirty="0"/>
            <a:t>(obdiv? prestiž?)</a:t>
          </a:r>
        </a:p>
      </dgm:t>
    </dgm:pt>
    <dgm:pt modelId="{47EB0D1A-9FDD-4B26-994A-E3AF77D8A71D}" type="parTrans" cxnId="{483BE841-2722-4970-9602-E37763A2448F}">
      <dgm:prSet/>
      <dgm:spPr/>
      <dgm:t>
        <a:bodyPr/>
        <a:lstStyle/>
        <a:p>
          <a:endParaRPr lang="cs-CZ"/>
        </a:p>
      </dgm:t>
    </dgm:pt>
    <dgm:pt modelId="{09B0A344-7849-4733-8C71-554E4D319B7B}" type="sibTrans" cxnId="{483BE841-2722-4970-9602-E37763A2448F}">
      <dgm:prSet/>
      <dgm:spPr/>
      <dgm:t>
        <a:bodyPr/>
        <a:lstStyle/>
        <a:p>
          <a:endParaRPr lang="cs-CZ"/>
        </a:p>
      </dgm:t>
    </dgm:pt>
    <dgm:pt modelId="{FAB1DEFB-2EAB-4B33-9848-CEE8A40A0A12}">
      <dgm:prSet phldrT="[Text]" custT="1"/>
      <dgm:spPr>
        <a:solidFill>
          <a:srgbClr val="FF0000"/>
        </a:solidFill>
      </dgm:spPr>
      <dgm:t>
        <a:bodyPr/>
        <a:lstStyle/>
        <a:p>
          <a:r>
            <a:rPr lang="cs-CZ" sz="3200" dirty="0"/>
            <a:t>nerealistická očekávání</a:t>
          </a:r>
        </a:p>
        <a:p>
          <a:r>
            <a:rPr lang="cs-CZ" sz="3200" dirty="0"/>
            <a:t>psy není věda</a:t>
          </a:r>
        </a:p>
      </dgm:t>
    </dgm:pt>
    <dgm:pt modelId="{87EE093E-8D37-433C-8B5B-6ACE94FE3575}" type="parTrans" cxnId="{9B910B17-7497-4095-9C63-CEB0F1763DAC}">
      <dgm:prSet/>
      <dgm:spPr/>
      <dgm:t>
        <a:bodyPr/>
        <a:lstStyle/>
        <a:p>
          <a:endParaRPr lang="cs-CZ"/>
        </a:p>
      </dgm:t>
    </dgm:pt>
    <dgm:pt modelId="{60C1959F-A805-413D-A3BA-C0BD2D6970BF}" type="sibTrans" cxnId="{9B910B17-7497-4095-9C63-CEB0F1763DAC}">
      <dgm:prSet/>
      <dgm:spPr/>
      <dgm:t>
        <a:bodyPr/>
        <a:lstStyle/>
        <a:p>
          <a:endParaRPr lang="cs-CZ"/>
        </a:p>
      </dgm:t>
    </dgm:pt>
    <dgm:pt modelId="{DCE46E2C-DCEC-422E-B875-3F37161F192D}" type="pres">
      <dgm:prSet presAssocID="{7F363CC3-BF99-4B6E-828F-7A0447ED3102}" presName="diagram" presStyleCnt="0">
        <dgm:presLayoutVars>
          <dgm:dir/>
          <dgm:resizeHandles val="exact"/>
        </dgm:presLayoutVars>
      </dgm:prSet>
      <dgm:spPr/>
    </dgm:pt>
    <dgm:pt modelId="{041B1033-C3A6-41B5-BD07-6315CFEAF27F}" type="pres">
      <dgm:prSet presAssocID="{0C8EA988-F681-45AF-834F-91E2D0289785}" presName="arrow" presStyleLbl="node1" presStyleIdx="0" presStyleCnt="2">
        <dgm:presLayoutVars>
          <dgm:bulletEnabled val="1"/>
        </dgm:presLayoutVars>
      </dgm:prSet>
      <dgm:spPr/>
    </dgm:pt>
    <dgm:pt modelId="{234D12AB-EFA2-4D53-8A1C-25D2FB3EF318}" type="pres">
      <dgm:prSet presAssocID="{FAB1DEFB-2EAB-4B33-9848-CEE8A40A0A12}" presName="arrow" presStyleLbl="node1" presStyleIdx="1" presStyleCnt="2">
        <dgm:presLayoutVars>
          <dgm:bulletEnabled val="1"/>
        </dgm:presLayoutVars>
      </dgm:prSet>
      <dgm:spPr/>
    </dgm:pt>
  </dgm:ptLst>
  <dgm:cxnLst>
    <dgm:cxn modelId="{9B910B17-7497-4095-9C63-CEB0F1763DAC}" srcId="{7F363CC3-BF99-4B6E-828F-7A0447ED3102}" destId="{FAB1DEFB-2EAB-4B33-9848-CEE8A40A0A12}" srcOrd="1" destOrd="0" parTransId="{87EE093E-8D37-433C-8B5B-6ACE94FE3575}" sibTransId="{60C1959F-A805-413D-A3BA-C0BD2D6970BF}"/>
    <dgm:cxn modelId="{477EAA61-D96C-4A68-AEE9-6B25E7E66EE1}" type="presOf" srcId="{7F363CC3-BF99-4B6E-828F-7A0447ED3102}" destId="{DCE46E2C-DCEC-422E-B875-3F37161F192D}" srcOrd="0" destOrd="0" presId="urn:microsoft.com/office/officeart/2005/8/layout/arrow5"/>
    <dgm:cxn modelId="{483BE841-2722-4970-9602-E37763A2448F}" srcId="{7F363CC3-BF99-4B6E-828F-7A0447ED3102}" destId="{0C8EA988-F681-45AF-834F-91E2D0289785}" srcOrd="0" destOrd="0" parTransId="{47EB0D1A-9FDD-4B26-994A-E3AF77D8A71D}" sibTransId="{09B0A344-7849-4733-8C71-554E4D319B7B}"/>
    <dgm:cxn modelId="{F4496F4F-699E-4755-BA21-0649187F55B4}" type="presOf" srcId="{0C8EA988-F681-45AF-834F-91E2D0289785}" destId="{041B1033-C3A6-41B5-BD07-6315CFEAF27F}" srcOrd="0" destOrd="0" presId="urn:microsoft.com/office/officeart/2005/8/layout/arrow5"/>
    <dgm:cxn modelId="{3CE13278-77F3-4E25-9D9A-FC8F28078036}" type="presOf" srcId="{FAB1DEFB-2EAB-4B33-9848-CEE8A40A0A12}" destId="{234D12AB-EFA2-4D53-8A1C-25D2FB3EF318}" srcOrd="0" destOrd="0" presId="urn:microsoft.com/office/officeart/2005/8/layout/arrow5"/>
    <dgm:cxn modelId="{7137BC05-7D5F-41C4-95DD-5E446FA2C7BA}" type="presParOf" srcId="{DCE46E2C-DCEC-422E-B875-3F37161F192D}" destId="{041B1033-C3A6-41B5-BD07-6315CFEAF27F}" srcOrd="0" destOrd="0" presId="urn:microsoft.com/office/officeart/2005/8/layout/arrow5"/>
    <dgm:cxn modelId="{89114D61-258B-41C9-A534-BA0728D6F1E9}" type="presParOf" srcId="{DCE46E2C-DCEC-422E-B875-3F37161F192D}" destId="{234D12AB-EFA2-4D53-8A1C-25D2FB3EF31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6F85E-23FE-4E01-B8B2-3A2AD9C47367}">
      <dsp:nvSpPr>
        <dsp:cNvPr id="0" name=""/>
        <dsp:cNvSpPr/>
      </dsp:nvSpPr>
      <dsp:spPr>
        <a:xfrm>
          <a:off x="3076054" y="946"/>
          <a:ext cx="2077491" cy="135036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žádost o vystoupení v TV</a:t>
          </a:r>
        </a:p>
      </dsp:txBody>
      <dsp:txXfrm>
        <a:off x="3141974" y="66866"/>
        <a:ext cx="1945651" cy="1218529"/>
      </dsp:txXfrm>
    </dsp:sp>
    <dsp:sp modelId="{947A5365-5AC2-49A1-BC4E-1756637C6884}">
      <dsp:nvSpPr>
        <dsp:cNvPr id="0" name=""/>
        <dsp:cNvSpPr/>
      </dsp:nvSpPr>
      <dsp:spPr>
        <a:xfrm>
          <a:off x="2315006" y="676131"/>
          <a:ext cx="3599586" cy="3599586"/>
        </a:xfrm>
        <a:custGeom>
          <a:avLst/>
          <a:gdLst/>
          <a:ahLst/>
          <a:cxnLst/>
          <a:rect l="0" t="0" r="0" b="0"/>
          <a:pathLst>
            <a:path>
              <a:moveTo>
                <a:pt x="3116948" y="573270"/>
              </a:moveTo>
              <a:arcTo wR="1799793" hR="1799793" stAng="19022437" swAng="2300476"/>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A239D359-F2C4-4239-800B-73961C12D401}">
      <dsp:nvSpPr>
        <dsp:cNvPr id="0" name=""/>
        <dsp:cNvSpPr/>
      </dsp:nvSpPr>
      <dsp:spPr>
        <a:xfrm>
          <a:off x="4634720" y="2700636"/>
          <a:ext cx="2077491" cy="135036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vyjádření „vhodné do programu“</a:t>
          </a:r>
        </a:p>
      </dsp:txBody>
      <dsp:txXfrm>
        <a:off x="4700640" y="2766556"/>
        <a:ext cx="1945651" cy="1218529"/>
      </dsp:txXfrm>
    </dsp:sp>
    <dsp:sp modelId="{4F59662E-F750-4523-8C31-2E692F359520}">
      <dsp:nvSpPr>
        <dsp:cNvPr id="0" name=""/>
        <dsp:cNvSpPr/>
      </dsp:nvSpPr>
      <dsp:spPr>
        <a:xfrm>
          <a:off x="2315006" y="676131"/>
          <a:ext cx="3599586" cy="3599586"/>
        </a:xfrm>
        <a:custGeom>
          <a:avLst/>
          <a:gdLst/>
          <a:ahLst/>
          <a:cxnLst/>
          <a:rect l="0" t="0" r="0" b="0"/>
          <a:pathLst>
            <a:path>
              <a:moveTo>
                <a:pt x="2351432" y="3512962"/>
              </a:moveTo>
              <a:arcTo wR="1799793" hR="1799793" stAng="4329089" swAng="2141823"/>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94976726-FD6B-4FBC-8D43-E5C1CFEAD3D4}">
      <dsp:nvSpPr>
        <dsp:cNvPr id="0" name=""/>
        <dsp:cNvSpPr/>
      </dsp:nvSpPr>
      <dsp:spPr>
        <a:xfrm>
          <a:off x="1517387" y="2700636"/>
          <a:ext cx="2077491" cy="135036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spokojená televize</a:t>
          </a:r>
        </a:p>
      </dsp:txBody>
      <dsp:txXfrm>
        <a:off x="1583307" y="2766556"/>
        <a:ext cx="1945651" cy="1218529"/>
      </dsp:txXfrm>
    </dsp:sp>
    <dsp:sp modelId="{BA267B47-FF7E-4C12-AF45-32EEE2F53D79}">
      <dsp:nvSpPr>
        <dsp:cNvPr id="0" name=""/>
        <dsp:cNvSpPr/>
      </dsp:nvSpPr>
      <dsp:spPr>
        <a:xfrm>
          <a:off x="2315006" y="676131"/>
          <a:ext cx="3599586" cy="3599586"/>
        </a:xfrm>
        <a:custGeom>
          <a:avLst/>
          <a:gdLst/>
          <a:ahLst/>
          <a:cxnLst/>
          <a:rect l="0" t="0" r="0" b="0"/>
          <a:pathLst>
            <a:path>
              <a:moveTo>
                <a:pt x="5843" y="1654884"/>
              </a:moveTo>
              <a:arcTo wR="1799793" hR="1799793" stAng="11077087" swAng="2300476"/>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1033-C3A6-41B5-BD07-6315CFEAF27F}">
      <dsp:nvSpPr>
        <dsp:cNvPr id="0" name=""/>
        <dsp:cNvSpPr/>
      </dsp:nvSpPr>
      <dsp:spPr>
        <a:xfrm rot="16200000">
          <a:off x="2243" y="898"/>
          <a:ext cx="3327201" cy="3327201"/>
        </a:xfrm>
        <a:prstGeom prst="down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dirty="0"/>
            <a:t>pozitivní obraz</a:t>
          </a:r>
        </a:p>
        <a:p>
          <a:pPr marL="0" lvl="0" indent="0" algn="ctr" defTabSz="1244600">
            <a:lnSpc>
              <a:spcPct val="90000"/>
            </a:lnSpc>
            <a:spcBef>
              <a:spcPct val="0"/>
            </a:spcBef>
            <a:spcAft>
              <a:spcPct val="35000"/>
            </a:spcAft>
            <a:buNone/>
          </a:pPr>
          <a:r>
            <a:rPr lang="cs-CZ" sz="2800" kern="1200" dirty="0"/>
            <a:t>(obdiv? prestiž?)</a:t>
          </a:r>
        </a:p>
      </dsp:txBody>
      <dsp:txXfrm rot="5400000">
        <a:off x="2243" y="832698"/>
        <a:ext cx="2744941" cy="1663601"/>
      </dsp:txXfrm>
    </dsp:sp>
    <dsp:sp modelId="{234D12AB-EFA2-4D53-8A1C-25D2FB3EF318}">
      <dsp:nvSpPr>
        <dsp:cNvPr id="0" name=""/>
        <dsp:cNvSpPr/>
      </dsp:nvSpPr>
      <dsp:spPr>
        <a:xfrm rot="5400000">
          <a:off x="4900154" y="898"/>
          <a:ext cx="3327201" cy="3327201"/>
        </a:xfrm>
        <a:prstGeom prst="down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cs-CZ" sz="3200" kern="1200" dirty="0"/>
            <a:t>nerealistická očekávání</a:t>
          </a:r>
        </a:p>
        <a:p>
          <a:pPr marL="0" lvl="0" indent="0" algn="ctr" defTabSz="1422400">
            <a:lnSpc>
              <a:spcPct val="90000"/>
            </a:lnSpc>
            <a:spcBef>
              <a:spcPct val="0"/>
            </a:spcBef>
            <a:spcAft>
              <a:spcPct val="35000"/>
            </a:spcAft>
            <a:buNone/>
          </a:pPr>
          <a:r>
            <a:rPr lang="cs-CZ" sz="3200" kern="1200" dirty="0"/>
            <a:t>psy není věda</a:t>
          </a:r>
        </a:p>
      </dsp:txBody>
      <dsp:txXfrm rot="-5400000">
        <a:off x="5482414" y="832698"/>
        <a:ext cx="2744941" cy="166360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D6E3F09-7D53-5546-95B9-038378ECBD5D}" type="datetime1">
              <a:rPr lang="en-US"/>
              <a:pPr>
                <a:defRPr/>
              </a:pPr>
              <a:t>08-Oct-18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BE501C0-4EA8-644C-AFDC-6886270AA8DD}" type="slidenum">
              <a:rPr lang="en-US"/>
              <a:pPr>
                <a:defRPr/>
              </a:pPr>
              <a:t>‹#›</a:t>
            </a:fld>
            <a:endParaRPr lang="en-US"/>
          </a:p>
        </p:txBody>
      </p:sp>
    </p:spTree>
    <p:extLst>
      <p:ext uri="{BB962C8B-B14F-4D97-AF65-F5344CB8AC3E}">
        <p14:creationId xmlns:p14="http://schemas.microsoft.com/office/powerpoint/2010/main" val="286649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9E00457-5374-E14A-BCD1-94DAB29AFC04}" type="datetime1">
              <a:rPr lang="en-US"/>
              <a:pPr>
                <a:defRPr/>
              </a:pPr>
              <a:t>08-Oct-18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8577F40-97DA-4043-AF9D-1FC2F5D51137}" type="slidenum">
              <a:rPr lang="en-US"/>
              <a:pPr>
                <a:defRPr/>
              </a:pPr>
              <a:t>‹#›</a:t>
            </a:fld>
            <a:endParaRPr lang="en-US"/>
          </a:p>
        </p:txBody>
      </p:sp>
    </p:spTree>
    <p:extLst>
      <p:ext uri="{BB962C8B-B14F-4D97-AF65-F5344CB8AC3E}">
        <p14:creationId xmlns:p14="http://schemas.microsoft.com/office/powerpoint/2010/main" val="25067327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x.doi.org/10.1037/ppm0000046"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dx.doi.org/10.1001/jamapediatrics.2014.6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http://economics.com.au/2016/03/18/so-is-there-a-crisis-or-is-there-a-crisis-of-the-crisis-or-what-on-replicability-reproducibility-and-other-current-challenges-in-the-social-sciences/</a:t>
            </a:r>
          </a:p>
          <a:p>
            <a:r>
              <a:rPr lang="cs-CZ" dirty="0"/>
              <a:t>http://www.</a:t>
            </a:r>
            <a:r>
              <a:rPr lang="cs-CZ" dirty="0" err="1"/>
              <a:t>nytimes.com</a:t>
            </a:r>
            <a:r>
              <a:rPr lang="cs-CZ" dirty="0"/>
              <a:t>/2015/09/01/</a:t>
            </a:r>
            <a:r>
              <a:rPr lang="cs-CZ" dirty="0" err="1"/>
              <a:t>opinion</a:t>
            </a:r>
            <a:r>
              <a:rPr lang="cs-CZ" dirty="0"/>
              <a:t>/psychology-</a:t>
            </a:r>
            <a:r>
              <a:rPr lang="cs-CZ" dirty="0" err="1"/>
              <a:t>is</a:t>
            </a:r>
            <a:r>
              <a:rPr lang="cs-CZ" dirty="0"/>
              <a:t>-not-in-</a:t>
            </a:r>
            <a:r>
              <a:rPr lang="cs-CZ" dirty="0" err="1"/>
              <a:t>crisis.html</a:t>
            </a:r>
            <a:endParaRPr lang="cs-CZ" dirty="0"/>
          </a:p>
          <a:p>
            <a:r>
              <a:rPr lang="cs-CZ" dirty="0"/>
              <a:t>http://nymag.com/scienceofus/2016/03/is-psychologys-replication-crisis-really-overblown.html</a:t>
            </a:r>
          </a:p>
          <a:p>
            <a:r>
              <a:rPr lang="cs-CZ" dirty="0"/>
              <a:t>http://www.</a:t>
            </a:r>
            <a:r>
              <a:rPr lang="cs-CZ" dirty="0" err="1"/>
              <a:t>theatlantic.com</a:t>
            </a:r>
            <a:r>
              <a:rPr lang="cs-CZ" dirty="0"/>
              <a:t>/science/archive/2016/02/psychology-</a:t>
            </a:r>
            <a:r>
              <a:rPr lang="cs-CZ" dirty="0" err="1"/>
              <a:t>studies</a:t>
            </a:r>
            <a:r>
              <a:rPr lang="cs-CZ" dirty="0"/>
              <a:t>-</a:t>
            </a:r>
            <a:r>
              <a:rPr lang="cs-CZ" dirty="0" err="1"/>
              <a:t>replicate</a:t>
            </a:r>
            <a:r>
              <a:rPr lang="cs-CZ" dirty="0"/>
              <a:t>/468537/</a:t>
            </a:r>
          </a:p>
          <a:p>
            <a:r>
              <a:rPr lang="cs-CZ" dirty="0"/>
              <a:t>http://www.</a:t>
            </a:r>
            <a:r>
              <a:rPr lang="cs-CZ" dirty="0" err="1"/>
              <a:t>wired.com</a:t>
            </a:r>
            <a:r>
              <a:rPr lang="cs-CZ" dirty="0"/>
              <a:t>/2016/03/psychology-</a:t>
            </a:r>
            <a:r>
              <a:rPr lang="cs-CZ" dirty="0" err="1"/>
              <a:t>crisis</a:t>
            </a:r>
            <a:r>
              <a:rPr lang="cs-CZ" dirty="0"/>
              <a:t>-</a:t>
            </a:r>
            <a:r>
              <a:rPr lang="cs-CZ" dirty="0" err="1"/>
              <a:t>whether</a:t>
            </a:r>
            <a:r>
              <a:rPr lang="cs-CZ" dirty="0"/>
              <a:t>-</a:t>
            </a:r>
            <a:r>
              <a:rPr lang="cs-CZ" dirty="0" err="1"/>
              <a:t>crisis</a:t>
            </a:r>
            <a:r>
              <a:rPr lang="cs-CZ" dirty="0"/>
              <a:t>/</a:t>
            </a:r>
          </a:p>
          <a:p>
            <a:r>
              <a:rPr lang="cs-CZ" dirty="0"/>
              <a:t>https://www.psychologytoday.com/blog/the-nature-nurture-nietzsche-blog/201509/quick-guide-the-replication-crisis-in-psychology</a:t>
            </a:r>
          </a:p>
          <a:p>
            <a:endParaRPr lang="cs-CZ" dirty="0"/>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CB3BE-95FD-48A4-9641-9EE1526F44F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03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cs-CZ" dirty="0"/>
              <a:t>Výzkumy z</a:t>
            </a:r>
            <a:r>
              <a:rPr lang="cs-CZ" baseline="0" dirty="0"/>
              <a:t> posledních let:</a:t>
            </a:r>
          </a:p>
          <a:p>
            <a:endParaRPr lang="cs-CZ" baseline="0" dirty="0"/>
          </a:p>
          <a:p>
            <a:r>
              <a:rPr lang="cs-CZ" sz="1200" baseline="0" dirty="0"/>
              <a:t>Co si myslí veřejnost a vědci:</a:t>
            </a:r>
          </a:p>
          <a:p>
            <a:pPr marL="171450" indent="-171450">
              <a:buFont typeface="Arial" panose="020B0604020202020204" pitchFamily="34" charset="0"/>
              <a:buChar char="•"/>
            </a:pPr>
            <a:r>
              <a:rPr lang="cs-CZ" sz="1200" baseline="0" dirty="0" err="1"/>
              <a:t>Bushman</a:t>
            </a:r>
            <a:r>
              <a:rPr lang="cs-CZ" sz="1200" baseline="0" dirty="0"/>
              <a:t>: videohry zvyšují agresivitu: vědci (psy, komunikační vědci) 66% souhlasí, 17% ne, 17% neví</a:t>
            </a:r>
          </a:p>
          <a:p>
            <a:r>
              <a:rPr lang="cs-CZ" sz="1200" baseline="0" dirty="0"/>
              <a:t>Expozice násilným médiím&gt; podporuje tendenci k méně závažným formám agrese</a:t>
            </a:r>
          </a:p>
          <a:p>
            <a:r>
              <a:rPr lang="cs-CZ" sz="1200" baseline="0" dirty="0"/>
              <a:t>Motivace médií (producenti her) vytvářet dojem, že nejsou nebezpečné?</a:t>
            </a:r>
          </a:p>
          <a:p>
            <a:r>
              <a:rPr lang="cs-CZ" sz="1200" dirty="0">
                <a:effectLst/>
              </a:rPr>
              <a:t>Brad J. </a:t>
            </a:r>
            <a:r>
              <a:rPr lang="cs-CZ" sz="1200" dirty="0" err="1">
                <a:effectLst/>
              </a:rPr>
              <a:t>Bushman</a:t>
            </a:r>
            <a:r>
              <a:rPr lang="cs-CZ" sz="1200" dirty="0">
                <a:effectLst/>
              </a:rPr>
              <a:t>, Mario </a:t>
            </a:r>
            <a:r>
              <a:rPr lang="cs-CZ" sz="1200" dirty="0" err="1">
                <a:effectLst/>
              </a:rPr>
              <a:t>Gollwitzer</a:t>
            </a:r>
            <a:r>
              <a:rPr lang="cs-CZ" sz="1200" dirty="0">
                <a:effectLst/>
              </a:rPr>
              <a:t>, </a:t>
            </a:r>
            <a:r>
              <a:rPr lang="cs-CZ" sz="1200" dirty="0" err="1">
                <a:effectLst/>
              </a:rPr>
              <a:t>Carlos</a:t>
            </a:r>
            <a:r>
              <a:rPr lang="cs-CZ" sz="1200" dirty="0">
                <a:effectLst/>
              </a:rPr>
              <a:t> </a:t>
            </a:r>
            <a:r>
              <a:rPr lang="cs-CZ" sz="1200" dirty="0" err="1">
                <a:effectLst/>
              </a:rPr>
              <a:t>Cruz</a:t>
            </a:r>
            <a:r>
              <a:rPr lang="cs-CZ" sz="1200" dirty="0">
                <a:effectLst/>
              </a:rPr>
              <a:t>. </a:t>
            </a:r>
            <a:r>
              <a:rPr lang="cs-CZ" sz="1200" b="1" dirty="0" err="1">
                <a:effectLst/>
              </a:rPr>
              <a:t>There</a:t>
            </a:r>
            <a:r>
              <a:rPr lang="cs-CZ" sz="1200" b="1" dirty="0">
                <a:effectLst/>
              </a:rPr>
              <a:t> </a:t>
            </a:r>
            <a:r>
              <a:rPr lang="cs-CZ" sz="1200" b="1" dirty="0" err="1">
                <a:effectLst/>
              </a:rPr>
              <a:t>Is</a:t>
            </a:r>
            <a:r>
              <a:rPr lang="cs-CZ" sz="1200" b="1" dirty="0">
                <a:effectLst/>
              </a:rPr>
              <a:t> </a:t>
            </a:r>
            <a:r>
              <a:rPr lang="cs-CZ" sz="1200" b="1" dirty="0" err="1">
                <a:effectLst/>
              </a:rPr>
              <a:t>Broad</a:t>
            </a:r>
            <a:r>
              <a:rPr lang="cs-CZ" sz="1200" b="1" dirty="0">
                <a:effectLst/>
              </a:rPr>
              <a:t> </a:t>
            </a:r>
            <a:r>
              <a:rPr lang="cs-CZ" sz="1200" b="1" dirty="0" err="1">
                <a:effectLst/>
              </a:rPr>
              <a:t>Consensus</a:t>
            </a:r>
            <a:r>
              <a:rPr lang="cs-CZ" sz="1200" b="1" dirty="0">
                <a:effectLst/>
              </a:rPr>
              <a:t>: Media </a:t>
            </a:r>
            <a:r>
              <a:rPr lang="cs-CZ" sz="1200" b="1" dirty="0" err="1">
                <a:effectLst/>
              </a:rPr>
              <a:t>Researchers</a:t>
            </a:r>
            <a:r>
              <a:rPr lang="cs-CZ" sz="1200" b="1" dirty="0">
                <a:effectLst/>
              </a:rPr>
              <a:t> </a:t>
            </a:r>
            <a:r>
              <a:rPr lang="cs-CZ" sz="1200" b="1" dirty="0" err="1">
                <a:effectLst/>
              </a:rPr>
              <a:t>Agree</a:t>
            </a:r>
            <a:r>
              <a:rPr lang="cs-CZ" sz="1200" b="1" dirty="0">
                <a:effectLst/>
              </a:rPr>
              <a:t> </a:t>
            </a:r>
            <a:r>
              <a:rPr lang="cs-CZ" sz="1200" b="1" dirty="0" err="1">
                <a:effectLst/>
              </a:rPr>
              <a:t>That</a:t>
            </a:r>
            <a:r>
              <a:rPr lang="cs-CZ" sz="1200" b="1" dirty="0">
                <a:effectLst/>
              </a:rPr>
              <a:t> </a:t>
            </a:r>
            <a:r>
              <a:rPr lang="cs-CZ" sz="1200" b="1" dirty="0" err="1">
                <a:effectLst/>
              </a:rPr>
              <a:t>Violent</a:t>
            </a:r>
            <a:r>
              <a:rPr lang="cs-CZ" sz="1200" b="1" dirty="0">
                <a:effectLst/>
              </a:rPr>
              <a:t> Media </a:t>
            </a:r>
            <a:r>
              <a:rPr lang="cs-CZ" sz="1200" b="1" dirty="0" err="1">
                <a:effectLst/>
              </a:rPr>
              <a:t>Increase</a:t>
            </a:r>
            <a:r>
              <a:rPr lang="cs-CZ" sz="1200" b="1" dirty="0">
                <a:effectLst/>
              </a:rPr>
              <a:t> </a:t>
            </a:r>
            <a:r>
              <a:rPr lang="cs-CZ" sz="1200" b="1" dirty="0" err="1">
                <a:effectLst/>
              </a:rPr>
              <a:t>Aggression</a:t>
            </a:r>
            <a:r>
              <a:rPr lang="cs-CZ" sz="1200" b="1" dirty="0">
                <a:effectLst/>
              </a:rPr>
              <a:t> in </a:t>
            </a:r>
            <a:r>
              <a:rPr lang="cs-CZ" sz="1200" b="1" dirty="0" err="1">
                <a:effectLst/>
              </a:rPr>
              <a:t>Children</a:t>
            </a:r>
            <a:r>
              <a:rPr lang="cs-CZ" sz="1200" b="1" dirty="0">
                <a:effectLst/>
              </a:rPr>
              <a:t>, </a:t>
            </a:r>
            <a:r>
              <a:rPr lang="cs-CZ" sz="1200" b="1" dirty="0" err="1">
                <a:effectLst/>
              </a:rPr>
              <a:t>and</a:t>
            </a:r>
            <a:r>
              <a:rPr lang="cs-CZ" sz="1200" b="1" dirty="0">
                <a:effectLst/>
              </a:rPr>
              <a:t> </a:t>
            </a:r>
            <a:r>
              <a:rPr lang="cs-CZ" sz="1200" b="1" dirty="0" err="1">
                <a:effectLst/>
              </a:rPr>
              <a:t>Pediatricians</a:t>
            </a:r>
            <a:r>
              <a:rPr lang="cs-CZ" sz="1200" b="1" dirty="0">
                <a:effectLst/>
              </a:rPr>
              <a:t> </a:t>
            </a:r>
            <a:r>
              <a:rPr lang="cs-CZ" sz="1200" b="1" dirty="0" err="1">
                <a:effectLst/>
              </a:rPr>
              <a:t>and</a:t>
            </a:r>
            <a:r>
              <a:rPr lang="cs-CZ" sz="1200" b="1" dirty="0">
                <a:effectLst/>
              </a:rPr>
              <a:t> </a:t>
            </a:r>
            <a:r>
              <a:rPr lang="cs-CZ" sz="1200" b="1" dirty="0" err="1">
                <a:effectLst/>
              </a:rPr>
              <a:t>Parents</a:t>
            </a:r>
            <a:r>
              <a:rPr lang="cs-CZ" sz="1200" b="1" dirty="0">
                <a:effectLst/>
              </a:rPr>
              <a:t> </a:t>
            </a:r>
            <a:r>
              <a:rPr lang="cs-CZ" sz="1200" b="1" dirty="0" err="1">
                <a:effectLst/>
              </a:rPr>
              <a:t>Concur</a:t>
            </a:r>
            <a:r>
              <a:rPr lang="cs-CZ" sz="1200" b="1" dirty="0">
                <a:effectLst/>
              </a:rPr>
              <a:t>.</a:t>
            </a:r>
            <a:r>
              <a:rPr lang="cs-CZ" sz="1200" dirty="0">
                <a:effectLst/>
              </a:rPr>
              <a:t>. </a:t>
            </a:r>
            <a:r>
              <a:rPr lang="cs-CZ" sz="1200" i="1" dirty="0">
                <a:effectLst/>
              </a:rPr>
              <a:t>Psychology </a:t>
            </a:r>
            <a:r>
              <a:rPr lang="cs-CZ" sz="1200" i="1" dirty="0" err="1">
                <a:effectLst/>
              </a:rPr>
              <a:t>of</a:t>
            </a:r>
            <a:r>
              <a:rPr lang="cs-CZ" sz="1200" i="1" dirty="0">
                <a:effectLst/>
              </a:rPr>
              <a:t> </a:t>
            </a:r>
            <a:r>
              <a:rPr lang="cs-CZ" sz="1200" i="1" dirty="0" err="1">
                <a:effectLst/>
              </a:rPr>
              <a:t>Popular</a:t>
            </a:r>
            <a:r>
              <a:rPr lang="cs-CZ" sz="1200" i="1" dirty="0">
                <a:effectLst/>
              </a:rPr>
              <a:t> Media </a:t>
            </a:r>
            <a:r>
              <a:rPr lang="cs-CZ" sz="1200" i="1" dirty="0" err="1">
                <a:effectLst/>
              </a:rPr>
              <a:t>Culture</a:t>
            </a:r>
            <a:r>
              <a:rPr lang="cs-CZ" sz="1200" dirty="0">
                <a:effectLst/>
              </a:rPr>
              <a:t>, 2014; DOI: </a:t>
            </a:r>
            <a:r>
              <a:rPr lang="cs-CZ" sz="1200" dirty="0">
                <a:effectLst/>
                <a:hlinkClick r:id="rId3"/>
              </a:rPr>
              <a:t>10.1037/ppm0000046</a:t>
            </a:r>
            <a:r>
              <a:rPr lang="cs-CZ" sz="1200" dirty="0">
                <a:effectLst/>
              </a:rPr>
              <a:t> </a:t>
            </a:r>
          </a:p>
          <a:p>
            <a:endParaRPr lang="cs-CZ" sz="1200" baseline="0" dirty="0">
              <a:effectLst/>
            </a:endParaRPr>
          </a:p>
          <a:p>
            <a:pPr marL="171450" indent="-171450">
              <a:buFont typeface="Arial" panose="020B0604020202020204" pitchFamily="34" charset="0"/>
              <a:buChar char="•"/>
            </a:pPr>
            <a:endParaRPr lang="cs-CZ" sz="1200" baseline="0" dirty="0">
              <a:effectLst/>
            </a:endParaRPr>
          </a:p>
          <a:p>
            <a:pPr marL="0" indent="0">
              <a:buFont typeface="Arial" panose="020B0604020202020204" pitchFamily="34" charset="0"/>
              <a:buNone/>
            </a:pPr>
            <a:r>
              <a:rPr lang="cs-CZ" sz="1200" dirty="0">
                <a:effectLst/>
              </a:rPr>
              <a:t>„</a:t>
            </a:r>
            <a:r>
              <a:rPr lang="en-US" sz="1200" dirty="0">
                <a:effectLst/>
              </a:rPr>
              <a:t>you practice being vigilant for enemies, practice thinking that it's acceptable to respond aggressively to provocation, and practice becoming desensitized to the consequences of violence”</a:t>
            </a:r>
            <a:r>
              <a:rPr lang="cs-CZ" sz="1200" dirty="0">
                <a:effectLst/>
              </a:rPr>
              <a:t> </a:t>
            </a:r>
          </a:p>
          <a:p>
            <a:pPr marL="0" indent="0">
              <a:buFont typeface="Arial" panose="020B0604020202020204" pitchFamily="34" charset="0"/>
              <a:buNone/>
            </a:pPr>
            <a:r>
              <a:rPr lang="en-US" sz="1200" dirty="0">
                <a:effectLst/>
              </a:rPr>
              <a:t>They also reward players for being alert to hostile intentions and for using aggressive behavior to solve conflicts</a:t>
            </a:r>
            <a:r>
              <a:rPr lang="cs-CZ" sz="1200" dirty="0">
                <a:effectLst/>
              </a:rPr>
              <a:t>. </a:t>
            </a:r>
            <a:r>
              <a:rPr lang="en-US" sz="1200" dirty="0">
                <a:effectLst/>
              </a:rPr>
              <a:t>Practicing such aggressive thinking in these games improves the ability of the players to think aggressively. In turn, this habitual aggressive thinking increases their aggressiveness in real life.„</a:t>
            </a:r>
            <a:endParaRPr lang="cs-CZ" sz="1200" dirty="0">
              <a:effectLst/>
            </a:endParaRPr>
          </a:p>
          <a:p>
            <a:pPr marL="0" indent="0">
              <a:buFont typeface="Arial" panose="020B0604020202020204" pitchFamily="34" charset="0"/>
              <a:buNone/>
            </a:pPr>
            <a:r>
              <a:rPr lang="en-US" sz="1200" dirty="0">
                <a:effectLst/>
              </a:rPr>
              <a:t>The study followed more than 3,000 children in third, fourth, seventh and eighth grades for three years. collected data each year to track the amount of time spent playing video games, the violent content of the game and changes in a child's behavior. The length and size of the study made it possible for researchers to detect and test even small effects</a:t>
            </a:r>
            <a:endParaRPr lang="cs-CZ" sz="1200" dirty="0">
              <a:effectLst/>
            </a:endParaRPr>
          </a:p>
          <a:p>
            <a:pPr marL="0" indent="0">
              <a:buFont typeface="Arial" panose="020B0604020202020204" pitchFamily="34" charset="0"/>
              <a:buNone/>
            </a:pPr>
            <a:r>
              <a:rPr lang="en-US" sz="1200" dirty="0">
                <a:effectLst/>
              </a:rPr>
              <a:t>To test whether violent games had a greater effect on children who were more aggressive, researchers compared children with high and low levels of aggression. Much like gender, they did not find a significant difference in terms of the effect from violent games</a:t>
            </a:r>
            <a:endParaRPr lang="cs-CZ" sz="1200" dirty="0">
              <a:effectLst/>
            </a:endParaRPr>
          </a:p>
          <a:p>
            <a:pPr marL="0" indent="0">
              <a:buFont typeface="Arial" panose="020B0604020202020204" pitchFamily="34" charset="0"/>
              <a:buNone/>
            </a:pPr>
            <a:endParaRPr lang="cs-CZ" sz="1200" baseline="0" dirty="0">
              <a:effectLst/>
            </a:endParaRPr>
          </a:p>
          <a:p>
            <a:pPr marL="0" indent="0">
              <a:buFont typeface="Arial" panose="020B0604020202020204" pitchFamily="34" charset="0"/>
              <a:buNone/>
            </a:pPr>
            <a:r>
              <a:rPr lang="cs-CZ" sz="1200" baseline="0" dirty="0">
                <a:effectLst/>
              </a:rPr>
              <a:t>Kooperativní hry&gt; opačný efekt</a:t>
            </a:r>
          </a:p>
          <a:p>
            <a:pPr marL="171450" indent="-171450">
              <a:buFont typeface="Arial" panose="020B0604020202020204" pitchFamily="34" charset="0"/>
              <a:buChar char="•"/>
            </a:pPr>
            <a:endParaRPr lang="cs-CZ" sz="1200" dirty="0">
              <a:effectLst/>
            </a:endParaRPr>
          </a:p>
          <a:p>
            <a:pPr marL="171450" indent="-171450">
              <a:buFont typeface="Arial" panose="020B0604020202020204" pitchFamily="34" charset="0"/>
              <a:buChar char="•"/>
            </a:pPr>
            <a:r>
              <a:rPr lang="cs-CZ" sz="1200" dirty="0" err="1">
                <a:effectLst/>
              </a:rPr>
              <a:t>Douglas</a:t>
            </a:r>
            <a:r>
              <a:rPr lang="cs-CZ" sz="1200" dirty="0">
                <a:effectLst/>
              </a:rPr>
              <a:t> A. </a:t>
            </a:r>
            <a:r>
              <a:rPr lang="cs-CZ" sz="1200" dirty="0" err="1">
                <a:effectLst/>
              </a:rPr>
              <a:t>Gentile</a:t>
            </a:r>
            <a:r>
              <a:rPr lang="cs-CZ" sz="1200" dirty="0">
                <a:effectLst/>
              </a:rPr>
              <a:t>, </a:t>
            </a:r>
            <a:r>
              <a:rPr lang="cs-CZ" sz="1200" dirty="0" err="1">
                <a:effectLst/>
              </a:rPr>
              <a:t>Dongdong</a:t>
            </a:r>
            <a:r>
              <a:rPr lang="cs-CZ" sz="1200" dirty="0">
                <a:effectLst/>
              </a:rPr>
              <a:t> Li </a:t>
            </a:r>
            <a:r>
              <a:rPr lang="cs-CZ" sz="1200" dirty="0" err="1">
                <a:effectLst/>
              </a:rPr>
              <a:t>Angeline</a:t>
            </a:r>
            <a:r>
              <a:rPr lang="cs-CZ" sz="1200" dirty="0">
                <a:effectLst/>
              </a:rPr>
              <a:t> </a:t>
            </a:r>
            <a:r>
              <a:rPr lang="cs-CZ" sz="1200" dirty="0" err="1">
                <a:effectLst/>
              </a:rPr>
              <a:t>Khoo</a:t>
            </a:r>
            <a:r>
              <a:rPr lang="cs-CZ" sz="1200" dirty="0">
                <a:effectLst/>
              </a:rPr>
              <a:t>, </a:t>
            </a:r>
            <a:r>
              <a:rPr lang="cs-CZ" sz="1200" dirty="0" err="1">
                <a:effectLst/>
              </a:rPr>
              <a:t>Sara</a:t>
            </a:r>
            <a:r>
              <a:rPr lang="cs-CZ" sz="1200" dirty="0">
                <a:effectLst/>
              </a:rPr>
              <a:t> </a:t>
            </a:r>
            <a:r>
              <a:rPr lang="cs-CZ" sz="1200" dirty="0" err="1">
                <a:effectLst/>
              </a:rPr>
              <a:t>Prot</a:t>
            </a:r>
            <a:r>
              <a:rPr lang="cs-CZ" sz="1200" dirty="0">
                <a:effectLst/>
              </a:rPr>
              <a:t>, </a:t>
            </a:r>
            <a:r>
              <a:rPr lang="cs-CZ" sz="1200" dirty="0" err="1">
                <a:effectLst/>
              </a:rPr>
              <a:t>Craig</a:t>
            </a:r>
            <a:r>
              <a:rPr lang="cs-CZ" sz="1200" dirty="0">
                <a:effectLst/>
              </a:rPr>
              <a:t> A. Anderson. </a:t>
            </a:r>
            <a:r>
              <a:rPr lang="cs-CZ" sz="1200" b="1" dirty="0" err="1">
                <a:effectLst/>
              </a:rPr>
              <a:t>Mediators</a:t>
            </a:r>
            <a:r>
              <a:rPr lang="cs-CZ" sz="1200" b="1" dirty="0">
                <a:effectLst/>
              </a:rPr>
              <a:t> </a:t>
            </a:r>
            <a:r>
              <a:rPr lang="cs-CZ" sz="1200" b="1" dirty="0" err="1">
                <a:effectLst/>
              </a:rPr>
              <a:t>and</a:t>
            </a:r>
            <a:r>
              <a:rPr lang="cs-CZ" sz="1200" b="1" dirty="0">
                <a:effectLst/>
              </a:rPr>
              <a:t> </a:t>
            </a:r>
            <a:r>
              <a:rPr lang="cs-CZ" sz="1200" b="1" dirty="0" err="1">
                <a:effectLst/>
              </a:rPr>
              <a:t>Moderators</a:t>
            </a:r>
            <a:r>
              <a:rPr lang="cs-CZ" sz="1200" b="1" dirty="0">
                <a:effectLst/>
              </a:rPr>
              <a:t> </a:t>
            </a:r>
            <a:r>
              <a:rPr lang="cs-CZ" sz="1200" b="1" dirty="0" err="1">
                <a:effectLst/>
              </a:rPr>
              <a:t>of</a:t>
            </a:r>
            <a:r>
              <a:rPr lang="cs-CZ" sz="1200" b="1" dirty="0">
                <a:effectLst/>
              </a:rPr>
              <a:t> </a:t>
            </a:r>
            <a:r>
              <a:rPr lang="cs-CZ" sz="1200" b="1" dirty="0" err="1">
                <a:effectLst/>
              </a:rPr>
              <a:t>Long</a:t>
            </a:r>
            <a:r>
              <a:rPr lang="cs-CZ" sz="1200" b="1" dirty="0">
                <a:effectLst/>
              </a:rPr>
              <a:t>-term </a:t>
            </a:r>
            <a:r>
              <a:rPr lang="cs-CZ" sz="1200" b="1" dirty="0" err="1">
                <a:effectLst/>
              </a:rPr>
              <a:t>Effects</a:t>
            </a:r>
            <a:r>
              <a:rPr lang="cs-CZ" sz="1200" b="1" dirty="0">
                <a:effectLst/>
              </a:rPr>
              <a:t> </a:t>
            </a:r>
            <a:r>
              <a:rPr lang="cs-CZ" sz="1200" b="1" dirty="0" err="1">
                <a:effectLst/>
              </a:rPr>
              <a:t>of</a:t>
            </a:r>
            <a:r>
              <a:rPr lang="cs-CZ" sz="1200" b="1" dirty="0">
                <a:effectLst/>
              </a:rPr>
              <a:t> </a:t>
            </a:r>
            <a:r>
              <a:rPr lang="cs-CZ" sz="1200" b="1" dirty="0" err="1">
                <a:effectLst/>
              </a:rPr>
              <a:t>Violent</a:t>
            </a:r>
            <a:r>
              <a:rPr lang="cs-CZ" sz="1200" b="1" dirty="0">
                <a:effectLst/>
              </a:rPr>
              <a:t> Video </a:t>
            </a:r>
            <a:r>
              <a:rPr lang="cs-CZ" sz="1200" b="1" dirty="0" err="1">
                <a:effectLst/>
              </a:rPr>
              <a:t>Games</a:t>
            </a:r>
            <a:r>
              <a:rPr lang="cs-CZ" sz="1200" b="1" dirty="0">
                <a:effectLst/>
              </a:rPr>
              <a:t> on </a:t>
            </a:r>
            <a:r>
              <a:rPr lang="cs-CZ" sz="1200" b="1" dirty="0" err="1">
                <a:effectLst/>
              </a:rPr>
              <a:t>Aggressive</a:t>
            </a:r>
            <a:r>
              <a:rPr lang="cs-CZ" sz="1200" b="1" dirty="0">
                <a:effectLst/>
              </a:rPr>
              <a:t> </a:t>
            </a:r>
            <a:r>
              <a:rPr lang="cs-CZ" sz="1200" b="1" dirty="0" err="1">
                <a:effectLst/>
              </a:rPr>
              <a:t>BehaviorPractice</a:t>
            </a:r>
            <a:r>
              <a:rPr lang="cs-CZ" sz="1200" b="1" dirty="0">
                <a:effectLst/>
              </a:rPr>
              <a:t>, </a:t>
            </a:r>
            <a:r>
              <a:rPr lang="cs-CZ" sz="1200" b="1" dirty="0" err="1">
                <a:effectLst/>
              </a:rPr>
              <a:t>Thinking</a:t>
            </a:r>
            <a:r>
              <a:rPr lang="cs-CZ" sz="1200" b="1" dirty="0">
                <a:effectLst/>
              </a:rPr>
              <a:t>, </a:t>
            </a:r>
            <a:r>
              <a:rPr lang="cs-CZ" sz="1200" b="1" dirty="0" err="1">
                <a:effectLst/>
              </a:rPr>
              <a:t>and</a:t>
            </a:r>
            <a:r>
              <a:rPr lang="cs-CZ" sz="1200" b="1" dirty="0">
                <a:effectLst/>
              </a:rPr>
              <a:t> </a:t>
            </a:r>
            <a:r>
              <a:rPr lang="cs-CZ" sz="1200" b="1" dirty="0" err="1">
                <a:effectLst/>
              </a:rPr>
              <a:t>Action</a:t>
            </a:r>
            <a:r>
              <a:rPr lang="cs-CZ" sz="1200" dirty="0">
                <a:effectLst/>
              </a:rPr>
              <a:t>. </a:t>
            </a:r>
            <a:r>
              <a:rPr lang="cs-CZ" sz="1200" i="1" dirty="0">
                <a:effectLst/>
              </a:rPr>
              <a:t>JAMA </a:t>
            </a:r>
            <a:r>
              <a:rPr lang="cs-CZ" sz="1200" i="1" dirty="0" err="1">
                <a:effectLst/>
              </a:rPr>
              <a:t>Pediatrics</a:t>
            </a:r>
            <a:r>
              <a:rPr lang="cs-CZ" sz="1200" dirty="0">
                <a:effectLst/>
              </a:rPr>
              <a:t>, </a:t>
            </a:r>
            <a:r>
              <a:rPr lang="cs-CZ" sz="1200" dirty="0" err="1">
                <a:effectLst/>
              </a:rPr>
              <a:t>March</a:t>
            </a:r>
            <a:r>
              <a:rPr lang="cs-CZ" sz="1200" dirty="0">
                <a:effectLst/>
              </a:rPr>
              <a:t> 24, 2014 DOI: </a:t>
            </a:r>
            <a:r>
              <a:rPr lang="cs-CZ" sz="1200" dirty="0">
                <a:effectLst/>
                <a:hlinkClick r:id="rId4"/>
              </a:rPr>
              <a:t>10.1001/jamapediatrics.2014.63</a:t>
            </a:r>
            <a:r>
              <a:rPr lang="cs-CZ" sz="1200" dirty="0">
                <a:effectLst/>
              </a:rPr>
              <a:t> </a:t>
            </a:r>
          </a:p>
          <a:p>
            <a:pPr marL="171450" indent="-171450">
              <a:buFont typeface="Arial" panose="020B0604020202020204" pitchFamily="34" charset="0"/>
              <a:buChar char="•"/>
            </a:pPr>
            <a:endParaRPr lang="cs-CZ" sz="1200" baseline="0" dirty="0">
              <a:effectLst/>
            </a:endParaRPr>
          </a:p>
          <a:p>
            <a:pPr marL="171450" indent="-171450">
              <a:buFont typeface="Arial" panose="020B0604020202020204" pitchFamily="34" charset="0"/>
              <a:buChar char="•"/>
            </a:pPr>
            <a:endParaRPr lang="cs-CZ" sz="1200" baseline="0" dirty="0">
              <a:effectLst/>
            </a:endParaRPr>
          </a:p>
          <a:p>
            <a:pPr marL="171450" indent="-171450">
              <a:buFont typeface="Arial" panose="020B0604020202020204" pitchFamily="34" charset="0"/>
              <a:buChar char="•"/>
            </a:pPr>
            <a:endParaRPr lang="cs-CZ" sz="1200" baseline="0" dirty="0">
              <a:effectLst/>
            </a:endParaRPr>
          </a:p>
          <a:p>
            <a:pPr marL="171450" indent="-171450">
              <a:buFont typeface="Arial" panose="020B0604020202020204" pitchFamily="34" charset="0"/>
              <a:buChar char="•"/>
            </a:pPr>
            <a:r>
              <a:rPr lang="en-US" sz="1200" dirty="0">
                <a:effectLst/>
              </a:rPr>
              <a:t>longitudinal nationwide study involving more than 5,000 randomly sampled U.S. teenagers who answered a series of questions over four years in telephone interviews. They looked at a number of factors, including the playing of three violent risk-glorifying video games (Grand Theft Auto, Manhunt, Spiderman) and other mature-rated video games. They found that such games are associated with subsequent changes in a wide range of high-risk behaviors and suggest this is due, in part, to changes in the users' personality, attitudes and values, specifically making them more rebellious and thrill seeking. Effects were similar for males and females and were strongest among the heaviest </a:t>
            </a:r>
            <a:r>
              <a:rPr lang="en-US" sz="1200" dirty="0" err="1">
                <a:effectLst/>
              </a:rPr>
              <a:t>gameplayers</a:t>
            </a:r>
            <a:r>
              <a:rPr lang="en-US" sz="1200" dirty="0">
                <a:effectLst/>
              </a:rPr>
              <a:t> and those playing games with anti-social protagonists. Becoming bad through video games: Risk-glorying video games to increases in teens' high-risk behavior." </a:t>
            </a:r>
            <a:r>
              <a:rPr lang="en-US" sz="1200" dirty="0" err="1">
                <a:effectLst/>
              </a:rPr>
              <a:t>ScienceDaily</a:t>
            </a:r>
            <a:r>
              <a:rPr lang="en-US" sz="1200" dirty="0">
                <a:effectLst/>
              </a:rPr>
              <a:t>. </a:t>
            </a:r>
            <a:r>
              <a:rPr lang="en-US" sz="1200" dirty="0" err="1">
                <a:effectLst/>
              </a:rPr>
              <a:t>ScienceDaily</a:t>
            </a:r>
            <a:r>
              <a:rPr lang="en-US" sz="1200" dirty="0">
                <a:effectLst/>
              </a:rPr>
              <a:t>, 4 August 2014</a:t>
            </a:r>
            <a:endParaRPr lang="cs-CZ" sz="1200" dirty="0">
              <a:effectLst/>
            </a:endParaRPr>
          </a:p>
          <a:p>
            <a:pPr marL="0" indent="0">
              <a:buFont typeface="Arial" panose="020B0604020202020204" pitchFamily="34" charset="0"/>
              <a:buNone/>
            </a:pPr>
            <a:endParaRPr lang="cs-CZ" sz="1200" baseline="0" dirty="0">
              <a:effectLst/>
            </a:endParaRPr>
          </a:p>
          <a:p>
            <a:endParaRPr lang="cs-CZ" sz="1200" dirty="0">
              <a:effectLst/>
            </a:endParaRPr>
          </a:p>
          <a:p>
            <a:r>
              <a:rPr lang="cs-CZ" sz="1200" baseline="0" dirty="0">
                <a:effectLst/>
              </a:rPr>
              <a:t>Další studie ukázala, že je to spíše v souvislosti s neúspěchem při hraní hry- frustrace &gt; agrese. Před </a:t>
            </a:r>
            <a:r>
              <a:rPr lang="cs-CZ" sz="1200" baseline="0" dirty="0" err="1">
                <a:effectLst/>
              </a:rPr>
              <a:t>Tetrisem</a:t>
            </a:r>
            <a:r>
              <a:rPr lang="cs-CZ" sz="1200" baseline="0" dirty="0">
                <a:effectLst/>
              </a:rPr>
              <a:t> ruka v ledové vodě (čas jakože určený předchozím hráčem); snadná nebo obtížná verze – určit, jak dlouho ruka ve vodě u dalšího </a:t>
            </a:r>
            <a:r>
              <a:rPr lang="cs-CZ" sz="1200" baseline="0" dirty="0" err="1">
                <a:effectLst/>
              </a:rPr>
              <a:t>participanta</a:t>
            </a:r>
            <a:r>
              <a:rPr lang="cs-CZ" sz="1200" baseline="0" dirty="0">
                <a:effectLst/>
              </a:rPr>
              <a:t>. Tendence po neúspěchu Tady je ale problém krátkodobost? Jiné studie sledují longitudinální změny, takže mají větší potenciální dosah. Ne obsah hry, ale úspěch</a:t>
            </a:r>
            <a:endParaRPr lang="cs-CZ" sz="1200" dirty="0">
              <a:effectLst/>
            </a:endParaRPr>
          </a:p>
          <a:p>
            <a:pPr marL="171450" indent="-171450">
              <a:buFont typeface="Arial" panose="020B0604020202020204" pitchFamily="34" charset="0"/>
              <a:buChar char="•"/>
            </a:pPr>
            <a:endParaRPr lang="cs-CZ" sz="1200" baseline="0" dirty="0"/>
          </a:p>
          <a:p>
            <a:endParaRPr lang="cs-CZ" dirty="0"/>
          </a:p>
        </p:txBody>
      </p:sp>
      <p:sp>
        <p:nvSpPr>
          <p:cNvPr id="4" name="Slide Number Placeholder 3"/>
          <p:cNvSpPr>
            <a:spLocks noGrp="1"/>
          </p:cNvSpPr>
          <p:nvPr>
            <p:ph type="sldNum" sz="quarter" idx="10"/>
          </p:nvPr>
        </p:nvSpPr>
        <p:spPr/>
        <p:txBody>
          <a:bodyPr/>
          <a:lstStyle/>
          <a:p>
            <a:pPr>
              <a:defRPr/>
            </a:pPr>
            <a:fld id="{E8577F40-97DA-4043-AF9D-1FC2F5D51137}"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b="0" i="0" dirty="0"/>
          </a:p>
        </p:txBody>
      </p:sp>
      <p:sp>
        <p:nvSpPr>
          <p:cNvPr id="4" name="Zástupný symbol pro číslo snímku 3"/>
          <p:cNvSpPr>
            <a:spLocks noGrp="1"/>
          </p:cNvSpPr>
          <p:nvPr>
            <p:ph type="sldNum" sz="quarter" idx="10"/>
          </p:nvPr>
        </p:nvSpPr>
        <p:spPr/>
        <p:txBody>
          <a:bodyPr/>
          <a:lstStyle/>
          <a:p>
            <a:fld id="{7056A1A9-91FB-40DA-861E-835B5C19B3B4}" type="slidenum">
              <a:rPr lang="en-US" smtClean="0"/>
              <a:pPr/>
              <a:t>22</a:t>
            </a:fld>
            <a:endParaRPr lang="en-US"/>
          </a:p>
        </p:txBody>
      </p:sp>
    </p:spTree>
    <p:extLst>
      <p:ext uri="{BB962C8B-B14F-4D97-AF65-F5344CB8AC3E}">
        <p14:creationId xmlns:p14="http://schemas.microsoft.com/office/powerpoint/2010/main" val="198389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dirty="0">
                <a:solidFill>
                  <a:schemeClr val="tx1"/>
                </a:solidFill>
                <a:effectLst/>
                <a:latin typeface="+mn-lt"/>
                <a:ea typeface="+mn-ea"/>
                <a:cs typeface="+mn-cs"/>
              </a:rPr>
              <a:t>Mozek lze smysluplně dělit na pravou "kreativní" a levou "analytickou" hemisféru.</a:t>
            </a:r>
            <a:r>
              <a:rPr lang="cs-CZ" b="0" i="0" dirty="0"/>
              <a:t> </a:t>
            </a:r>
          </a:p>
          <a:p>
            <a:r>
              <a:rPr lang="cs-CZ" b="0" i="0" dirty="0"/>
              <a:t>Např. jazyk:</a:t>
            </a:r>
            <a:r>
              <a:rPr lang="cs-CZ" b="0" i="0" baseline="0" dirty="0"/>
              <a:t> L=gramatika, R=intonace; </a:t>
            </a:r>
            <a:r>
              <a:rPr lang="cs-CZ" b="0" i="0" baseline="0" dirty="0" err="1"/>
              <a:t>prozodie</a:t>
            </a:r>
            <a:r>
              <a:rPr lang="cs-CZ" b="0" i="0" baseline="0" dirty="0"/>
              <a:t>,  prostorová orientace: R=</a:t>
            </a:r>
            <a:r>
              <a:rPr lang="cs-CZ" b="0" i="0" baseline="0" dirty="0" err="1"/>
              <a:t>general</a:t>
            </a:r>
            <a:r>
              <a:rPr lang="cs-CZ" b="0" i="0" baseline="0" dirty="0"/>
              <a:t> </a:t>
            </a:r>
            <a:r>
              <a:rPr lang="cs-CZ" b="0" i="0" baseline="0" dirty="0" err="1"/>
              <a:t>sense</a:t>
            </a:r>
            <a:r>
              <a:rPr lang="cs-CZ" b="0" i="0" baseline="0" dirty="0"/>
              <a:t> </a:t>
            </a:r>
            <a:r>
              <a:rPr lang="cs-CZ" b="0" i="0" baseline="0" dirty="0" err="1"/>
              <a:t>of</a:t>
            </a:r>
            <a:r>
              <a:rPr lang="cs-CZ" b="0" i="0" baseline="0" dirty="0"/>
              <a:t> </a:t>
            </a:r>
            <a:r>
              <a:rPr lang="cs-CZ" b="0" i="0" baseline="0" dirty="0" err="1"/>
              <a:t>space</a:t>
            </a:r>
            <a:r>
              <a:rPr lang="cs-CZ" b="0" i="0" baseline="0" dirty="0"/>
              <a:t>, L=lokalizace objektů na určitých místech</a:t>
            </a:r>
            <a:endParaRPr lang="en-US" b="0" i="0" dirty="0"/>
          </a:p>
        </p:txBody>
      </p:sp>
      <p:sp>
        <p:nvSpPr>
          <p:cNvPr id="4" name="Zástupný symbol pro číslo snímku 3"/>
          <p:cNvSpPr>
            <a:spLocks noGrp="1"/>
          </p:cNvSpPr>
          <p:nvPr>
            <p:ph type="sldNum" sz="quarter" idx="10"/>
          </p:nvPr>
        </p:nvSpPr>
        <p:spPr/>
        <p:txBody>
          <a:bodyPr/>
          <a:lstStyle/>
          <a:p>
            <a:fld id="{7056A1A9-91FB-40DA-861E-835B5C19B3B4}" type="slidenum">
              <a:rPr lang="en-US" smtClean="0"/>
              <a:pPr/>
              <a:t>24</a:t>
            </a:fld>
            <a:endParaRPr lang="en-US"/>
          </a:p>
        </p:txBody>
      </p:sp>
    </p:spTree>
    <p:extLst>
      <p:ext uri="{BB962C8B-B14F-4D97-AF65-F5344CB8AC3E}">
        <p14:creationId xmlns:p14="http://schemas.microsoft.com/office/powerpoint/2010/main" val="198389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dirty="0">
                <a:solidFill>
                  <a:schemeClr val="tx1"/>
                </a:solidFill>
                <a:effectLst/>
                <a:latin typeface="+mn-lt"/>
                <a:ea typeface="+mn-ea"/>
                <a:cs typeface="+mn-cs"/>
              </a:rPr>
              <a:t>Mozek lze smysluplně dělit na pravou "kreativní" a levou "analytickou" hemisféru.</a:t>
            </a:r>
            <a:r>
              <a:rPr lang="cs-CZ" b="0" i="0" dirty="0"/>
              <a:t> </a:t>
            </a:r>
          </a:p>
          <a:p>
            <a:r>
              <a:rPr lang="cs-CZ" b="0" i="0" dirty="0"/>
              <a:t>Např. jazyk:</a:t>
            </a:r>
            <a:r>
              <a:rPr lang="cs-CZ" b="0" i="0" baseline="0" dirty="0"/>
              <a:t> L=gramatika, R=intonace; </a:t>
            </a:r>
            <a:r>
              <a:rPr lang="cs-CZ" b="0" i="0" baseline="0" dirty="0" err="1"/>
              <a:t>prozodie</a:t>
            </a:r>
            <a:r>
              <a:rPr lang="cs-CZ" b="0" i="0" baseline="0" dirty="0"/>
              <a:t>,  prostorová orientace: R=</a:t>
            </a:r>
            <a:r>
              <a:rPr lang="cs-CZ" b="0" i="0" baseline="0" dirty="0" err="1"/>
              <a:t>general</a:t>
            </a:r>
            <a:r>
              <a:rPr lang="cs-CZ" b="0" i="0" baseline="0" dirty="0"/>
              <a:t> </a:t>
            </a:r>
            <a:r>
              <a:rPr lang="cs-CZ" b="0" i="0" baseline="0" dirty="0" err="1"/>
              <a:t>sense</a:t>
            </a:r>
            <a:r>
              <a:rPr lang="cs-CZ" b="0" i="0" baseline="0" dirty="0"/>
              <a:t> </a:t>
            </a:r>
            <a:r>
              <a:rPr lang="cs-CZ" b="0" i="0" baseline="0" dirty="0" err="1"/>
              <a:t>of</a:t>
            </a:r>
            <a:r>
              <a:rPr lang="cs-CZ" b="0" i="0" baseline="0" dirty="0"/>
              <a:t> </a:t>
            </a:r>
            <a:r>
              <a:rPr lang="cs-CZ" b="0" i="0" baseline="0" dirty="0" err="1"/>
              <a:t>space</a:t>
            </a:r>
            <a:r>
              <a:rPr lang="cs-CZ" b="0" i="0" baseline="0" dirty="0"/>
              <a:t>, L=lokalizace objektů na určitých místech</a:t>
            </a:r>
            <a:endParaRPr lang="en-US" b="0" i="0" dirty="0"/>
          </a:p>
        </p:txBody>
      </p:sp>
      <p:sp>
        <p:nvSpPr>
          <p:cNvPr id="4" name="Zástupný symbol pro číslo snímku 3"/>
          <p:cNvSpPr>
            <a:spLocks noGrp="1"/>
          </p:cNvSpPr>
          <p:nvPr>
            <p:ph type="sldNum" sz="quarter" idx="10"/>
          </p:nvPr>
        </p:nvSpPr>
        <p:spPr/>
        <p:txBody>
          <a:bodyPr/>
          <a:lstStyle/>
          <a:p>
            <a:fld id="{7056A1A9-91FB-40DA-861E-835B5C19B3B4}" type="slidenum">
              <a:rPr lang="en-US" smtClean="0"/>
              <a:pPr/>
              <a:t>25</a:t>
            </a:fld>
            <a:endParaRPr lang="en-US"/>
          </a:p>
        </p:txBody>
      </p:sp>
    </p:spTree>
    <p:extLst>
      <p:ext uri="{BB962C8B-B14F-4D97-AF65-F5344CB8AC3E}">
        <p14:creationId xmlns:p14="http://schemas.microsoft.com/office/powerpoint/2010/main" val="19838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http://blogs.scientificamerican.com/cross-check/psychology-s-ongoing-credibility-crisis/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CB3BE-95FD-48A4-9641-9EE1526F44F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21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Bem</a:t>
            </a:r>
            <a:r>
              <a:rPr lang="en-US" dirty="0"/>
              <a:t>, D. J. (2011). Feeling the future: experimental evidence for anomalous retroactive influences on cognition and affect. </a:t>
            </a:r>
            <a:r>
              <a:rPr lang="en-US" i="1" dirty="0"/>
              <a:t>Journal of Personality and Social Psychology, 100(3), 407–426.</a:t>
            </a:r>
          </a:p>
          <a:p>
            <a:br>
              <a:rPr lang="cs-CZ" dirty="0"/>
            </a:br>
            <a:endParaRPr lang="cs-C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CB3BE-95FD-48A4-9641-9EE1526F44F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70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a:t>
            </a:r>
            <a:r>
              <a:rPr lang="cs-CZ" dirty="0"/>
              <a:t>m</a:t>
            </a:r>
            <a:r>
              <a:rPr lang="en-US" dirty="0"/>
              <a:t>, D. J. (1987). Writing the empirical journal article. </a:t>
            </a:r>
            <a:r>
              <a:rPr lang="en-US" i="1" dirty="0"/>
              <a:t>The </a:t>
            </a:r>
            <a:r>
              <a:rPr lang="en-US" i="1" dirty="0" err="1"/>
              <a:t>Compleat</a:t>
            </a:r>
            <a:r>
              <a:rPr lang="en-US" i="1" dirty="0"/>
              <a:t> Academic: A Practical Guide for the Beginning Social Scientist, 171.</a:t>
            </a:r>
          </a:p>
          <a:p>
            <a:br>
              <a:rPr lang="cs-CZ" dirty="0"/>
            </a:br>
            <a:endParaRPr lang="cs-C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CB3BE-95FD-48A4-9641-9EE1526F44F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71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7056A1A9-91FB-40DA-861E-835B5C19B3B4}" type="slidenum">
              <a:rPr lang="en-US" smtClean="0"/>
              <a:pPr/>
              <a:t>15</a:t>
            </a:fld>
            <a:endParaRPr lang="en-US"/>
          </a:p>
        </p:txBody>
      </p:sp>
    </p:spTree>
    <p:extLst>
      <p:ext uri="{BB962C8B-B14F-4D97-AF65-F5344CB8AC3E}">
        <p14:creationId xmlns:p14="http://schemas.microsoft.com/office/powerpoint/2010/main" val="198389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7056A1A9-91FB-40DA-861E-835B5C19B3B4}" type="slidenum">
              <a:rPr lang="en-US" smtClean="0"/>
              <a:pPr/>
              <a:t>16</a:t>
            </a:fld>
            <a:endParaRPr lang="en-US"/>
          </a:p>
        </p:txBody>
      </p:sp>
    </p:spTree>
    <p:extLst>
      <p:ext uri="{BB962C8B-B14F-4D97-AF65-F5344CB8AC3E}">
        <p14:creationId xmlns:p14="http://schemas.microsoft.com/office/powerpoint/2010/main" val="198389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Lynn</a:t>
            </a:r>
            <a:r>
              <a:rPr lang="cs-CZ" dirty="0"/>
              <a:t>, S.J., </a:t>
            </a:r>
            <a:r>
              <a:rPr lang="cs-CZ" dirty="0" err="1"/>
              <a:t>Neuschatz</a:t>
            </a:r>
            <a:r>
              <a:rPr lang="cs-CZ" dirty="0"/>
              <a:t>, J., </a:t>
            </a:r>
            <a:r>
              <a:rPr lang="cs-CZ" dirty="0" err="1"/>
              <a:t>Fite</a:t>
            </a:r>
            <a:r>
              <a:rPr lang="cs-CZ" dirty="0"/>
              <a:t>, R., &amp; </a:t>
            </a:r>
            <a:r>
              <a:rPr lang="cs-CZ" dirty="0" err="1"/>
              <a:t>Rhue</a:t>
            </a:r>
            <a:r>
              <a:rPr lang="cs-CZ" dirty="0"/>
              <a:t>, J.R. (2001). </a:t>
            </a:r>
            <a:r>
              <a:rPr lang="cs-CZ" dirty="0" err="1"/>
              <a:t>Hypnosis</a:t>
            </a:r>
            <a:r>
              <a:rPr lang="cs-CZ" dirty="0"/>
              <a:t> and </a:t>
            </a:r>
            <a:r>
              <a:rPr lang="cs-CZ" dirty="0" err="1"/>
              <a:t>memory</a:t>
            </a:r>
            <a:r>
              <a:rPr lang="cs-CZ" dirty="0"/>
              <a:t>: </a:t>
            </a:r>
            <a:r>
              <a:rPr lang="cs-CZ" dirty="0" err="1"/>
              <a:t>Implications</a:t>
            </a:r>
            <a:r>
              <a:rPr lang="cs-CZ" dirty="0"/>
              <a:t> </a:t>
            </a:r>
            <a:r>
              <a:rPr lang="cs-CZ" dirty="0" err="1"/>
              <a:t>for</a:t>
            </a:r>
            <a:r>
              <a:rPr lang="cs-CZ" dirty="0"/>
              <a:t> </a:t>
            </a:r>
            <a:r>
              <a:rPr lang="cs-CZ" dirty="0" err="1"/>
              <a:t>the</a:t>
            </a:r>
            <a:r>
              <a:rPr lang="cs-CZ" dirty="0"/>
              <a:t> </a:t>
            </a:r>
            <a:r>
              <a:rPr lang="cs-CZ" dirty="0" err="1"/>
              <a:t>courtroom</a:t>
            </a:r>
            <a:r>
              <a:rPr lang="cs-CZ" dirty="0"/>
              <a:t> and </a:t>
            </a:r>
            <a:r>
              <a:rPr lang="cs-CZ" dirty="0" err="1"/>
              <a:t>psychotherapy</a:t>
            </a:r>
            <a:r>
              <a:rPr lang="cs-CZ" dirty="0"/>
              <a:t>. In M. </a:t>
            </a:r>
            <a:r>
              <a:rPr lang="cs-CZ" dirty="0" err="1"/>
              <a:t>Eisen</a:t>
            </a:r>
            <a:r>
              <a:rPr lang="cs-CZ" dirty="0"/>
              <a:t>, &amp; G. </a:t>
            </a:r>
            <a:r>
              <a:rPr lang="cs-CZ" dirty="0" err="1"/>
              <a:t>Goodman</a:t>
            </a:r>
            <a:r>
              <a:rPr lang="cs-CZ" dirty="0"/>
              <a:t> (</a:t>
            </a:r>
            <a:r>
              <a:rPr lang="cs-CZ" dirty="0" err="1"/>
              <a:t>Eds</a:t>
            </a:r>
            <a:r>
              <a:rPr lang="cs-CZ" dirty="0"/>
              <a:t>.), </a:t>
            </a:r>
            <a:r>
              <a:rPr lang="cs-CZ" i="1" dirty="0" err="1"/>
              <a:t>Memory</a:t>
            </a:r>
            <a:r>
              <a:rPr lang="cs-CZ" i="1" dirty="0"/>
              <a:t>, </a:t>
            </a:r>
            <a:r>
              <a:rPr lang="cs-CZ" i="1" dirty="0" err="1"/>
              <a:t>suggestion</a:t>
            </a:r>
            <a:r>
              <a:rPr lang="cs-CZ" i="1" dirty="0"/>
              <a:t>, and </a:t>
            </a:r>
            <a:r>
              <a:rPr lang="cs-CZ" i="1" dirty="0" err="1"/>
              <a:t>the</a:t>
            </a:r>
            <a:r>
              <a:rPr lang="cs-CZ" i="1" dirty="0"/>
              <a:t> </a:t>
            </a:r>
            <a:r>
              <a:rPr lang="cs-CZ" i="1" dirty="0" err="1"/>
              <a:t>forensic</a:t>
            </a:r>
            <a:r>
              <a:rPr lang="cs-CZ" i="1" dirty="0"/>
              <a:t> interview.</a:t>
            </a:r>
            <a:r>
              <a:rPr lang="cs-CZ" dirty="0"/>
              <a:t> New York: </a:t>
            </a:r>
            <a:r>
              <a:rPr lang="cs-CZ" dirty="0" err="1"/>
              <a:t>Guilford</a:t>
            </a:r>
            <a:r>
              <a:rPr lang="cs-CZ" dirty="0"/>
              <a:t>.</a:t>
            </a:r>
          </a:p>
          <a:p>
            <a:endParaRPr lang="cs-CZ" dirty="0"/>
          </a:p>
          <a:p>
            <a:endParaRPr lang="cs-CZ" dirty="0"/>
          </a:p>
          <a:p>
            <a:r>
              <a:rPr lang="cs-CZ" dirty="0"/>
              <a:t>http://www.psychologytoday.com/blog/hypnosis-the-power-trance/200909/does-hypnosis-improve-memory</a:t>
            </a:r>
          </a:p>
        </p:txBody>
      </p:sp>
      <p:sp>
        <p:nvSpPr>
          <p:cNvPr id="4" name="Zástupný symbol pro číslo snímku 3"/>
          <p:cNvSpPr>
            <a:spLocks noGrp="1"/>
          </p:cNvSpPr>
          <p:nvPr>
            <p:ph type="sldNum" sz="quarter" idx="10"/>
          </p:nvPr>
        </p:nvSpPr>
        <p:spPr/>
        <p:txBody>
          <a:bodyPr/>
          <a:lstStyle/>
          <a:p>
            <a:fld id="{AC3F29F9-2473-43FA-B086-7382B41D4A24}" type="slidenum">
              <a:rPr lang="cs-CZ" smtClean="0"/>
              <a:pPr/>
              <a:t>17</a:t>
            </a:fld>
            <a:endParaRPr lang="cs-CZ"/>
          </a:p>
        </p:txBody>
      </p:sp>
    </p:spTree>
    <p:extLst>
      <p:ext uri="{BB962C8B-B14F-4D97-AF65-F5344CB8AC3E}">
        <p14:creationId xmlns:p14="http://schemas.microsoft.com/office/powerpoint/2010/main" val="69257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cs-CZ" dirty="0" err="1"/>
              <a:t>Freud</a:t>
            </a:r>
            <a:r>
              <a:rPr lang="cs-CZ" dirty="0"/>
              <a:t>:</a:t>
            </a:r>
            <a:r>
              <a:rPr lang="cs-CZ" baseline="0" dirty="0"/>
              <a:t> „</a:t>
            </a:r>
            <a:r>
              <a:rPr lang="en-US" sz="1200" b="0" i="0" u="none" strike="noStrike" kern="1200" baseline="0" dirty="0">
                <a:solidFill>
                  <a:schemeClr val="tx1"/>
                </a:solidFill>
                <a:latin typeface="+mn-lt"/>
                <a:ea typeface="ＭＳ Ｐゴシック" charset="-128"/>
                <a:cs typeface="ＭＳ Ｐゴシック" charset="-128"/>
              </a:rPr>
              <a:t>dampen the pressure of negative feelings by talking about them and releasing them in a controlled manner in and out of treatment</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Lilienfeld</a:t>
            </a:r>
            <a:r>
              <a:rPr lang="cs-CZ" sz="1200" b="0" i="0" u="none" strike="noStrike" kern="1200" baseline="0" dirty="0">
                <a:solidFill>
                  <a:schemeClr val="tx1"/>
                </a:solidFill>
                <a:latin typeface="+mn-lt"/>
                <a:ea typeface="ＭＳ Ｐゴシック" charset="-128"/>
                <a:cs typeface="ＭＳ Ｐゴシック" charset="-128"/>
              </a:rPr>
              <a:t>)</a:t>
            </a:r>
          </a:p>
          <a:p>
            <a:r>
              <a:rPr lang="cs-CZ" sz="1200" b="0" i="0" u="none" strike="noStrike" kern="1200" baseline="0" dirty="0">
                <a:solidFill>
                  <a:schemeClr val="tx1"/>
                </a:solidFill>
                <a:latin typeface="+mn-lt"/>
                <a:ea typeface="ＭＳ Ｐゴシック" charset="-128"/>
                <a:cs typeface="ＭＳ Ｐゴシック" charset="-128"/>
              </a:rPr>
              <a:t>Moderní pojetí katarze: frustrace &gt; agrese, ta musí nějakou cestou ven</a:t>
            </a:r>
          </a:p>
          <a:p>
            <a:r>
              <a:rPr lang="cs-CZ" sz="1200" b="0" i="0" u="none" strike="noStrike" kern="1200" baseline="0" dirty="0">
                <a:solidFill>
                  <a:schemeClr val="tx1"/>
                </a:solidFill>
                <a:latin typeface="+mn-lt"/>
                <a:ea typeface="ＭＳ Ｐゴシック" charset="-128"/>
                <a:cs typeface="ＭＳ Ｐゴシック" charset="-128"/>
              </a:rPr>
              <a:t>= sledování nebo projevení agrese?</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a:solidFill>
                  <a:schemeClr val="tx1"/>
                </a:solidFill>
                <a:latin typeface="+mn-lt"/>
                <a:ea typeface="ＭＳ Ｐゴシック" charset="-128"/>
                <a:cs typeface="ＭＳ Ｐゴシック" charset="-128"/>
              </a:rPr>
              <a:t>Ale projev agrese &gt; nevyvolá další agresi?</a:t>
            </a:r>
          </a:p>
          <a:p>
            <a:r>
              <a:rPr lang="cs-CZ" sz="1200" b="0" i="0" u="none" strike="noStrike" kern="1200" baseline="0" dirty="0">
                <a:solidFill>
                  <a:schemeClr val="tx1"/>
                </a:solidFill>
                <a:latin typeface="+mn-lt"/>
                <a:ea typeface="ＭＳ Ｐゴシック" charset="-128"/>
                <a:cs typeface="ＭＳ Ｐゴシック" charset="-128"/>
              </a:rPr>
              <a:t>http://www-</a:t>
            </a:r>
            <a:r>
              <a:rPr lang="cs-CZ" sz="1200" b="0" i="0" u="none" strike="noStrike" kern="1200" baseline="0" dirty="0" err="1">
                <a:solidFill>
                  <a:schemeClr val="tx1"/>
                </a:solidFill>
                <a:latin typeface="+mn-lt"/>
                <a:ea typeface="ＭＳ Ｐゴシック" charset="-128"/>
                <a:cs typeface="ＭＳ Ｐゴシック" charset="-128"/>
              </a:rPr>
              <a:t>personal.umich.edu</a:t>
            </a:r>
            <a:r>
              <a:rPr lang="cs-CZ" sz="1200" b="0" i="0" u="none" strike="noStrike" kern="1200" baseline="0" dirty="0">
                <a:solidFill>
                  <a:schemeClr val="tx1"/>
                </a:solidFill>
                <a:latin typeface="+mn-lt"/>
                <a:ea typeface="ＭＳ Ｐゴシック" charset="-128"/>
                <a:cs typeface="ＭＳ Ｐゴシック" charset="-128"/>
              </a:rPr>
              <a:t>/~</a:t>
            </a:r>
            <a:r>
              <a:rPr lang="cs-CZ" sz="1200" b="0" i="0" u="none" strike="noStrike" kern="1200" baseline="0" dirty="0" err="1">
                <a:solidFill>
                  <a:schemeClr val="tx1"/>
                </a:solidFill>
                <a:latin typeface="+mn-lt"/>
                <a:ea typeface="ＭＳ Ｐゴシック" charset="-128"/>
                <a:cs typeface="ＭＳ Ｐゴシック" charset="-128"/>
              </a:rPr>
              <a:t>bbushman</a:t>
            </a:r>
            <a:r>
              <a:rPr lang="cs-CZ" sz="1200" b="0" i="0" u="none" strike="noStrike" kern="1200" baseline="0" dirty="0">
                <a:solidFill>
                  <a:schemeClr val="tx1"/>
                </a:solidFill>
                <a:latin typeface="+mn-lt"/>
                <a:ea typeface="ＭＳ Ｐゴシック" charset="-128"/>
                <a:cs typeface="ＭＳ Ｐゴシック" charset="-128"/>
              </a:rPr>
              <a:t>/bbs99.pdf</a:t>
            </a:r>
          </a:p>
          <a:p>
            <a:pPr marL="228600" indent="-228600">
              <a:buAutoNum type="arabicPeriod"/>
            </a:pPr>
            <a:r>
              <a:rPr lang="cs-CZ" sz="1200" b="0" i="0" u="none" strike="noStrike" kern="1200" baseline="0" dirty="0">
                <a:solidFill>
                  <a:schemeClr val="tx1"/>
                </a:solidFill>
                <a:latin typeface="+mn-lt"/>
                <a:ea typeface="ＭＳ Ｐゴシック" charset="-128"/>
                <a:cs typeface="ＭＳ Ｐゴシック" charset="-128"/>
              </a:rPr>
              <a:t>studie: a) čtou pro/proti text, b) pseudonáhodní cizí esej ohledně pro/proti potratům- volný výběr, c) dostanou hodnocení své práce 50% výborně, 50% zle = </a:t>
            </a:r>
            <a:r>
              <a:rPr lang="cs-CZ" sz="1200" b="0" i="0" u="none" strike="noStrike" kern="1200" baseline="0" dirty="0" err="1">
                <a:solidFill>
                  <a:schemeClr val="tx1"/>
                </a:solidFill>
                <a:latin typeface="+mn-lt"/>
                <a:ea typeface="ＭＳ Ｐゴシック" charset="-128"/>
                <a:cs typeface="ＭＳ Ｐゴシック" charset="-128"/>
              </a:rPr>
              <a:t>anger</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induction</a:t>
            </a:r>
            <a:r>
              <a:rPr lang="cs-CZ" sz="1200" b="0" i="0" u="none" strike="noStrike" kern="1200" baseline="0" dirty="0">
                <a:solidFill>
                  <a:schemeClr val="tx1"/>
                </a:solidFill>
                <a:latin typeface="+mn-lt"/>
                <a:ea typeface="ＭＳ Ｐゴシック" charset="-128"/>
                <a:cs typeface="ＭＳ Ｐゴシック" charset="-128"/>
              </a:rPr>
              <a:t>, d) obodovat aktivity- TV, kniha, mlácení polštáře…</a:t>
            </a:r>
          </a:p>
          <a:p>
            <a:pPr marL="228600" indent="-228600">
              <a:buAutoNum type="arabicPeriod"/>
            </a:pPr>
            <a:r>
              <a:rPr lang="cs-CZ" sz="1200" b="0" i="0" u="none" strike="noStrike" kern="1200" baseline="0" dirty="0">
                <a:solidFill>
                  <a:schemeClr val="tx1"/>
                </a:solidFill>
                <a:latin typeface="+mn-lt"/>
                <a:ea typeface="ＭＳ Ｐゴシック" charset="-128"/>
                <a:cs typeface="ＭＳ Ｐゴシック" charset="-128"/>
              </a:rPr>
              <a:t>Studie: to samé, ale nabídnutí uhození pytle, 2 min, pak soupeření, kdo vyhraje (AZ kvíz styl rozstřelu), uštědří druhému (buď ten, co napsal špatnou esej, nebo náhodný) nepříjemný zvuk určité intenzity </a:t>
            </a:r>
          </a:p>
          <a:p>
            <a:pPr marL="228600" indent="-228600">
              <a:buAutoNum type="arabicPeriod"/>
            </a:pPr>
            <a:endParaRPr lang="cs-CZ" sz="1200" b="0" i="0" u="none" strike="noStrike" kern="1200" baseline="0" dirty="0">
              <a:solidFill>
                <a:schemeClr val="tx1"/>
              </a:solidFill>
              <a:latin typeface="+mn-lt"/>
              <a:ea typeface="ＭＳ Ｐゴシック" charset="-128"/>
              <a:cs typeface="ＭＳ Ｐゴシック" charset="-128"/>
            </a:endParaRPr>
          </a:p>
          <a:p>
            <a:pPr marL="0" indent="0">
              <a:buNone/>
            </a:pPr>
            <a:r>
              <a:rPr lang="cs-CZ" sz="1200" b="0" i="0" u="none" strike="noStrike" kern="1200" baseline="0" dirty="0">
                <a:solidFill>
                  <a:schemeClr val="tx1"/>
                </a:solidFill>
                <a:latin typeface="+mn-lt"/>
                <a:ea typeface="ＭＳ Ｐゴシック" charset="-128"/>
                <a:cs typeface="ＭＳ Ｐゴシック" charset="-128"/>
              </a:rPr>
              <a:t>Proč je katarze tak lákavá? Propagovaná; </a:t>
            </a:r>
            <a:r>
              <a:rPr lang="cs-CZ" sz="1200" b="0" i="0" u="none" strike="noStrike" kern="1200" baseline="0" dirty="0" err="1">
                <a:solidFill>
                  <a:schemeClr val="tx1"/>
                </a:solidFill>
                <a:latin typeface="+mn-lt"/>
                <a:ea typeface="ＭＳ Ｐゴシック" charset="-128"/>
                <a:cs typeface="ＭＳ Ｐゴシック" charset="-128"/>
              </a:rPr>
              <a:t>zdájí</a:t>
            </a:r>
            <a:r>
              <a:rPr lang="cs-CZ" sz="1200" b="0" i="0" u="none" strike="noStrike" kern="1200" baseline="0" dirty="0">
                <a:solidFill>
                  <a:schemeClr val="tx1"/>
                </a:solidFill>
                <a:latin typeface="+mn-lt"/>
                <a:ea typeface="ＭＳ Ｐゴシック" charset="-128"/>
                <a:cs typeface="ＭＳ Ｐゴシック" charset="-128"/>
              </a:rPr>
              <a:t> se přirozenou reakcí v těchto situacích; média, která toto propagují, ospravedlňují takové chování</a:t>
            </a:r>
          </a:p>
          <a:p>
            <a:pPr marL="0" indent="0">
              <a:buNone/>
            </a:pPr>
            <a:r>
              <a:rPr lang="cs-CZ" sz="1200" b="0" i="0" u="none" strike="noStrike" kern="1200" baseline="0" dirty="0">
                <a:solidFill>
                  <a:schemeClr val="tx1"/>
                </a:solidFill>
                <a:latin typeface="+mn-lt"/>
                <a:ea typeface="ＭＳ Ｐゴシック" charset="-128"/>
                <a:cs typeface="ＭＳ Ｐゴシック" charset="-128"/>
              </a:rPr>
              <a:t>Lidé si bouchání užívali, takže jim to trochu ulevilo.. A ta trocha asi stačí, aby se to udrželo. Ale tenhle dobrý pocit nezmírnil jejich agresivitu vůči druhému. 	</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a:solidFill>
                  <a:schemeClr val="tx1"/>
                </a:solidFill>
                <a:latin typeface="+mn-lt"/>
                <a:ea typeface="ＭＳ Ｐゴシック" charset="-128"/>
                <a:cs typeface="ＭＳ Ｐゴシック" charset="-128"/>
              </a:rPr>
              <a:t>Jak zpracovat silné emoce? Návody, inspirace z populárních médií, časopisů. </a:t>
            </a:r>
            <a:r>
              <a:rPr lang="cs-CZ" sz="1200" b="0" i="0" u="none" strike="noStrike" kern="1200" baseline="0" dirty="0" err="1">
                <a:solidFill>
                  <a:schemeClr val="tx1"/>
                </a:solidFill>
                <a:latin typeface="+mn-lt"/>
                <a:ea typeface="ＭＳ Ｐゴシック" charset="-128"/>
                <a:cs typeface="ＭＳ Ｐゴシック" charset="-128"/>
              </a:rPr>
              <a:t>Mindfulness</a:t>
            </a:r>
            <a:r>
              <a:rPr lang="cs-CZ" sz="1200" b="0" i="0" u="none" strike="noStrike" kern="1200" baseline="0" dirty="0">
                <a:solidFill>
                  <a:schemeClr val="tx1"/>
                </a:solidFill>
                <a:latin typeface="+mn-lt"/>
                <a:ea typeface="ＭＳ Ｐゴシック" charset="-128"/>
                <a:cs typeface="ＭＳ Ｐゴシック" charset="-128"/>
              </a:rPr>
              <a:t>- uvědomit si emoce, pozorovat z odstupu, nechat odeznít</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err="1">
                <a:solidFill>
                  <a:schemeClr val="tx1"/>
                </a:solidFill>
                <a:latin typeface="+mn-lt"/>
                <a:ea typeface="ＭＳ Ｐゴシック" charset="-128"/>
                <a:cs typeface="ＭＳ Ｐゴシック" charset="-128"/>
              </a:rPr>
              <a:t>Primal</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scream</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therapy</a:t>
            </a:r>
            <a:r>
              <a:rPr lang="cs-CZ" sz="1200" b="0" i="0" u="none" strike="noStrike" kern="1200" baseline="0" dirty="0">
                <a:solidFill>
                  <a:schemeClr val="tx1"/>
                </a:solidFill>
                <a:latin typeface="+mn-lt"/>
                <a:ea typeface="ＭＳ Ｐゴシック" charset="-128"/>
                <a:cs typeface="ＭＳ Ｐゴシック" charset="-128"/>
              </a:rPr>
              <a:t>: uvolnit trauma z dětství, </a:t>
            </a:r>
            <a:r>
              <a:rPr lang="cs-CZ" sz="1200" b="0" i="0" u="none" strike="noStrike" kern="1200" baseline="0" dirty="0" err="1">
                <a:solidFill>
                  <a:schemeClr val="tx1"/>
                </a:solidFill>
                <a:latin typeface="+mn-lt"/>
                <a:ea typeface="ＭＳ Ｐゴシック" charset="-128"/>
                <a:cs typeface="ＭＳ Ｐゴシック" charset="-128"/>
              </a:rPr>
              <a:t>Destructotherapy</a:t>
            </a:r>
            <a:r>
              <a:rPr lang="cs-CZ" sz="1200" b="0" i="0" u="none" strike="noStrike" kern="1200" baseline="0" dirty="0">
                <a:solidFill>
                  <a:schemeClr val="tx1"/>
                </a:solidFill>
                <a:latin typeface="+mn-lt"/>
                <a:ea typeface="ＭＳ Ｐゴシック" charset="-128"/>
                <a:cs typeface="ＭＳ Ｐゴシック" charset="-128"/>
              </a:rPr>
              <a:t>- ničení věcí, aut, techniky</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err="1">
                <a:solidFill>
                  <a:schemeClr val="tx1"/>
                </a:solidFill>
                <a:latin typeface="+mn-lt"/>
                <a:ea typeface="ＭＳ Ｐゴシック" charset="-128"/>
                <a:cs typeface="ＭＳ Ｐゴシック" charset="-128"/>
              </a:rPr>
              <a:t>Bushman</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Stack</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Baumeister</a:t>
            </a:r>
            <a:r>
              <a:rPr lang="cs-CZ" sz="1200" b="0" i="0" u="none" strike="noStrike" kern="1200" baseline="0" dirty="0">
                <a:solidFill>
                  <a:schemeClr val="tx1"/>
                </a:solidFill>
                <a:latin typeface="+mn-lt"/>
                <a:ea typeface="ＭＳ Ｐゴシック" charset="-128"/>
                <a:cs typeface="ＭＳ Ｐゴシック" charset="-128"/>
              </a:rPr>
              <a:t> (1999) – </a:t>
            </a:r>
            <a:r>
              <a:rPr lang="cs-CZ" sz="1200" b="0" i="0" u="none" strike="noStrike" kern="1200" baseline="0" dirty="0" err="1">
                <a:solidFill>
                  <a:schemeClr val="tx1"/>
                </a:solidFill>
                <a:latin typeface="+mn-lt"/>
                <a:ea typeface="ＭＳ Ｐゴシック" charset="-128"/>
                <a:cs typeface="ＭＳ Ｐゴシック" charset="-128"/>
              </a:rPr>
              <a:t>Catharsis</a:t>
            </a:r>
            <a:r>
              <a:rPr lang="cs-CZ" sz="1200" b="0" i="0" u="none" strike="noStrike" kern="1200" baseline="0" dirty="0">
                <a:solidFill>
                  <a:schemeClr val="tx1"/>
                </a:solidFill>
                <a:latin typeface="+mn-lt"/>
                <a:ea typeface="ＭＳ Ｐゴシック" charset="-128"/>
                <a:cs typeface="ＭＳ Ｐゴシック" charset="-128"/>
              </a:rPr>
              <a:t>, </a:t>
            </a:r>
            <a:r>
              <a:rPr lang="cs-CZ" sz="1200" b="0" i="0" u="none" strike="noStrike" kern="1200" baseline="0" dirty="0" err="1">
                <a:solidFill>
                  <a:schemeClr val="tx1"/>
                </a:solidFill>
                <a:latin typeface="+mn-lt"/>
                <a:ea typeface="ＭＳ Ｐゴシック" charset="-128"/>
                <a:cs typeface="ＭＳ Ｐゴシック" charset="-128"/>
              </a:rPr>
              <a:t>agression</a:t>
            </a:r>
            <a:r>
              <a:rPr lang="cs-CZ" sz="1200" b="0" i="0" u="none" strike="noStrike" kern="1200" baseline="0" dirty="0">
                <a:solidFill>
                  <a:schemeClr val="tx1"/>
                </a:solidFill>
                <a:latin typeface="+mn-lt"/>
                <a:ea typeface="ＭＳ Ｐゴシック" charset="-128"/>
                <a:cs typeface="ＭＳ Ｐゴシック" charset="-128"/>
              </a:rPr>
              <a:t> …. </a:t>
            </a:r>
          </a:p>
          <a:p>
            <a:r>
              <a:rPr lang="cs-CZ" sz="1200" b="0" i="0" u="none" strike="noStrike" kern="1200" baseline="0" dirty="0">
                <a:solidFill>
                  <a:schemeClr val="tx1"/>
                </a:solidFill>
                <a:latin typeface="+mn-lt"/>
                <a:ea typeface="ＭＳ Ｐゴシック" charset="-128"/>
                <a:cs typeface="ＭＳ Ｐゴシック" charset="-128"/>
              </a:rPr>
              <a:t>1. studie: </a:t>
            </a:r>
            <a:r>
              <a:rPr lang="cs-CZ" sz="1200" b="0" i="0" u="none" strike="noStrike" kern="1200" baseline="0" dirty="0" err="1">
                <a:solidFill>
                  <a:schemeClr val="tx1"/>
                </a:solidFill>
                <a:latin typeface="+mn-lt"/>
                <a:ea typeface="ＭＳ Ｐゴシック" charset="-128"/>
                <a:cs typeface="ＭＳ Ｐゴシック" charset="-128"/>
              </a:rPr>
              <a:t>prokatarzní</a:t>
            </a:r>
            <a:r>
              <a:rPr lang="cs-CZ" sz="1200" b="0" i="0" u="none" strike="noStrike" kern="1200" baseline="0" dirty="0">
                <a:solidFill>
                  <a:schemeClr val="tx1"/>
                </a:solidFill>
                <a:latin typeface="+mn-lt"/>
                <a:ea typeface="ＭＳ Ｐゴシック" charset="-128"/>
                <a:cs typeface="ＭＳ Ｐゴシック" charset="-128"/>
              </a:rPr>
              <a:t> vs. </a:t>
            </a:r>
            <a:r>
              <a:rPr lang="cs-CZ" sz="1200" b="0" i="0" u="none" strike="noStrike" kern="1200" baseline="0" dirty="0" err="1">
                <a:solidFill>
                  <a:schemeClr val="tx1"/>
                </a:solidFill>
                <a:latin typeface="+mn-lt"/>
                <a:ea typeface="ＭＳ Ｐゴシック" charset="-128"/>
                <a:cs typeface="ＭＳ Ｐゴシック" charset="-128"/>
              </a:rPr>
              <a:t>Antikatazní</a:t>
            </a:r>
            <a:r>
              <a:rPr lang="cs-CZ" sz="1200" b="0" i="0" u="none" strike="noStrike" kern="1200" baseline="0" dirty="0">
                <a:solidFill>
                  <a:schemeClr val="tx1"/>
                </a:solidFill>
                <a:latin typeface="+mn-lt"/>
                <a:ea typeface="ＭＳ Ｐゴシック" charset="-128"/>
                <a:cs typeface="ＭＳ Ｐゴシック" charset="-128"/>
              </a:rPr>
              <a:t> text o účinnosti/škodlivosti exprese agrese; 1. skupina větší chuť k </a:t>
            </a:r>
            <a:r>
              <a:rPr lang="cs-CZ" sz="1200" b="0" i="0" u="none" strike="noStrike" kern="1200" baseline="0" dirty="0" err="1">
                <a:solidFill>
                  <a:schemeClr val="tx1"/>
                </a:solidFill>
                <a:latin typeface="+mn-lt"/>
                <a:ea typeface="ＭＳ Ｐゴシック" charset="-128"/>
                <a:cs typeface="ＭＳ Ｐゴシック" charset="-128"/>
              </a:rPr>
              <a:t>agres</a:t>
            </a:r>
            <a:r>
              <a:rPr lang="cs-CZ" sz="1200" b="0" i="0" u="none" strike="noStrike" kern="1200" baseline="0" dirty="0">
                <a:solidFill>
                  <a:schemeClr val="tx1"/>
                </a:solidFill>
                <a:latin typeface="+mn-lt"/>
                <a:ea typeface="ＭＳ Ｐゴシック" charset="-128"/>
                <a:cs typeface="ＭＳ Ｐゴシック" charset="-128"/>
              </a:rPr>
              <a:t>. Chování</a:t>
            </a:r>
          </a:p>
          <a:p>
            <a:r>
              <a:rPr lang="cs-CZ" sz="1200" b="0" i="0" u="none" strike="noStrike" kern="1200" baseline="0" dirty="0">
                <a:solidFill>
                  <a:schemeClr val="tx1"/>
                </a:solidFill>
                <a:latin typeface="+mn-lt"/>
                <a:ea typeface="ＭＳ Ｐゴシック" charset="-128"/>
                <a:cs typeface="ＭＳ Ｐゴシック" charset="-128"/>
              </a:rPr>
              <a:t>2. studie: čtení stejných zpráv+ bouchnutí do pytle &gt; 1. skupina byla agresivnější </a:t>
            </a:r>
          </a:p>
          <a:p>
            <a:r>
              <a:rPr lang="cs-CZ" sz="1200" b="0" i="0" u="none" strike="noStrike" kern="1200" baseline="0" dirty="0">
                <a:solidFill>
                  <a:schemeClr val="tx1"/>
                </a:solidFill>
                <a:latin typeface="+mn-lt"/>
                <a:ea typeface="ＭＳ Ｐゴシック" charset="-128"/>
                <a:cs typeface="ＭＳ Ｐゴシック" charset="-128"/>
              </a:rPr>
              <a:t>Otázky, které si kladli: katarze výzkumně nepotvrzena. Nestačí ale </a:t>
            </a:r>
            <a:r>
              <a:rPr lang="cs-CZ" sz="1200" b="0" i="0" u="none" strike="noStrike" kern="1200" baseline="0" dirty="0" err="1">
                <a:solidFill>
                  <a:schemeClr val="tx1"/>
                </a:solidFill>
                <a:latin typeface="+mn-lt"/>
                <a:ea typeface="ＭＳ Ｐゴシック" charset="-128"/>
                <a:cs typeface="ＭＳ Ｐゴシック" charset="-128"/>
              </a:rPr>
              <a:t>sebenaplňující</a:t>
            </a:r>
            <a:r>
              <a:rPr lang="cs-CZ" sz="1200" b="0" i="0" u="none" strike="noStrike" kern="1200" baseline="0" dirty="0">
                <a:solidFill>
                  <a:schemeClr val="tx1"/>
                </a:solidFill>
                <a:latin typeface="+mn-lt"/>
                <a:ea typeface="ＭＳ Ｐゴシック" charset="-128"/>
                <a:cs typeface="ＭＳ Ｐゴシック" charset="-128"/>
              </a:rPr>
              <a:t> se proroctví k tomu, aby to fungovalo? To právě testovali</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a:solidFill>
                  <a:schemeClr val="tx1"/>
                </a:solidFill>
                <a:latin typeface="+mn-lt"/>
                <a:ea typeface="ＭＳ Ｐゴシック" charset="-128"/>
                <a:cs typeface="ＭＳ Ｐゴシック" charset="-128"/>
              </a:rPr>
              <a:t>(Co ale nespecifická aktivace boj/útěk, potřeba odfiltrovat adrenalin? Lepší ale jinou cestou)</a:t>
            </a:r>
          </a:p>
          <a:p>
            <a:r>
              <a:rPr lang="cs-CZ" sz="1200" b="0" i="0" u="none" strike="noStrike" kern="1200" baseline="0" dirty="0">
                <a:solidFill>
                  <a:schemeClr val="tx1"/>
                </a:solidFill>
                <a:latin typeface="+mn-lt"/>
                <a:ea typeface="ＭＳ Ｐゴシック" charset="-128"/>
                <a:cs typeface="ＭＳ Ｐゴシック" charset="-128"/>
              </a:rPr>
              <a:t>Strategie: chci-li se nějak cítit, je jednodušší chovat se tak- pocit přijde později; </a:t>
            </a:r>
          </a:p>
          <a:p>
            <a:r>
              <a:rPr lang="cs-CZ" sz="1200" b="0" i="0" u="none" strike="noStrike" kern="1200" baseline="0" dirty="0">
                <a:solidFill>
                  <a:schemeClr val="tx1"/>
                </a:solidFill>
                <a:latin typeface="+mn-lt"/>
                <a:ea typeface="ＭＳ Ｐゴシック" charset="-128"/>
                <a:cs typeface="ＭＳ Ｐゴシック" charset="-128"/>
              </a:rPr>
              <a:t>Konstruktivní zlost – např. na chování někoho nakonec může vést k cíli, ale lepší je zvolit jinou formu; cíl agresivity aktivovat nás k překonání překážky, rozumnější je nechat „páru“ ustoupit a chovat se klidněji</a:t>
            </a:r>
          </a:p>
          <a:p>
            <a:endParaRPr lang="cs-CZ" sz="1200" b="0" i="0" u="none" strike="noStrike" kern="1200" baseline="0" dirty="0">
              <a:solidFill>
                <a:schemeClr val="tx1"/>
              </a:solidFill>
              <a:latin typeface="+mn-lt"/>
              <a:ea typeface="ＭＳ Ｐゴシック" charset="-128"/>
              <a:cs typeface="ＭＳ Ｐゴシック" charset="-128"/>
            </a:endParaRPr>
          </a:p>
          <a:p>
            <a:r>
              <a:rPr lang="cs-CZ" sz="1200" b="0" i="0" u="none" strike="noStrike" kern="1200" baseline="0" dirty="0">
                <a:solidFill>
                  <a:schemeClr val="tx1"/>
                </a:solidFill>
                <a:latin typeface="+mn-lt"/>
                <a:ea typeface="ＭＳ Ｐゴシック" charset="-128"/>
                <a:cs typeface="ＭＳ Ｐゴシック" charset="-128"/>
              </a:rPr>
              <a:t>Videohry: výzkum </a:t>
            </a:r>
            <a:r>
              <a:rPr lang="cs-CZ" sz="1200" b="0" i="0" u="none" strike="noStrike" kern="1200" baseline="0" dirty="0" err="1">
                <a:solidFill>
                  <a:schemeClr val="tx1"/>
                </a:solidFill>
                <a:latin typeface="+mn-lt"/>
                <a:ea typeface="ＭＳ Ｐゴシック" charset="-128"/>
                <a:cs typeface="ＭＳ Ｐゴシック" charset="-128"/>
              </a:rPr>
              <a:t>srovávající</a:t>
            </a:r>
            <a:r>
              <a:rPr lang="cs-CZ" sz="1200" b="0" i="0" u="none" strike="noStrike" kern="1200" baseline="0" dirty="0">
                <a:solidFill>
                  <a:schemeClr val="tx1"/>
                </a:solidFill>
                <a:latin typeface="+mn-lt"/>
                <a:ea typeface="ＭＳ Ｐゴシック" charset="-128"/>
                <a:cs typeface="ＭＳ Ｐゴシック" charset="-128"/>
              </a:rPr>
              <a:t> míru frustrace vs. Vyjádřené agrese &gt; více agrese ti, kteří měli problém ovládat hru; </a:t>
            </a:r>
            <a:r>
              <a:rPr lang="en-US" dirty="0"/>
              <a:t>We focused on the motives of people who play electronic games and found players have a psychological need to come out on top when playing</a:t>
            </a:r>
            <a:r>
              <a:rPr lang="cs-CZ" dirty="0"/>
              <a:t>. </a:t>
            </a:r>
          </a:p>
          <a:p>
            <a:r>
              <a:rPr lang="en-US" dirty="0"/>
              <a:t>This need to master the game was far more significant than whether the game contained violent material</a:t>
            </a:r>
            <a:r>
              <a:rPr lang="cs-CZ" dirty="0"/>
              <a:t>.</a:t>
            </a:r>
          </a:p>
          <a:p>
            <a:r>
              <a:rPr lang="cs-CZ" dirty="0"/>
              <a:t>http://www.</a:t>
            </a:r>
            <a:r>
              <a:rPr lang="cs-CZ" dirty="0" err="1"/>
              <a:t>bbc.com</a:t>
            </a:r>
            <a:r>
              <a:rPr lang="cs-CZ" dirty="0"/>
              <a:t>/</a:t>
            </a:r>
            <a:r>
              <a:rPr lang="cs-CZ" dirty="0" err="1"/>
              <a:t>news</a:t>
            </a:r>
            <a:r>
              <a:rPr lang="cs-CZ" dirty="0"/>
              <a:t>/technology-26921743</a:t>
            </a:r>
          </a:p>
          <a:p>
            <a:endParaRPr lang="cs-CZ" dirty="0"/>
          </a:p>
          <a:p>
            <a:r>
              <a:rPr lang="en-US" dirty="0"/>
              <a:t>Rather, the aggression stems from feeling not in control or incompetent while playing. </a:t>
            </a:r>
            <a:endParaRPr lang="cs-CZ" dirty="0"/>
          </a:p>
          <a:p>
            <a:endParaRPr lang="cs-CZ" dirty="0"/>
          </a:p>
        </p:txBody>
      </p:sp>
      <p:sp>
        <p:nvSpPr>
          <p:cNvPr id="4" name="Slide Number Placeholder 3"/>
          <p:cNvSpPr>
            <a:spLocks noGrp="1"/>
          </p:cNvSpPr>
          <p:nvPr>
            <p:ph type="sldNum" sz="quarter" idx="10"/>
          </p:nvPr>
        </p:nvSpPr>
        <p:spPr/>
        <p:txBody>
          <a:bodyPr/>
          <a:lstStyle/>
          <a:p>
            <a:pPr>
              <a:defRPr/>
            </a:pPr>
            <a:fld id="{E8577F40-97DA-4043-AF9D-1FC2F5D51137}"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r>
              <a:rPr lang="cs-CZ" dirty="0"/>
              <a:t>9+</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a:t>7</a:t>
            </a: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AC3F29F9-2473-43FA-B086-7382B41D4A24}" type="slidenum">
              <a:rPr lang="cs-CZ" smtClean="0"/>
              <a:pPr/>
              <a:t>19</a:t>
            </a:fld>
            <a:endParaRPr lang="cs-CZ"/>
          </a:p>
        </p:txBody>
      </p:sp>
    </p:spTree>
    <p:extLst>
      <p:ext uri="{BB962C8B-B14F-4D97-AF65-F5344CB8AC3E}">
        <p14:creationId xmlns:p14="http://schemas.microsoft.com/office/powerpoint/2010/main" val="183125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pPr>
              <a:defRPr/>
            </a:pPr>
            <a:fld id="{D9AA7E7E-C6EC-FD44-9ACA-2648BFA1FADD}" type="datetime1">
              <a:rPr lang="cs-CZ"/>
              <a:pPr>
                <a:defRPr/>
              </a:pPr>
              <a:t>08.10.2018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885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fld id="{4AF4E741-BC94-7B41-95DE-F64A5ACA48C6}" type="datetime1">
              <a:rPr lang="cs-CZ"/>
              <a:pPr>
                <a:defRPr/>
              </a:pPr>
              <a:t>08.10.2018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228118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fld id="{8CBB64C6-4739-DE43-8950-06A3245198B9}" type="datetime1">
              <a:rPr lang="cs-CZ"/>
              <a:pPr>
                <a:defRPr/>
              </a:pPr>
              <a:t>08.10.2018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297058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64C774-DAFC-416F-8C1E-35735C545C1B}" type="datetimeFigureOut">
              <a:rPr lang="en-US" smtClean="0"/>
              <a:pPr/>
              <a:t>08-Oct-18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331566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4C774-DAFC-416F-8C1E-35735C545C1B}" type="datetimeFigureOut">
              <a:rPr lang="en-US" smtClean="0"/>
              <a:pPr/>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19526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C774-DAFC-416F-8C1E-35735C545C1B}" type="datetimeFigureOut">
              <a:rPr lang="en-US" smtClean="0"/>
              <a:pPr/>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213792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4C774-DAFC-416F-8C1E-35735C545C1B}" type="datetimeFigureOut">
              <a:rPr lang="en-US" smtClean="0"/>
              <a:pPr/>
              <a:t>08-Oct-18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122639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4C774-DAFC-416F-8C1E-35735C545C1B}" type="datetimeFigureOut">
              <a:rPr lang="en-US" smtClean="0"/>
              <a:pPr/>
              <a:t>08-Oct-18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415588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4C774-DAFC-416F-8C1E-35735C545C1B}" type="datetimeFigureOut">
              <a:rPr lang="en-US" smtClean="0"/>
              <a:pPr/>
              <a:t>08-Oct-18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3414825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C774-DAFC-416F-8C1E-35735C545C1B}" type="datetimeFigureOut">
              <a:rPr lang="en-US" smtClean="0"/>
              <a:pPr/>
              <a:t>08-Oct-18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189938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C774-DAFC-416F-8C1E-35735C545C1B}" type="datetimeFigureOut">
              <a:rPr lang="en-US" smtClean="0"/>
              <a:pPr/>
              <a:t>08-Oct-18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41184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fld id="{F4F51BC5-76B8-C041-81D8-DEF608751A52}" type="datetime1">
              <a:rPr lang="cs-CZ"/>
              <a:pPr>
                <a:defRPr/>
              </a:pPr>
              <a:t>08.10.2018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416572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C774-DAFC-416F-8C1E-35735C545C1B}" type="datetimeFigureOut">
              <a:rPr lang="en-US" smtClean="0"/>
              <a:pPr/>
              <a:t>08-Oct-18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4339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4C774-DAFC-416F-8C1E-35735C545C1B}" type="datetimeFigureOut">
              <a:rPr lang="en-US" smtClean="0"/>
              <a:pPr/>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148177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4C774-DAFC-416F-8C1E-35735C545C1B}" type="datetimeFigureOut">
              <a:rPr lang="en-US" smtClean="0"/>
              <a:pPr/>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0C94E-E096-4141-B780-65131DD6D7B8}" type="slidenum">
              <a:rPr lang="en-US" smtClean="0"/>
              <a:pPr/>
              <a:t>‹#›</a:t>
            </a:fld>
            <a:endParaRPr lang="en-US"/>
          </a:p>
        </p:txBody>
      </p:sp>
    </p:spTree>
    <p:extLst>
      <p:ext uri="{BB962C8B-B14F-4D97-AF65-F5344CB8AC3E}">
        <p14:creationId xmlns:p14="http://schemas.microsoft.com/office/powerpoint/2010/main" val="419237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pPr>
              <a:defRPr/>
            </a:pPr>
            <a:fld id="{DB2D3014-B99E-5D4B-8E1D-DA3BE7558E99}" type="datetime1">
              <a:rPr lang="cs-CZ"/>
              <a:pPr>
                <a:defRPr/>
              </a:pPr>
              <a:t>08.10.2018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171646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pPr>
              <a:defRPr/>
            </a:pPr>
            <a:fld id="{E27CCDC6-B6A4-4845-929F-B26B6E19752A}" type="datetime1">
              <a:rPr lang="cs-CZ"/>
              <a:pPr>
                <a:defRPr/>
              </a:pPr>
              <a:t>08.10.2018</a:t>
            </a:fld>
            <a:endParaRPr lang="en-US"/>
          </a:p>
        </p:txBody>
      </p:sp>
      <p:sp>
        <p:nvSpPr>
          <p:cNvPr id="6" name="Zástupný symbol pro zápatí 5"/>
          <p:cNvSpPr>
            <a:spLocks noGrp="1"/>
          </p:cNvSpPr>
          <p:nvPr>
            <p:ph type="ftr" sz="quarter" idx="11"/>
          </p:nvPr>
        </p:nvSpPr>
        <p:spPr/>
        <p:txBody>
          <a:bodyPr/>
          <a:lstStyle/>
          <a:p>
            <a:pPr>
              <a:defRPr/>
            </a:pPr>
            <a:endParaRPr lang="en-US"/>
          </a:p>
        </p:txBody>
      </p:sp>
      <p:sp>
        <p:nvSpPr>
          <p:cNvPr id="7" name="Zástupný symbol pro číslo snímku 6"/>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338081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pPr>
              <a:defRPr/>
            </a:pPr>
            <a:fld id="{0F5335DA-5B04-584D-8811-FE73152CD09A}" type="datetime1">
              <a:rPr lang="cs-CZ"/>
              <a:pPr>
                <a:defRPr/>
              </a:pPr>
              <a:t>08.10.2018</a:t>
            </a:fld>
            <a:endParaRPr lang="en-US"/>
          </a:p>
        </p:txBody>
      </p:sp>
      <p:sp>
        <p:nvSpPr>
          <p:cNvPr id="8" name="Zástupný symbol pro zápatí 7"/>
          <p:cNvSpPr>
            <a:spLocks noGrp="1"/>
          </p:cNvSpPr>
          <p:nvPr>
            <p:ph type="ftr" sz="quarter" idx="11"/>
          </p:nvPr>
        </p:nvSpPr>
        <p:spPr/>
        <p:txBody>
          <a:bodyPr/>
          <a:lstStyle/>
          <a:p>
            <a:pPr>
              <a:defRPr/>
            </a:pPr>
            <a:endParaRPr lang="en-US"/>
          </a:p>
        </p:txBody>
      </p:sp>
      <p:sp>
        <p:nvSpPr>
          <p:cNvPr id="9" name="Zástupný symbol pro číslo snímku 8"/>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13350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pPr>
              <a:defRPr/>
            </a:pPr>
            <a:fld id="{C56CB484-F1D4-264E-B3F1-C63C4A97C75C}" type="datetime1">
              <a:rPr lang="cs-CZ"/>
              <a:pPr>
                <a:defRPr/>
              </a:pPr>
              <a:t>08.10.2018</a:t>
            </a:fld>
            <a:endParaRPr lang="en-US"/>
          </a:p>
        </p:txBody>
      </p:sp>
      <p:sp>
        <p:nvSpPr>
          <p:cNvPr id="4" name="Zástupný symbol pro zápatí 3"/>
          <p:cNvSpPr>
            <a:spLocks noGrp="1"/>
          </p:cNvSpPr>
          <p:nvPr>
            <p:ph type="ftr" sz="quarter" idx="11"/>
          </p:nvPr>
        </p:nvSpPr>
        <p:spPr/>
        <p:txBody>
          <a:bodyPr/>
          <a:lstStyle/>
          <a:p>
            <a:pPr>
              <a:defRPr/>
            </a:pPr>
            <a:endParaRPr lang="en-US"/>
          </a:p>
        </p:txBody>
      </p:sp>
      <p:sp>
        <p:nvSpPr>
          <p:cNvPr id="5" name="Zástupný symbol pro číslo snímku 4"/>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294375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F7EBE9BE-43AC-014D-A39D-166221E06590}" type="datetime1">
              <a:rPr lang="cs-CZ"/>
              <a:pPr>
                <a:defRPr/>
              </a:pPr>
              <a:t>08.10.2018</a:t>
            </a:fld>
            <a:endParaRPr lang="en-US"/>
          </a:p>
        </p:txBody>
      </p:sp>
      <p:sp>
        <p:nvSpPr>
          <p:cNvPr id="3" name="Zástupný symbol pro zápatí 2"/>
          <p:cNvSpPr>
            <a:spLocks noGrp="1"/>
          </p:cNvSpPr>
          <p:nvPr>
            <p:ph type="ftr" sz="quarter" idx="11"/>
          </p:nvPr>
        </p:nvSpPr>
        <p:spPr/>
        <p:txBody>
          <a:bodyPr/>
          <a:lstStyle/>
          <a:p>
            <a:pPr>
              <a:defRPr/>
            </a:pPr>
            <a:endParaRPr lang="en-US"/>
          </a:p>
        </p:txBody>
      </p:sp>
      <p:sp>
        <p:nvSpPr>
          <p:cNvPr id="4" name="Zástupný symbol pro číslo snímku 3"/>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345680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a:defRPr/>
            </a:pPr>
            <a:fld id="{3FD8E960-F416-D541-B598-BE0E7FEA1B49}" type="datetime1">
              <a:rPr lang="cs-CZ"/>
              <a:pPr>
                <a:defRPr/>
              </a:pPr>
              <a:t>08.10.2018</a:t>
            </a:fld>
            <a:endParaRPr lang="en-US"/>
          </a:p>
        </p:txBody>
      </p:sp>
      <p:sp>
        <p:nvSpPr>
          <p:cNvPr id="6" name="Zástupný symbol pro zápatí 5"/>
          <p:cNvSpPr>
            <a:spLocks noGrp="1"/>
          </p:cNvSpPr>
          <p:nvPr>
            <p:ph type="ftr" sz="quarter" idx="11"/>
          </p:nvPr>
        </p:nvSpPr>
        <p:spPr/>
        <p:txBody>
          <a:bodyPr/>
          <a:lstStyle/>
          <a:p>
            <a:pPr>
              <a:defRPr/>
            </a:pPr>
            <a:endParaRPr lang="en-US"/>
          </a:p>
        </p:txBody>
      </p:sp>
      <p:sp>
        <p:nvSpPr>
          <p:cNvPr id="7" name="Zástupný symbol pro číslo snímku 6"/>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405600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a:defRPr/>
            </a:pPr>
            <a:fld id="{052011D0-9154-584C-962C-9F1E5A9691FB}" type="datetime1">
              <a:rPr lang="cs-CZ"/>
              <a:pPr>
                <a:defRPr/>
              </a:pPr>
              <a:t>08.10.2018</a:t>
            </a:fld>
            <a:endParaRPr lang="en-US"/>
          </a:p>
        </p:txBody>
      </p:sp>
      <p:sp>
        <p:nvSpPr>
          <p:cNvPr id="6" name="Zástupný symbol pro zápatí 5"/>
          <p:cNvSpPr>
            <a:spLocks noGrp="1"/>
          </p:cNvSpPr>
          <p:nvPr>
            <p:ph type="ftr" sz="quarter" idx="11"/>
          </p:nvPr>
        </p:nvSpPr>
        <p:spPr/>
        <p:txBody>
          <a:bodyPr/>
          <a:lstStyle/>
          <a:p>
            <a:pPr>
              <a:defRPr/>
            </a:pPr>
            <a:endParaRPr lang="en-US"/>
          </a:p>
        </p:txBody>
      </p:sp>
      <p:sp>
        <p:nvSpPr>
          <p:cNvPr id="7" name="Zástupný symbol pro číslo snímku 6"/>
          <p:cNvSpPr>
            <a:spLocks noGrp="1"/>
          </p:cNvSpPr>
          <p:nvPr>
            <p:ph type="sldNum" sz="quarter" idx="12"/>
          </p:nvPr>
        </p:nvSpPr>
        <p:spPr/>
        <p:txBody>
          <a:body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153708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9F69E0-E31B-2E47-AF61-0A203F2A4FE3}" type="datetime1">
              <a:rPr lang="cs-CZ"/>
              <a:pPr>
                <a:defRPr/>
              </a:pPr>
              <a:t>08.10.2018</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2FFD10-63EE-9C4F-9C69-6B73A8D10657}" type="slidenum">
              <a:rPr lang="en-US" smtClean="0"/>
              <a:pPr>
                <a:defRPr/>
              </a:pPr>
              <a:t>‹#›</a:t>
            </a:fld>
            <a:endParaRPr lang="en-US"/>
          </a:p>
        </p:txBody>
      </p:sp>
    </p:spTree>
    <p:extLst>
      <p:ext uri="{BB962C8B-B14F-4D97-AF65-F5344CB8AC3E}">
        <p14:creationId xmlns:p14="http://schemas.microsoft.com/office/powerpoint/2010/main" val="27128979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err="1"/>
              <a:t>Second</a:t>
            </a:r>
            <a:r>
              <a:rPr lang="cs-CZ" noProof="0" dirty="0"/>
              <a:t>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B864C774-DAFC-416F-8C1E-35735C545C1B}" type="datetimeFigureOut">
              <a:rPr lang="en-US" smtClean="0"/>
              <a:pPr/>
              <a:t>08-Oct-18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5680C94E-E096-4141-B780-65131DD6D7B8}" type="slidenum">
              <a:rPr lang="en-US" smtClean="0"/>
              <a:pPr/>
              <a:t>‹#›</a:t>
            </a:fld>
            <a:endParaRPr lang="en-US" dirty="0"/>
          </a:p>
        </p:txBody>
      </p:sp>
    </p:spTree>
    <p:extLst>
      <p:ext uri="{BB962C8B-B14F-4D97-AF65-F5344CB8AC3E}">
        <p14:creationId xmlns:p14="http://schemas.microsoft.com/office/powerpoint/2010/main" val="32028780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b="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567KlA26Ew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o9.gizmodo.com/i-fooled-millions-into-thinking-chocolate-helps-weight-17072518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2077" y="0"/>
            <a:ext cx="3736585" cy="1440611"/>
          </a:xfrm>
          <a:prstGeom prst="rect">
            <a:avLst/>
          </a:prstGeom>
          <a:noFill/>
          <a:ln w="9525">
            <a:noFill/>
            <a:miter lim="800000"/>
            <a:headEnd/>
            <a:tailEnd/>
          </a:ln>
          <a:effectLst/>
        </p:spPr>
      </p:pic>
      <p:sp>
        <p:nvSpPr>
          <p:cNvPr id="15361" name="Title 1"/>
          <p:cNvSpPr>
            <a:spLocks noGrp="1"/>
          </p:cNvSpPr>
          <p:nvPr>
            <p:ph type="ctrTitle"/>
          </p:nvPr>
        </p:nvSpPr>
        <p:spPr>
          <a:xfrm>
            <a:off x="685800" y="1739608"/>
            <a:ext cx="7772400" cy="2157412"/>
          </a:xfrm>
        </p:spPr>
        <p:txBody>
          <a:bodyPr>
            <a:normAutofit fontScale="90000"/>
          </a:bodyPr>
          <a:lstStyle/>
          <a:p>
            <a:r>
              <a:rPr lang="en-US" dirty="0">
                <a:latin typeface="Calibri" charset="0"/>
                <a:ea typeface="ＭＳ Ｐゴシック" charset="0"/>
                <a:cs typeface="ＭＳ Ｐゴシック" charset="0"/>
              </a:rPr>
              <a:t>JBB224 </a:t>
            </a:r>
            <a:br>
              <a:rPr lang="cs-CZ" dirty="0">
                <a:latin typeface="Calibri" charset="0"/>
                <a:ea typeface="ＭＳ Ｐゴシック" charset="0"/>
                <a:cs typeface="ＭＳ Ｐゴシック" charset="0"/>
              </a:rPr>
            </a:br>
            <a:r>
              <a:rPr lang="en-US" b="1" dirty="0" err="1">
                <a:latin typeface="Calibri" charset="0"/>
                <a:ea typeface="ＭＳ Ｐゴシック" charset="0"/>
                <a:cs typeface="ＭＳ Ｐゴシック" charset="0"/>
              </a:rPr>
              <a:t>Psychologie</a:t>
            </a:r>
            <a:r>
              <a:rPr lang="en-US" b="1" dirty="0">
                <a:latin typeface="Calibri" charset="0"/>
                <a:ea typeface="ＭＳ Ｐゴシック" charset="0"/>
                <a:cs typeface="ＭＳ Ｐゴシック" charset="0"/>
              </a:rPr>
              <a:t> </a:t>
            </a:r>
            <a:r>
              <a:rPr lang="en-US" b="1" dirty="0" err="1">
                <a:latin typeface="Calibri" charset="0"/>
                <a:ea typeface="ＭＳ Ｐゴシック" charset="0"/>
                <a:cs typeface="ＭＳ Ｐゴシック" charset="0"/>
              </a:rPr>
              <a:t>marketingové</a:t>
            </a:r>
            <a:r>
              <a:rPr lang="en-US" b="1" dirty="0">
                <a:latin typeface="Calibri" charset="0"/>
                <a:ea typeface="ＭＳ Ｐゴシック" charset="0"/>
                <a:cs typeface="ＭＳ Ｐゴシック" charset="0"/>
              </a:rPr>
              <a:t> </a:t>
            </a:r>
            <a:r>
              <a:rPr lang="en-US" b="1" dirty="0" err="1">
                <a:latin typeface="Calibri" charset="0"/>
                <a:ea typeface="ＭＳ Ｐゴシック" charset="0"/>
                <a:cs typeface="ＭＳ Ｐゴシック" charset="0"/>
              </a:rPr>
              <a:t>komunikace</a:t>
            </a:r>
            <a:br>
              <a:rPr lang="en-US" sz="2800" dirty="0">
                <a:latin typeface="Calibri" charset="0"/>
                <a:ea typeface="ＭＳ Ｐゴシック" charset="0"/>
                <a:cs typeface="ＭＳ Ｐゴシック" charset="0"/>
              </a:rPr>
            </a:br>
            <a:br>
              <a:rPr lang="en-US" sz="2800" dirty="0">
                <a:latin typeface="Calibri" charset="0"/>
                <a:ea typeface="ＭＳ Ｐゴシック" charset="0"/>
                <a:cs typeface="ＭＳ Ｐゴシック" charset="0"/>
              </a:rPr>
            </a:br>
            <a:r>
              <a:rPr lang="cs-CZ" sz="1600" dirty="0">
                <a:latin typeface="Calibri" charset="0"/>
                <a:ea typeface="ＭＳ Ｐゴシック" charset="0"/>
                <a:cs typeface="ＭＳ Ｐゴシック" charset="0"/>
              </a:rPr>
              <a:t>Přednášející:</a:t>
            </a:r>
            <a:br>
              <a:rPr lang="cs-CZ" sz="2800" dirty="0">
                <a:latin typeface="Calibri" charset="0"/>
                <a:ea typeface="ＭＳ Ｐゴシック" charset="0"/>
                <a:cs typeface="ＭＳ Ｐゴシック" charset="0"/>
              </a:rPr>
            </a:br>
            <a:r>
              <a:rPr lang="cs-CZ" sz="3100" b="1" dirty="0">
                <a:latin typeface="Calibri" charset="0"/>
                <a:ea typeface="ＭＳ Ｐゴシック" charset="0"/>
                <a:cs typeface="ＭＳ Ｐゴシック" charset="0"/>
              </a:rPr>
              <a:t>Ing. Mgr. Marek Vranka</a:t>
            </a:r>
            <a:br>
              <a:rPr lang="cs-CZ" sz="3100" b="1" dirty="0">
                <a:latin typeface="Calibri" charset="0"/>
                <a:ea typeface="ＭＳ Ｐゴシック" charset="0"/>
                <a:cs typeface="ＭＳ Ｐゴシック" charset="0"/>
              </a:rPr>
            </a:br>
            <a:endParaRPr lang="en-US" sz="2800"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4790364"/>
            <a:ext cx="6400800" cy="1714678"/>
          </a:xfrm>
        </p:spPr>
        <p:txBody>
          <a:bodyPr rtlCol="0">
            <a:normAutofit/>
          </a:bodyPr>
          <a:lstStyle/>
          <a:p>
            <a:pPr>
              <a:defRPr/>
            </a:pPr>
            <a:r>
              <a:rPr lang="cs-CZ" sz="2800" b="1" dirty="0">
                <a:solidFill>
                  <a:schemeClr val="tx1"/>
                </a:solidFill>
              </a:rPr>
              <a:t>2. Psychologie - historie, současnost, aplikace v praxi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„Flexibilita“ výzkumníků</a:t>
            </a:r>
          </a:p>
        </p:txBody>
      </p:sp>
      <p:sp>
        <p:nvSpPr>
          <p:cNvPr id="3" name="Content Placeholder 2"/>
          <p:cNvSpPr>
            <a:spLocks noGrp="1"/>
          </p:cNvSpPr>
          <p:nvPr>
            <p:ph idx="1"/>
          </p:nvPr>
        </p:nvSpPr>
        <p:spPr>
          <a:xfrm>
            <a:off x="152400" y="1447800"/>
            <a:ext cx="8229600" cy="2239963"/>
          </a:xfrm>
        </p:spPr>
        <p:txBody>
          <a:bodyPr/>
          <a:lstStyle/>
          <a:p>
            <a:r>
              <a:rPr lang="cs-CZ" dirty="0" err="1"/>
              <a:t>Simmons</a:t>
            </a:r>
            <a:r>
              <a:rPr lang="cs-CZ" dirty="0"/>
              <a:t>, Nelson, </a:t>
            </a:r>
            <a:r>
              <a:rPr lang="cs-CZ" dirty="0" err="1"/>
              <a:t>Simonshon</a:t>
            </a:r>
            <a:r>
              <a:rPr lang="cs-CZ" dirty="0"/>
              <a:t>, </a:t>
            </a:r>
            <a:r>
              <a:rPr lang="cs-CZ" dirty="0" err="1"/>
              <a:t>False</a:t>
            </a:r>
            <a:r>
              <a:rPr lang="cs-CZ" dirty="0"/>
              <a:t> Positive Psychology</a:t>
            </a:r>
          </a:p>
        </p:txBody>
      </p:sp>
      <p:cxnSp>
        <p:nvCxnSpPr>
          <p:cNvPr id="7" name="Straight Arrow Connector 6"/>
          <p:cNvCxnSpPr/>
          <p:nvPr/>
        </p:nvCxnSpPr>
        <p:spPr>
          <a:xfrm>
            <a:off x="6781800" y="5867400"/>
            <a:ext cx="6096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2946" name="Picture 2"/>
          <p:cNvPicPr>
            <a:picLocks noChangeAspect="1" noChangeArrowheads="1"/>
          </p:cNvPicPr>
          <p:nvPr/>
        </p:nvPicPr>
        <p:blipFill>
          <a:blip r:embed="rId2" cstate="print"/>
          <a:srcRect/>
          <a:stretch>
            <a:fillRect/>
          </a:stretch>
        </p:blipFill>
        <p:spPr bwMode="auto">
          <a:xfrm>
            <a:off x="3352800" y="2238375"/>
            <a:ext cx="5095875" cy="4619625"/>
          </a:xfrm>
          <a:prstGeom prst="rect">
            <a:avLst/>
          </a:prstGeom>
          <a:noFill/>
          <a:ln w="9525">
            <a:noFill/>
            <a:miter lim="800000"/>
            <a:headEnd/>
            <a:tailEnd/>
          </a:ln>
          <a:effectLst/>
        </p:spPr>
      </p:pic>
      <p:cxnSp>
        <p:nvCxnSpPr>
          <p:cNvPr id="9" name="Straight Arrow Connector 8"/>
          <p:cNvCxnSpPr/>
          <p:nvPr/>
        </p:nvCxnSpPr>
        <p:spPr>
          <a:xfrm>
            <a:off x="1600200" y="4038600"/>
            <a:ext cx="27432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7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nejenom simulace...</a:t>
            </a:r>
          </a:p>
        </p:txBody>
      </p:sp>
      <p:sp>
        <p:nvSpPr>
          <p:cNvPr id="3" name="Content Placeholder 2"/>
          <p:cNvSpPr>
            <a:spLocks noGrp="1"/>
          </p:cNvSpPr>
          <p:nvPr>
            <p:ph idx="1"/>
          </p:nvPr>
        </p:nvSpPr>
        <p:spPr/>
        <p:txBody>
          <a:bodyPr/>
          <a:lstStyle/>
          <a:p>
            <a:endParaRPr lang="cs-CZ"/>
          </a:p>
        </p:txBody>
      </p:sp>
      <p:pic>
        <p:nvPicPr>
          <p:cNvPr id="88066" name="Picture 2" descr="https://carlsonschool.umn.edu/sites/carlsonschool.umn.edu/files/styles/standard_profile_pic/public/faculty/kathleen2-prof.jpg?itok=bVk_wFS4"/>
          <p:cNvPicPr>
            <a:picLocks noChangeAspect="1" noChangeArrowheads="1"/>
          </p:cNvPicPr>
          <p:nvPr/>
        </p:nvPicPr>
        <p:blipFill>
          <a:blip r:embed="rId2" cstate="print"/>
          <a:srcRect/>
          <a:stretch>
            <a:fillRect/>
          </a:stretch>
        </p:blipFill>
        <p:spPr bwMode="auto">
          <a:xfrm>
            <a:off x="6400800" y="2057400"/>
            <a:ext cx="2702923" cy="3803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304800" y="1676400"/>
            <a:ext cx="5791200" cy="4495800"/>
          </a:xfrm>
          <a:prstGeom prst="roundRect">
            <a:avLst>
              <a:gd name="adj" fmla="val 17349"/>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itchFamily="18" charset="0"/>
                <a:ea typeface="+mn-ea"/>
                <a:cs typeface="+mn-cs"/>
              </a:rPr>
              <a:t>Vohs</a:t>
            </a:r>
            <a:r>
              <a:rPr kumimoji="0" lang="en-US" sz="3200" b="0" i="0" u="none" strike="noStrike" kern="1200" cap="none" spc="0" normalizeH="0" baseline="0" noProof="0" dirty="0">
                <a:ln>
                  <a:noFill/>
                </a:ln>
                <a:solidFill>
                  <a:prstClr val="black"/>
                </a:solidFill>
                <a:effectLst/>
                <a:uLnTx/>
                <a:uFillTx/>
                <a:latin typeface="Cambria" pitchFamily="18" charset="0"/>
                <a:ea typeface="+mn-ea"/>
                <a:cs typeface="+mn-cs"/>
              </a:rPr>
              <a:t> et al. (2006)</a:t>
            </a:r>
            <a:endParaRPr kumimoji="0" lang="cs-CZ" sz="3200" b="0" i="0" u="none" strike="noStrike" kern="1200" cap="none" spc="0" normalizeH="0" baseline="0" noProof="0" dirty="0">
              <a:ln>
                <a:noFill/>
              </a:ln>
              <a:solidFill>
                <a:prstClr val="black"/>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itchFamily="18" charset="0"/>
                <a:ea typeface="+mn-ea"/>
                <a:cs typeface="+mn-cs"/>
              </a:rPr>
              <a:t> </a:t>
            </a:r>
            <a:r>
              <a:rPr kumimoji="0" lang="en-US" sz="3200" b="0" i="1" u="none" strike="noStrike" kern="1200" cap="none" spc="0" normalizeH="0" baseline="0" noProof="0" dirty="0">
                <a:ln>
                  <a:noFill/>
                </a:ln>
                <a:solidFill>
                  <a:prstClr val="black"/>
                </a:solidFill>
                <a:effectLst/>
                <a:uLnTx/>
                <a:uFillTx/>
                <a:latin typeface="Cambria" pitchFamily="18" charset="0"/>
                <a:ea typeface="+mn-ea"/>
                <a:cs typeface="+mn-cs"/>
              </a:rPr>
              <a:t>“the authors conducted </a:t>
            </a:r>
            <a:r>
              <a:rPr kumimoji="0" lang="cs-CZ" sz="3200" b="1" i="1" u="none" strike="noStrike" kern="1200" cap="none" spc="0" normalizeH="0" baseline="0" noProof="0" dirty="0">
                <a:ln>
                  <a:noFill/>
                </a:ln>
                <a:solidFill>
                  <a:prstClr val="black"/>
                </a:solidFill>
                <a:effectLst/>
                <a:uLnTx/>
                <a:uFillTx/>
                <a:latin typeface="Cambria" pitchFamily="18" charset="0"/>
                <a:ea typeface="+mn-ea"/>
                <a:cs typeface="+mn-cs"/>
              </a:rPr>
              <a:t>2</a:t>
            </a:r>
            <a:r>
              <a:rPr kumimoji="0" lang="en-US" sz="3200" b="1" i="1" u="none" strike="noStrike" kern="1200" cap="none" spc="0" normalizeH="0" baseline="0" noProof="0" dirty="0">
                <a:ln>
                  <a:noFill/>
                </a:ln>
                <a:solidFill>
                  <a:prstClr val="black"/>
                </a:solidFill>
                <a:effectLst/>
                <a:uLnTx/>
                <a:uFillTx/>
                <a:latin typeface="Cambria" pitchFamily="18" charset="0"/>
                <a:ea typeface="+mn-ea"/>
                <a:cs typeface="+mn-cs"/>
              </a:rPr>
              <a:t> additional studies</a:t>
            </a:r>
            <a:r>
              <a:rPr kumimoji="0" lang="en-US" sz="3200" b="0" i="1" u="none" strike="noStrike" kern="1200" cap="none" spc="0" normalizeH="0" baseline="0" noProof="0" dirty="0">
                <a:ln>
                  <a:noFill/>
                </a:ln>
                <a:solidFill>
                  <a:prstClr val="black"/>
                </a:solidFill>
                <a:effectLst/>
                <a:uLnTx/>
                <a:uFillTx/>
                <a:latin typeface="Cambria" pitchFamily="18" charset="0"/>
                <a:ea typeface="+mn-ea"/>
                <a:cs typeface="+mn-cs"/>
              </a:rPr>
              <a:t> that showed no effects</a:t>
            </a:r>
            <a:r>
              <a:rPr kumimoji="0" lang="cs-CZ" sz="3200" b="0" i="1" u="none" strike="noStrike" kern="1200" cap="none" spc="0" normalizeH="0" baseline="0" noProof="0" dirty="0">
                <a:ln>
                  <a:noFill/>
                </a:ln>
                <a:solidFill>
                  <a:prstClr val="black"/>
                </a:solidFill>
                <a:effectLst/>
                <a:uLnTx/>
                <a:uFillTx/>
                <a:latin typeface="Cambria" pitchFamily="18" charset="0"/>
                <a:ea typeface="+mn-ea"/>
                <a:cs typeface="+mn-cs"/>
              </a:rPr>
              <a:t>“</a:t>
            </a:r>
            <a:r>
              <a:rPr kumimoji="0" lang="en-US" sz="3200" b="0" i="1" u="none" strike="noStrike" kern="1200" cap="none" spc="0" normalizeH="0" baseline="0" noProof="0" dirty="0">
                <a:ln>
                  <a:noFill/>
                </a:ln>
                <a:solidFill>
                  <a:prstClr val="black"/>
                </a:solidFill>
                <a:effectLst/>
                <a:uLnTx/>
                <a:uFillTx/>
                <a:latin typeface="Cambria" pitchFamily="18" charset="0"/>
                <a:ea typeface="+mn-ea"/>
                <a:cs typeface="+mn-cs"/>
              </a:rPr>
              <a:t> </a:t>
            </a:r>
            <a:endParaRPr kumimoji="0" lang="cs-CZ" sz="3200" b="0" i="1" u="none" strike="noStrike" kern="1200" cap="none" spc="0" normalizeH="0" baseline="0" noProof="0" dirty="0">
              <a:ln>
                <a:noFill/>
              </a:ln>
              <a:solidFill>
                <a:prstClr val="black"/>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prstClr val="black"/>
                </a:solidFill>
                <a:effectLst/>
                <a:uLnTx/>
                <a:uFillTx/>
                <a:latin typeface="Cambria" pitchFamily="18" charset="0"/>
                <a:ea typeface="+mn-ea"/>
                <a:cs typeface="+mn-cs"/>
              </a:rPr>
              <a:t>an</a:t>
            </a:r>
            <a:r>
              <a:rPr kumimoji="0" lang="en-US" sz="3200" b="0" i="0" u="none" strike="noStrike" kern="1200" cap="none" spc="0" normalizeH="0" baseline="0" noProof="0" dirty="0">
                <a:ln>
                  <a:noFill/>
                </a:ln>
                <a:solidFill>
                  <a:prstClr val="black"/>
                </a:solidFill>
                <a:effectLst/>
                <a:uLnTx/>
                <a:uFillTx/>
                <a:latin typeface="Cambria" pitchFamily="18" charset="0"/>
                <a:ea typeface="+mn-ea"/>
                <a:cs typeface="+mn-cs"/>
              </a:rPr>
              <a:t>d </a:t>
            </a:r>
            <a:r>
              <a:rPr kumimoji="0" lang="cs-CZ" sz="3200" b="0" i="0" u="none" strike="noStrike" kern="1200" cap="none" spc="0" normalizeH="0" baseline="0" noProof="0" dirty="0">
                <a:ln>
                  <a:noFill/>
                </a:ln>
                <a:solidFill>
                  <a:prstClr val="black"/>
                </a:solidFill>
                <a:effectLst/>
                <a:uLnTx/>
                <a:uFillTx/>
                <a:latin typeface="Cambria" pitchFamily="18" charset="0"/>
                <a:ea typeface="+mn-ea"/>
                <a:cs typeface="+mn-cs"/>
              </a:rPr>
              <a:t>„</a:t>
            </a:r>
            <a:r>
              <a:rPr kumimoji="0" lang="en-US" sz="3200" b="1" i="1" u="none" strike="noStrike" kern="1200" cap="none" spc="0" normalizeH="0" baseline="0" noProof="0" dirty="0">
                <a:ln>
                  <a:noFill/>
                </a:ln>
                <a:solidFill>
                  <a:prstClr val="black"/>
                </a:solidFill>
                <a:effectLst/>
                <a:uLnTx/>
                <a:uFillTx/>
                <a:latin typeface="Cambria" pitchFamily="18" charset="0"/>
                <a:ea typeface="+mn-ea"/>
                <a:cs typeface="+mn-cs"/>
              </a:rPr>
              <a:t>did not report 19 additional measures that were statistically unchanged</a:t>
            </a:r>
            <a:r>
              <a:rPr kumimoji="0" lang="en-US" sz="3200" b="0" i="1" u="none" strike="noStrike" kern="1200" cap="none" spc="0" normalizeH="0" baseline="0" noProof="0" dirty="0">
                <a:ln>
                  <a:noFill/>
                </a:ln>
                <a:solidFill>
                  <a:prstClr val="black"/>
                </a:solidFill>
                <a:effectLst/>
                <a:uLnTx/>
                <a:uFillTx/>
                <a:latin typeface="Cambria" pitchFamily="18" charset="0"/>
                <a:ea typeface="+mn-ea"/>
                <a:cs typeface="+mn-cs"/>
              </a:rPr>
              <a:t>”.</a:t>
            </a:r>
            <a:endParaRPr kumimoji="0" lang="cs-CZ" sz="2800" b="0" i="0" u="none" strike="noStrike" kern="1200" cap="none" spc="0" normalizeH="0" baseline="0" noProof="0" dirty="0">
              <a:ln>
                <a:noFill/>
              </a:ln>
              <a:solidFill>
                <a:prstClr val="black"/>
              </a:solidFill>
              <a:effectLst/>
              <a:uLnTx/>
              <a:uFillTx/>
              <a:latin typeface="Cambria" pitchFamily="18" charset="0"/>
              <a:ea typeface="+mn-ea"/>
              <a:cs typeface="+mn-cs"/>
            </a:endParaRPr>
          </a:p>
        </p:txBody>
      </p:sp>
      <p:sp>
        <p:nvSpPr>
          <p:cNvPr id="6" name="Rounded Rectangle 5"/>
          <p:cNvSpPr/>
          <p:nvPr/>
        </p:nvSpPr>
        <p:spPr>
          <a:xfrm>
            <a:off x="6934200" y="5715000"/>
            <a:ext cx="1600200" cy="10668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Trebuchet MS" pitchFamily="34" charset="0"/>
                <a:ea typeface="+mn-ea"/>
                <a:cs typeface="+mn-cs"/>
              </a:rPr>
              <a:t>Vohs</a:t>
            </a:r>
            <a:endPar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Tree>
    <p:extLst>
      <p:ext uri="{BB962C8B-B14F-4D97-AF65-F5344CB8AC3E}">
        <p14:creationId xmlns:p14="http://schemas.microsoft.com/office/powerpoint/2010/main" val="813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tatic1.squarespace.com/static/507dba43c4aabcfd2216a447/t/53c80956e4b09aa5f73bdec0/1405619891433/%E2%80%9CThe+Garden+of+Forking+Paths%E2%80%9D+by+Jorge+Luis+Borges?format=300w"/>
          <p:cNvPicPr>
            <a:picLocks noChangeAspect="1" noChangeArrowheads="1"/>
          </p:cNvPicPr>
          <p:nvPr/>
        </p:nvPicPr>
        <p:blipFill>
          <a:blip r:embed="rId2" cstate="print"/>
          <a:srcRect t="25497"/>
          <a:stretch>
            <a:fillRect/>
          </a:stretch>
        </p:blipFill>
        <p:spPr bwMode="auto">
          <a:xfrm>
            <a:off x="3048000" y="2362200"/>
            <a:ext cx="5689600" cy="4267200"/>
          </a:xfrm>
          <a:prstGeom prst="rect">
            <a:avLst/>
          </a:prstGeom>
          <a:noFill/>
        </p:spPr>
      </p:pic>
      <p:sp>
        <p:nvSpPr>
          <p:cNvPr id="2" name="Title 1"/>
          <p:cNvSpPr>
            <a:spLocks noGrp="1"/>
          </p:cNvSpPr>
          <p:nvPr>
            <p:ph type="title"/>
          </p:nvPr>
        </p:nvSpPr>
        <p:spPr/>
        <p:txBody>
          <a:bodyPr/>
          <a:lstStyle/>
          <a:p>
            <a:r>
              <a:rPr lang="cs-CZ" dirty="0" err="1"/>
              <a:t>The</a:t>
            </a:r>
            <a:r>
              <a:rPr lang="cs-CZ" dirty="0"/>
              <a:t> </a:t>
            </a:r>
            <a:r>
              <a:rPr lang="cs-CZ" dirty="0" err="1"/>
              <a:t>Garden</a:t>
            </a:r>
            <a:r>
              <a:rPr lang="cs-CZ" dirty="0"/>
              <a:t> </a:t>
            </a:r>
            <a:r>
              <a:rPr lang="cs-CZ" dirty="0" err="1"/>
              <a:t>of</a:t>
            </a:r>
            <a:r>
              <a:rPr lang="cs-CZ" dirty="0"/>
              <a:t> </a:t>
            </a:r>
            <a:r>
              <a:rPr lang="cs-CZ" dirty="0" err="1"/>
              <a:t>Forking</a:t>
            </a:r>
            <a:r>
              <a:rPr lang="cs-CZ" dirty="0"/>
              <a:t> </a:t>
            </a:r>
            <a:r>
              <a:rPr lang="cs-CZ" dirty="0" err="1"/>
              <a:t>Paths</a:t>
            </a:r>
            <a:endParaRPr lang="cs-CZ" dirty="0"/>
          </a:p>
        </p:txBody>
      </p:sp>
      <p:sp>
        <p:nvSpPr>
          <p:cNvPr id="3" name="Content Placeholder 2"/>
          <p:cNvSpPr>
            <a:spLocks noGrp="1"/>
          </p:cNvSpPr>
          <p:nvPr>
            <p:ph idx="1"/>
          </p:nvPr>
        </p:nvSpPr>
        <p:spPr>
          <a:xfrm>
            <a:off x="457200" y="1447800"/>
            <a:ext cx="8229600" cy="4678363"/>
          </a:xfrm>
        </p:spPr>
        <p:txBody>
          <a:bodyPr/>
          <a:lstStyle/>
          <a:p>
            <a:r>
              <a:rPr lang="cs-CZ" dirty="0"/>
              <a:t>flexibilitu lze zneužívat i zcela neúmyslně!</a:t>
            </a:r>
          </a:p>
        </p:txBody>
      </p:sp>
      <p:pic>
        <p:nvPicPr>
          <p:cNvPr id="83972" name="Picture 4" descr="http://www.stat.columbia.edu/~gelman/favorite.gif"/>
          <p:cNvPicPr>
            <a:picLocks noChangeAspect="1" noChangeArrowheads="1"/>
          </p:cNvPicPr>
          <p:nvPr/>
        </p:nvPicPr>
        <p:blipFill>
          <a:blip r:embed="rId3" cstate="print"/>
          <a:srcRect/>
          <a:stretch>
            <a:fillRect/>
          </a:stretch>
        </p:blipFill>
        <p:spPr bwMode="auto">
          <a:xfrm>
            <a:off x="1066800" y="2209800"/>
            <a:ext cx="2552700" cy="382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1447800" y="5410200"/>
            <a:ext cx="1600200" cy="10668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Trebuchet MS" pitchFamily="34" charset="0"/>
                <a:ea typeface="+mn-ea"/>
                <a:cs typeface="+mn-cs"/>
              </a:rPr>
              <a:t>Gelman</a:t>
            </a:r>
            <a:endPar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Tree>
    <p:extLst>
      <p:ext uri="{BB962C8B-B14F-4D97-AF65-F5344CB8AC3E}">
        <p14:creationId xmlns:p14="http://schemas.microsoft.com/office/powerpoint/2010/main" val="221607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Které z tvrzení jsou pravdivé?</a:t>
            </a:r>
          </a:p>
        </p:txBody>
      </p:sp>
      <p:sp>
        <p:nvSpPr>
          <p:cNvPr id="3" name="Content Placeholder 2"/>
          <p:cNvSpPr>
            <a:spLocks noGrp="1"/>
          </p:cNvSpPr>
          <p:nvPr>
            <p:ph idx="1"/>
          </p:nvPr>
        </p:nvSpPr>
        <p:spPr>
          <a:xfrm>
            <a:off x="457200" y="1417638"/>
            <a:ext cx="8229600" cy="5303837"/>
          </a:xfrm>
        </p:spPr>
        <p:txBody>
          <a:bodyPr>
            <a:normAutofit fontScale="92500" lnSpcReduction="10000"/>
          </a:bodyPr>
          <a:lstStyle/>
          <a:p>
            <a:pPr marL="514350" indent="-514350">
              <a:buFont typeface="+mj-lt"/>
              <a:buAutoNum type="arabicPeriod"/>
            </a:pPr>
            <a:r>
              <a:rPr lang="cs-CZ" dirty="0"/>
              <a:t>Většina lidí používá pouze 10% kapacity svého mozku</a:t>
            </a:r>
          </a:p>
          <a:p>
            <a:pPr marL="514350" indent="-514350">
              <a:buFont typeface="+mj-lt"/>
              <a:buAutoNum type="arabicPeriod"/>
            </a:pPr>
            <a:r>
              <a:rPr lang="cs-CZ" dirty="0"/>
              <a:t>Novorozenci jsou prakticky slepí a hluší</a:t>
            </a:r>
          </a:p>
          <a:p>
            <a:pPr marL="514350" indent="-514350">
              <a:buFont typeface="+mj-lt"/>
              <a:buAutoNum type="arabicPeriod"/>
            </a:pPr>
            <a:r>
              <a:rPr lang="cs-CZ" dirty="0"/>
              <a:t>Hypnóza zvyšuje přesnost vzpomínek</a:t>
            </a:r>
          </a:p>
          <a:p>
            <a:pPr marL="514350" indent="-514350">
              <a:buFont typeface="+mj-lt"/>
              <a:buAutoNum type="arabicPeriod"/>
            </a:pPr>
            <a:r>
              <a:rPr lang="cs-CZ" dirty="0"/>
              <a:t>Obecně je lepší hněv vyjádřit než potlačovat</a:t>
            </a:r>
          </a:p>
          <a:p>
            <a:pPr marL="514350" indent="-514350">
              <a:buFont typeface="+mj-lt"/>
              <a:buAutoNum type="arabicPeriod"/>
            </a:pPr>
            <a:r>
              <a:rPr lang="cs-CZ" dirty="0"/>
              <a:t>Detektor lži (polygraf) je detekuje lži s přesností 90 – 95 %</a:t>
            </a:r>
          </a:p>
          <a:p>
            <a:pPr marL="514350" indent="-514350">
              <a:buFont typeface="+mj-lt"/>
              <a:buAutoNum type="arabicPeriod"/>
            </a:pPr>
            <a:r>
              <a:rPr lang="cs-CZ" dirty="0"/>
              <a:t>Čím více lidí vidí nějakou nehodu, tím větší je šance, že někdo pomůže</a:t>
            </a:r>
          </a:p>
          <a:p>
            <a:pPr marL="514350" indent="-514350">
              <a:buFont typeface="+mj-lt"/>
              <a:buAutoNum type="arabicPeriod"/>
            </a:pPr>
            <a:r>
              <a:rPr lang="cs-CZ" dirty="0"/>
              <a:t>Všechny účinné terapie vyžadují, aby se pacient dostal k kořenům svých potíží v dětství</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13</a:t>
            </a:fld>
            <a:endParaRPr lang="en-US"/>
          </a:p>
        </p:txBody>
      </p:sp>
      <p:sp>
        <p:nvSpPr>
          <p:cNvPr id="5" name="&quot;No&quot; Symbol 4"/>
          <p:cNvSpPr/>
          <p:nvPr/>
        </p:nvSpPr>
        <p:spPr>
          <a:xfrm>
            <a:off x="785786" y="214290"/>
            <a:ext cx="7500990" cy="6286544"/>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dirty="0">
              <a:solidFill>
                <a:schemeClr val="bg1"/>
              </a:solidFill>
            </a:endParaRPr>
          </a:p>
        </p:txBody>
      </p:sp>
      <p:sp>
        <p:nvSpPr>
          <p:cNvPr id="6" name="TextBox 5"/>
          <p:cNvSpPr txBox="1"/>
          <p:nvPr/>
        </p:nvSpPr>
        <p:spPr>
          <a:xfrm rot="2299901">
            <a:off x="2765916" y="2825718"/>
            <a:ext cx="3857652" cy="1200329"/>
          </a:xfrm>
          <a:prstGeom prst="rect">
            <a:avLst/>
          </a:prstGeom>
          <a:noFill/>
        </p:spPr>
        <p:txBody>
          <a:bodyPr wrap="square" rtlCol="0">
            <a:spAutoFit/>
          </a:bodyPr>
          <a:lstStyle/>
          <a:p>
            <a:pPr algn="ctr"/>
            <a:r>
              <a:rPr lang="cs-CZ" sz="3600" b="1" dirty="0">
                <a:solidFill>
                  <a:schemeClr val="bg1"/>
                </a:solidFill>
                <a:latin typeface="Tahoma" pitchFamily="34" charset="0"/>
                <a:ea typeface="Tahoma" pitchFamily="34" charset="0"/>
                <a:cs typeface="Tahoma" pitchFamily="34" charset="0"/>
              </a:rPr>
              <a:t>všechny jsou nepravdivé!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Mýtus 1: Většina lidí používá pouze </a:t>
            </a:r>
            <a:br>
              <a:rPr lang="cs-CZ" dirty="0"/>
            </a:br>
            <a:r>
              <a:rPr lang="cs-CZ" dirty="0"/>
              <a:t>10% kapacity svého mozku</a:t>
            </a:r>
          </a:p>
        </p:txBody>
      </p:sp>
      <p:sp>
        <p:nvSpPr>
          <p:cNvPr id="3" name="Content Placeholder 2"/>
          <p:cNvSpPr>
            <a:spLocks noGrp="1"/>
          </p:cNvSpPr>
          <p:nvPr>
            <p:ph idx="1"/>
          </p:nvPr>
        </p:nvSpPr>
        <p:spPr/>
        <p:txBody>
          <a:bodyPr/>
          <a:lstStyle/>
          <a:p>
            <a:r>
              <a:rPr lang="cs-CZ" dirty="0">
                <a:hlinkClick r:id="rId2"/>
              </a:rPr>
              <a:t>https://www.youtube.com/watch?v=567KlA26EwY</a:t>
            </a:r>
            <a:endParaRPr lang="cs-CZ" dirty="0"/>
          </a:p>
          <a:p>
            <a:endParaRPr lang="cs-CZ" dirty="0"/>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14</a:t>
            </a:fld>
            <a:endParaRPr lang="en-US"/>
          </a:p>
        </p:txBody>
      </p:sp>
      <p:pic>
        <p:nvPicPr>
          <p:cNvPr id="1026" name="Picture 2" descr="http://i1213.photobucket.com/albums/cc465/ovrdressed2kill/ScreenShot2014-04-03at62633PM_zps1e275626.png"/>
          <p:cNvPicPr>
            <a:picLocks noChangeAspect="1" noChangeArrowheads="1"/>
          </p:cNvPicPr>
          <p:nvPr/>
        </p:nvPicPr>
        <p:blipFill>
          <a:blip r:embed="rId3"/>
          <a:srcRect/>
          <a:stretch>
            <a:fillRect/>
          </a:stretch>
        </p:blipFill>
        <p:spPr bwMode="auto">
          <a:xfrm>
            <a:off x="2094734" y="2611956"/>
            <a:ext cx="4842094" cy="3514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760140"/>
            <a:ext cx="5616624" cy="1143000"/>
          </a:xfrm>
        </p:spPr>
        <p:txBody>
          <a:bodyPr>
            <a:noAutofit/>
          </a:bodyPr>
          <a:lstStyle/>
          <a:p>
            <a:r>
              <a:rPr lang="cs-CZ" sz="3600" dirty="0"/>
              <a:t>Používáme celý mozek</a:t>
            </a:r>
            <a:endParaRPr lang="en-US" sz="3600" dirty="0"/>
          </a:p>
        </p:txBody>
      </p:sp>
      <p:sp>
        <p:nvSpPr>
          <p:cNvPr id="3" name="Zástupný symbol pro obsah 2"/>
          <p:cNvSpPr>
            <a:spLocks noGrp="1"/>
          </p:cNvSpPr>
          <p:nvPr>
            <p:ph idx="1"/>
          </p:nvPr>
        </p:nvSpPr>
        <p:spPr>
          <a:xfrm>
            <a:off x="107504" y="2601310"/>
            <a:ext cx="8928992" cy="4140057"/>
          </a:xfrm>
        </p:spPr>
        <p:txBody>
          <a:bodyPr>
            <a:normAutofit/>
          </a:bodyPr>
          <a:lstStyle/>
          <a:p>
            <a:r>
              <a:rPr lang="cs-CZ" sz="2800" dirty="0"/>
              <a:t>(33%  </a:t>
            </a:r>
            <a:r>
              <a:rPr lang="cs-CZ" sz="2800" dirty="0" err="1"/>
              <a:t>prváků</a:t>
            </a:r>
            <a:r>
              <a:rPr lang="cs-CZ" sz="2800" dirty="0"/>
              <a:t> na PSY FFUK věří mýtu)</a:t>
            </a:r>
          </a:p>
          <a:p>
            <a:pPr marL="0" indent="0">
              <a:spcBef>
                <a:spcPts val="2400"/>
              </a:spcBef>
              <a:buNone/>
            </a:pPr>
            <a:r>
              <a:rPr lang="cs-CZ" sz="2800" dirty="0"/>
              <a:t>Odkud se to vzalo?</a:t>
            </a:r>
          </a:p>
          <a:p>
            <a:r>
              <a:rPr lang="cs-CZ" sz="2800" dirty="0"/>
              <a:t>W. James: </a:t>
            </a:r>
            <a:r>
              <a:rPr lang="en-US" sz="2800" i="1" dirty="0"/>
              <a:t>"We are making use of only a small part of our possible mental and physical resources."</a:t>
            </a:r>
            <a:endParaRPr lang="cs-CZ" sz="2800" i="1" dirty="0"/>
          </a:p>
          <a:p>
            <a:r>
              <a:rPr lang="cs-CZ" sz="2800" dirty="0"/>
              <a:t>Gliové buňky, které podporují činnost neuronů </a:t>
            </a:r>
          </a:p>
          <a:p>
            <a:pPr marL="0" indent="0">
              <a:buNone/>
            </a:pPr>
            <a:r>
              <a:rPr lang="cs-CZ" sz="2800" dirty="0"/>
              <a:t>	poměr k neuronům 10:1 (rozpětí ale 1:1 -17:1)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766" y="337939"/>
            <a:ext cx="3394730" cy="1987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3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82608" y="332656"/>
            <a:ext cx="5491968" cy="1143000"/>
          </a:xfrm>
        </p:spPr>
        <p:txBody>
          <a:bodyPr>
            <a:noAutofit/>
          </a:bodyPr>
          <a:lstStyle/>
          <a:p>
            <a:r>
              <a:rPr lang="cs-CZ" sz="3200" dirty="0"/>
              <a:t>Používáme celý mozek</a:t>
            </a:r>
            <a:endParaRPr lang="en-US" sz="3200" b="1" dirty="0"/>
          </a:p>
        </p:txBody>
      </p:sp>
      <p:sp>
        <p:nvSpPr>
          <p:cNvPr id="3" name="Zástupný symbol pro obsah 2"/>
          <p:cNvSpPr>
            <a:spLocks noGrp="1"/>
          </p:cNvSpPr>
          <p:nvPr>
            <p:ph idx="1"/>
          </p:nvPr>
        </p:nvSpPr>
        <p:spPr>
          <a:xfrm>
            <a:off x="107504" y="1600200"/>
            <a:ext cx="8928992" cy="5141168"/>
          </a:xfrm>
        </p:spPr>
        <p:txBody>
          <a:bodyPr>
            <a:normAutofit/>
          </a:bodyPr>
          <a:lstStyle/>
          <a:p>
            <a:endParaRPr lang="cs-CZ" sz="2800" dirty="0"/>
          </a:p>
          <a:p>
            <a:r>
              <a:rPr lang="cs-CZ" sz="2800" dirty="0"/>
              <a:t>K čemu bychom měli tak velký mozek, když by nebyl využitý?</a:t>
            </a:r>
          </a:p>
          <a:p>
            <a:r>
              <a:rPr lang="cs-CZ" sz="2800" dirty="0"/>
              <a:t>Zobrazovací metody ukazují aktivitu i v „</a:t>
            </a:r>
            <a:r>
              <a:rPr lang="cs-CZ" sz="2800" dirty="0" err="1"/>
              <a:t>resting</a:t>
            </a:r>
            <a:r>
              <a:rPr lang="cs-CZ" sz="2800" dirty="0"/>
              <a:t> </a:t>
            </a:r>
            <a:r>
              <a:rPr lang="cs-CZ" sz="2800" dirty="0" err="1"/>
              <a:t>state</a:t>
            </a:r>
            <a:r>
              <a:rPr lang="cs-CZ" sz="2800" dirty="0"/>
              <a:t>“</a:t>
            </a:r>
          </a:p>
          <a:p>
            <a:r>
              <a:rPr lang="cs-CZ" sz="2800" dirty="0"/>
              <a:t>Nenašlo se místo, které by bylo nesloužilo nějaké funkci.</a:t>
            </a: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581128"/>
            <a:ext cx="36576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15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dirty="0"/>
              <a:t>Mýtus 2: Hypnóza zvyšuje přesnost našich vzpomínek</a:t>
            </a:r>
          </a:p>
        </p:txBody>
      </p:sp>
      <p:sp>
        <p:nvSpPr>
          <p:cNvPr id="3" name="Zástupný symbol pro obsah 2"/>
          <p:cNvSpPr>
            <a:spLocks noGrp="1"/>
          </p:cNvSpPr>
          <p:nvPr>
            <p:ph idx="1"/>
          </p:nvPr>
        </p:nvSpPr>
        <p:spPr>
          <a:xfrm>
            <a:off x="457200" y="1600200"/>
            <a:ext cx="8229600" cy="5257800"/>
          </a:xfrm>
          <a:noFill/>
        </p:spPr>
        <p:txBody>
          <a:bodyPr>
            <a:normAutofit fontScale="92500"/>
          </a:bodyPr>
          <a:lstStyle/>
          <a:p>
            <a:r>
              <a:rPr lang="cs-CZ" sz="2800" dirty="0"/>
              <a:t>40% </a:t>
            </a:r>
            <a:r>
              <a:rPr lang="cs-CZ" sz="2800" dirty="0" err="1"/>
              <a:t>prváků</a:t>
            </a:r>
            <a:r>
              <a:rPr lang="cs-CZ" sz="2800" dirty="0"/>
              <a:t> na FF UK věří mýtu, v USA mu věří 70% studentů (</a:t>
            </a:r>
            <a:r>
              <a:rPr lang="cs-CZ" sz="2800" dirty="0" err="1"/>
              <a:t>Lilienfeld</a:t>
            </a:r>
            <a:r>
              <a:rPr lang="cs-CZ" sz="2800" dirty="0"/>
              <a:t>, 2012)</a:t>
            </a:r>
          </a:p>
          <a:p>
            <a:endParaRPr lang="cs-CZ" sz="2800" dirty="0"/>
          </a:p>
          <a:p>
            <a:r>
              <a:rPr lang="cs-CZ" sz="2800" dirty="0"/>
              <a:t>Hypnóza zvyšuje pocit jistoty, ale ne přesnost vzpomínek – vysoké riziko vytvoření falešných vzpomínek </a:t>
            </a:r>
          </a:p>
          <a:p>
            <a:endParaRPr lang="cs-CZ" sz="2800" dirty="0">
              <a:solidFill>
                <a:srgbClr val="C00000"/>
              </a:solidFill>
            </a:endParaRPr>
          </a:p>
          <a:p>
            <a:r>
              <a:rPr lang="cs-CZ" sz="2800" dirty="0">
                <a:solidFill>
                  <a:srgbClr val="C00000"/>
                </a:solidFill>
              </a:rPr>
              <a:t>Co regrese do minulosti? Jak by měla vypadat? </a:t>
            </a:r>
          </a:p>
          <a:p>
            <a:pPr>
              <a:buFontTx/>
              <a:buChar char="-"/>
            </a:pPr>
            <a:r>
              <a:rPr lang="cs-CZ" sz="2800" dirty="0"/>
              <a:t>protiargument: nemluví, nejednají podle věku regrese</a:t>
            </a:r>
          </a:p>
          <a:p>
            <a:pPr>
              <a:buFontTx/>
              <a:buChar char="-"/>
            </a:pPr>
            <a:r>
              <a:rPr lang="cs-CZ" sz="2800" dirty="0"/>
              <a:t>dokonce návraty do minulých století </a:t>
            </a:r>
          </a:p>
          <a:p>
            <a:pPr>
              <a:buFontTx/>
              <a:buChar char="-"/>
            </a:pPr>
            <a:endParaRPr lang="cs-CZ" sz="2800" dirty="0"/>
          </a:p>
          <a:p>
            <a:pPr>
              <a:buFontTx/>
              <a:buChar char="-"/>
            </a:pPr>
            <a:r>
              <a:rPr lang="cs-CZ" sz="2800" dirty="0"/>
              <a:t>Hypnóza jako cesta ke snížení bolesti, úzkosti, …</a:t>
            </a:r>
          </a:p>
          <a:p>
            <a:endParaRPr lang="cs-CZ" sz="2800" dirty="0">
              <a:solidFill>
                <a:srgbClr val="C00000"/>
              </a:solidFill>
            </a:endParaRPr>
          </a:p>
          <a:p>
            <a:endParaRPr lang="cs-CZ" sz="2800" dirty="0">
              <a:solidFill>
                <a:srgbClr val="C00000"/>
              </a:solidFill>
            </a:endParaRPr>
          </a:p>
        </p:txBody>
      </p:sp>
    </p:spTree>
    <p:extLst>
      <p:ext uri="{BB962C8B-B14F-4D97-AF65-F5344CB8AC3E}">
        <p14:creationId xmlns:p14="http://schemas.microsoft.com/office/powerpoint/2010/main" val="8800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dirty="0"/>
              <a:t>Mýtus 3: Hněv je lepší vyjádřit než zadržet</a:t>
            </a:r>
            <a:endParaRPr lang="en-US" sz="4000" dirty="0"/>
          </a:p>
        </p:txBody>
      </p:sp>
      <p:sp>
        <p:nvSpPr>
          <p:cNvPr id="3" name="Zástupný symbol pro obsah 2"/>
          <p:cNvSpPr>
            <a:spLocks noGrp="1"/>
          </p:cNvSpPr>
          <p:nvPr>
            <p:ph idx="1"/>
          </p:nvPr>
        </p:nvSpPr>
        <p:spPr/>
        <p:txBody>
          <a:bodyPr>
            <a:normAutofit/>
          </a:bodyPr>
          <a:lstStyle/>
          <a:p>
            <a:r>
              <a:rPr lang="cs-CZ" dirty="0"/>
              <a:t>„Bouchání do polštáře a křik je efektivní cesta, jak zredukovat frustraci a agresivní tendence“</a:t>
            </a:r>
          </a:p>
          <a:p>
            <a:pPr lvl="1">
              <a:buFont typeface="Arial" panose="020B0604020202020204" pitchFamily="34" charset="0"/>
              <a:buChar char="•"/>
            </a:pPr>
            <a:r>
              <a:rPr lang="cs-CZ" dirty="0"/>
              <a:t>47%  </a:t>
            </a:r>
            <a:r>
              <a:rPr lang="cs-CZ" dirty="0" err="1"/>
              <a:t>prváků</a:t>
            </a:r>
            <a:r>
              <a:rPr lang="cs-CZ" dirty="0"/>
              <a:t> na PSY FFUK věří mýtu, v USA 66% studentů věří (</a:t>
            </a:r>
            <a:r>
              <a:rPr lang="cs-CZ" dirty="0" err="1"/>
              <a:t>Lilienfeld</a:t>
            </a:r>
            <a:r>
              <a:rPr lang="cs-CZ" dirty="0"/>
              <a:t>, 2012)</a:t>
            </a:r>
          </a:p>
          <a:p>
            <a:r>
              <a:rPr lang="cs-CZ" dirty="0">
                <a:solidFill>
                  <a:srgbClr val="C00000"/>
                </a:solidFill>
              </a:rPr>
              <a:t>Jaká představa stojí za tímto doporučením? </a:t>
            </a:r>
          </a:p>
          <a:p>
            <a:pPr lvl="1"/>
            <a:r>
              <a:rPr lang="cs-CZ" dirty="0"/>
              <a:t>Zlost = jed, hněv jako pára v tlakovém hrnci</a:t>
            </a:r>
          </a:p>
          <a:p>
            <a:pPr lvl="1"/>
            <a:r>
              <a:rPr lang="cs-CZ" dirty="0"/>
              <a:t>Vyjádření = katarze, očištění</a:t>
            </a:r>
            <a:endParaRPr lang="en-US" dirty="0"/>
          </a:p>
        </p:txBody>
      </p:sp>
    </p:spTree>
    <p:extLst>
      <p:ext uri="{BB962C8B-B14F-4D97-AF65-F5344CB8AC3E}">
        <p14:creationId xmlns:p14="http://schemas.microsoft.com/office/powerpoint/2010/main" val="6577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441" y="457200"/>
            <a:ext cx="8001000" cy="563562"/>
          </a:xfrm>
        </p:spPr>
        <p:txBody>
          <a:bodyPr>
            <a:noAutofit/>
          </a:bodyPr>
          <a:lstStyle/>
          <a:p>
            <a:r>
              <a:rPr lang="cs-CZ" sz="3600" dirty="0"/>
              <a:t>Katarze: inspirace pro mnohé techniky</a:t>
            </a:r>
          </a:p>
        </p:txBody>
      </p:sp>
      <p:sp>
        <p:nvSpPr>
          <p:cNvPr id="4" name="TextovéPole 3"/>
          <p:cNvSpPr txBox="1"/>
          <p:nvPr/>
        </p:nvSpPr>
        <p:spPr>
          <a:xfrm>
            <a:off x="5638800" y="1524000"/>
            <a:ext cx="184731" cy="369332"/>
          </a:xfrm>
          <a:prstGeom prst="rect">
            <a:avLst/>
          </a:prstGeom>
          <a:noFill/>
        </p:spPr>
        <p:txBody>
          <a:bodyPr wrap="none" rtlCol="0">
            <a:spAutoFit/>
          </a:bodyPr>
          <a:lstStyle/>
          <a:p>
            <a:endParaRPr lang="cs-CZ" b="1" dirty="0"/>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24520"/>
            <a:ext cx="4918088" cy="2743200"/>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241" y="2821563"/>
            <a:ext cx="2743200" cy="273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5582205" y="1524000"/>
            <a:ext cx="1981889" cy="400110"/>
          </a:xfrm>
          <a:prstGeom prst="rect">
            <a:avLst/>
          </a:prstGeom>
          <a:noFill/>
        </p:spPr>
        <p:txBody>
          <a:bodyPr wrap="none" rtlCol="0">
            <a:spAutoFit/>
          </a:bodyPr>
          <a:lstStyle/>
          <a:p>
            <a:r>
              <a:rPr lang="cs-CZ" sz="2000" b="1" dirty="0" err="1"/>
              <a:t>Destructoterapie</a:t>
            </a:r>
            <a:endParaRPr lang="cs-CZ" sz="2000" b="1" dirty="0"/>
          </a:p>
        </p:txBody>
      </p:sp>
      <p:sp>
        <p:nvSpPr>
          <p:cNvPr id="9" name="Obdélník 8"/>
          <p:cNvSpPr/>
          <p:nvPr/>
        </p:nvSpPr>
        <p:spPr>
          <a:xfrm>
            <a:off x="2648506" y="5588545"/>
            <a:ext cx="5867400" cy="369332"/>
          </a:xfrm>
          <a:prstGeom prst="rect">
            <a:avLst/>
          </a:prstGeom>
        </p:spPr>
        <p:txBody>
          <a:bodyPr wrap="square">
            <a:spAutoFit/>
          </a:bodyPr>
          <a:lstStyle/>
          <a:p>
            <a:r>
              <a:rPr lang="cs-CZ" dirty="0"/>
              <a:t>	</a:t>
            </a:r>
            <a:r>
              <a:rPr lang="en-US" dirty="0"/>
              <a:t>http://www.youtube.com/watch?v=HX9cDtdzoeY</a:t>
            </a:r>
            <a:endParaRPr lang="cs-CZ" dirty="0"/>
          </a:p>
        </p:txBody>
      </p:sp>
    </p:spTree>
    <p:extLst>
      <p:ext uri="{BB962C8B-B14F-4D97-AF65-F5344CB8AC3E}">
        <p14:creationId xmlns:p14="http://schemas.microsoft.com/office/powerpoint/2010/main" val="10366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6 principů vědeckého myšlení*</a:t>
            </a:r>
          </a:p>
        </p:txBody>
      </p:sp>
      <p:sp>
        <p:nvSpPr>
          <p:cNvPr id="3" name="Content Placeholder 2"/>
          <p:cNvSpPr>
            <a:spLocks noGrp="1"/>
          </p:cNvSpPr>
          <p:nvPr>
            <p:ph idx="1"/>
          </p:nvPr>
        </p:nvSpPr>
        <p:spPr/>
        <p:txBody>
          <a:bodyPr/>
          <a:lstStyle/>
          <a:p>
            <a:r>
              <a:rPr lang="cs-CZ" dirty="0"/>
              <a:t>vyloučení alternativních hypotéz</a:t>
            </a:r>
          </a:p>
          <a:p>
            <a:r>
              <a:rPr lang="cs-CZ" dirty="0"/>
              <a:t>korelace není kauzalita</a:t>
            </a:r>
          </a:p>
          <a:p>
            <a:r>
              <a:rPr lang="cs-CZ" dirty="0"/>
              <a:t>falzifikovatelnost</a:t>
            </a:r>
          </a:p>
          <a:p>
            <a:r>
              <a:rPr lang="cs-CZ" dirty="0" err="1"/>
              <a:t>replikovatelnost</a:t>
            </a:r>
            <a:endParaRPr lang="cs-CZ" dirty="0"/>
          </a:p>
          <a:p>
            <a:r>
              <a:rPr lang="cs-CZ" dirty="0"/>
              <a:t>silné tvrzení vyžadují silné důkazy</a:t>
            </a:r>
          </a:p>
          <a:p>
            <a:r>
              <a:rPr lang="cs-CZ" dirty="0" err="1"/>
              <a:t>Occamova</a:t>
            </a:r>
            <a:r>
              <a:rPr lang="cs-CZ" dirty="0"/>
              <a:t> břitva</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2</a:t>
            </a:fld>
            <a:endParaRPr lang="en-US"/>
          </a:p>
        </p:txBody>
      </p:sp>
      <p:sp>
        <p:nvSpPr>
          <p:cNvPr id="5" name="TextBox 4"/>
          <p:cNvSpPr txBox="1"/>
          <p:nvPr/>
        </p:nvSpPr>
        <p:spPr>
          <a:xfrm>
            <a:off x="6553200" y="5987018"/>
            <a:ext cx="2339102" cy="369332"/>
          </a:xfrm>
          <a:prstGeom prst="rect">
            <a:avLst/>
          </a:prstGeom>
          <a:noFill/>
        </p:spPr>
        <p:txBody>
          <a:bodyPr wrap="none" rtlCol="0">
            <a:spAutoFit/>
          </a:bodyPr>
          <a:lstStyle/>
          <a:p>
            <a:r>
              <a:rPr lang="cs-CZ" dirty="0"/>
              <a:t>(* dle </a:t>
            </a:r>
            <a:r>
              <a:rPr lang="cs-CZ" dirty="0" err="1"/>
              <a:t>Lilienfeld</a:t>
            </a:r>
            <a:r>
              <a:rPr lang="cs-CZ" dirty="0"/>
              <a:t> </a:t>
            </a:r>
            <a:r>
              <a:rPr lang="cs-CZ" dirty="0" err="1"/>
              <a:t>et</a:t>
            </a:r>
            <a:r>
              <a:rPr lang="cs-CZ" dirty="0"/>
              <a:t> </a:t>
            </a:r>
            <a:r>
              <a:rPr lang="cs-CZ" dirty="0" err="1"/>
              <a:t>al</a:t>
            </a:r>
            <a:r>
              <a:rPr lang="cs-CZ"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normAutofit/>
          </a:bodyPr>
          <a:lstStyle/>
          <a:p>
            <a:r>
              <a:rPr lang="cs-CZ" sz="3600" dirty="0"/>
              <a:t>Hněv je lepší potlačit</a:t>
            </a:r>
            <a:endParaRPr lang="en-US" sz="3600" dirty="0"/>
          </a:p>
        </p:txBody>
      </p:sp>
      <p:sp>
        <p:nvSpPr>
          <p:cNvPr id="3" name="Zástupný symbol pro obsah 2"/>
          <p:cNvSpPr>
            <a:spLocks noGrp="1"/>
          </p:cNvSpPr>
          <p:nvPr>
            <p:ph idx="1"/>
          </p:nvPr>
        </p:nvSpPr>
        <p:spPr/>
        <p:txBody>
          <a:bodyPr/>
          <a:lstStyle/>
          <a:p>
            <a:r>
              <a:rPr lang="cs-CZ" dirty="0">
                <a:solidFill>
                  <a:srgbClr val="C00000"/>
                </a:solidFill>
              </a:rPr>
              <a:t>Musí být jasná kauzalita bouchnutí -&gt; úleva? </a:t>
            </a:r>
            <a:endParaRPr lang="cs-CZ" dirty="0"/>
          </a:p>
          <a:p>
            <a:endParaRPr lang="cs-CZ" dirty="0"/>
          </a:p>
          <a:p>
            <a:r>
              <a:rPr lang="cs-CZ" dirty="0"/>
              <a:t>K snížení hněvu (uvolnění) dochází i bez projevení </a:t>
            </a:r>
          </a:p>
          <a:p>
            <a:pPr lvl="1">
              <a:buNone/>
            </a:pPr>
            <a:r>
              <a:rPr lang="cs-CZ" dirty="0"/>
              <a:t>– příklad </a:t>
            </a:r>
            <a:r>
              <a:rPr lang="cs-CZ" i="1" dirty="0"/>
              <a:t>iluzorní kauzality nebo-li „Post hoc, ergo </a:t>
            </a:r>
            <a:r>
              <a:rPr lang="cs-CZ" i="1" dirty="0" err="1"/>
              <a:t>propter</a:t>
            </a:r>
            <a:r>
              <a:rPr lang="cs-CZ" i="1" dirty="0"/>
              <a:t> hoc“ (poté, tedy kvůli tomu)</a:t>
            </a:r>
            <a:endParaRPr lang="en-US" i="1" dirty="0"/>
          </a:p>
        </p:txBody>
      </p:sp>
    </p:spTree>
    <p:extLst>
      <p:ext uri="{BB962C8B-B14F-4D97-AF65-F5344CB8AC3E}">
        <p14:creationId xmlns:p14="http://schemas.microsoft.com/office/powerpoint/2010/main" val="29873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normAutofit/>
          </a:bodyPr>
          <a:lstStyle/>
          <a:p>
            <a:r>
              <a:rPr lang="cs-CZ" sz="4000" dirty="0"/>
              <a:t>Hněv je lepší potlačit</a:t>
            </a:r>
            <a:endParaRPr lang="en-US" sz="4000" dirty="0"/>
          </a:p>
        </p:txBody>
      </p:sp>
      <p:sp>
        <p:nvSpPr>
          <p:cNvPr id="3" name="Zástupný symbol pro obsah 2"/>
          <p:cNvSpPr>
            <a:spLocks noGrp="1"/>
          </p:cNvSpPr>
          <p:nvPr>
            <p:ph idx="1"/>
          </p:nvPr>
        </p:nvSpPr>
        <p:spPr>
          <a:xfrm>
            <a:off x="268014" y="1600200"/>
            <a:ext cx="8623738" cy="4525963"/>
          </a:xfrm>
        </p:spPr>
        <p:txBody>
          <a:bodyPr>
            <a:normAutofit lnSpcReduction="10000"/>
          </a:bodyPr>
          <a:lstStyle/>
          <a:p>
            <a:r>
              <a:rPr lang="cs-CZ" dirty="0"/>
              <a:t>Zvýšená přímá agrese vůči jiné osobě nebo nepřímá (vůči objektu) zvyšuje míru budoucí agrese</a:t>
            </a:r>
          </a:p>
          <a:p>
            <a:r>
              <a:rPr lang="cs-CZ" dirty="0"/>
              <a:t>Výzkumy</a:t>
            </a:r>
          </a:p>
          <a:p>
            <a:pPr lvl="1"/>
            <a:r>
              <a:rPr lang="cs-CZ" dirty="0"/>
              <a:t>Po zatloukání hřebíků kritičtější pohled na toho, kdo mi nadával</a:t>
            </a:r>
          </a:p>
          <a:p>
            <a:pPr lvl="1"/>
            <a:r>
              <a:rPr lang="cs-CZ" dirty="0"/>
              <a:t>Hraní fotbalu zvyšuje agresi</a:t>
            </a:r>
          </a:p>
          <a:p>
            <a:pPr lvl="1"/>
            <a:r>
              <a:rPr lang="cs-CZ" dirty="0"/>
              <a:t>Hraní násilných počítačových her taky (bezprostředně i v běžném životě) (</a:t>
            </a:r>
            <a:r>
              <a:rPr lang="cs-CZ" dirty="0" err="1"/>
              <a:t>Douglas</a:t>
            </a:r>
            <a:r>
              <a:rPr lang="cs-CZ" dirty="0"/>
              <a:t> </a:t>
            </a:r>
            <a:r>
              <a:rPr lang="cs-CZ" dirty="0" err="1"/>
              <a:t>et</a:t>
            </a:r>
            <a:r>
              <a:rPr lang="cs-CZ" dirty="0"/>
              <a:t> </a:t>
            </a:r>
            <a:r>
              <a:rPr lang="cs-CZ" dirty="0" err="1"/>
              <a:t>al</a:t>
            </a:r>
            <a:r>
              <a:rPr lang="cs-CZ" dirty="0"/>
              <a:t>., 2014)</a:t>
            </a:r>
            <a:endParaRPr lang="en-US" dirty="0"/>
          </a:p>
        </p:txBody>
      </p:sp>
    </p:spTree>
    <p:extLst>
      <p:ext uri="{BB962C8B-B14F-4D97-AF65-F5344CB8AC3E}">
        <p14:creationId xmlns:p14="http://schemas.microsoft.com/office/powerpoint/2010/main" val="14816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Autofit/>
          </a:bodyPr>
          <a:lstStyle/>
          <a:p>
            <a:r>
              <a:rPr lang="cs-CZ" sz="3600" dirty="0"/>
              <a:t>Mýtus 4: </a:t>
            </a:r>
            <a:r>
              <a:rPr lang="en-US" sz="3600" dirty="0" err="1"/>
              <a:t>Detektor</a:t>
            </a:r>
            <a:r>
              <a:rPr lang="en-US" sz="3600" dirty="0"/>
              <a:t> </a:t>
            </a:r>
            <a:r>
              <a:rPr lang="en-US" sz="3600" dirty="0" err="1"/>
              <a:t>lži</a:t>
            </a:r>
            <a:r>
              <a:rPr lang="en-US" sz="3600" dirty="0"/>
              <a:t> v 90 </a:t>
            </a:r>
            <a:r>
              <a:rPr lang="en-US" sz="3600" dirty="0" err="1"/>
              <a:t>až</a:t>
            </a:r>
            <a:r>
              <a:rPr lang="en-US" sz="3600" dirty="0"/>
              <a:t> 95 % </a:t>
            </a:r>
            <a:r>
              <a:rPr lang="en-US" sz="3600" dirty="0" err="1"/>
              <a:t>odhalí</a:t>
            </a:r>
            <a:r>
              <a:rPr lang="en-US" sz="3600" dirty="0"/>
              <a:t> </a:t>
            </a:r>
            <a:r>
              <a:rPr lang="en-US" sz="3600" dirty="0" err="1"/>
              <a:t>lež</a:t>
            </a:r>
            <a:endParaRPr lang="en-US" sz="3600" dirty="0"/>
          </a:p>
        </p:txBody>
      </p:sp>
      <p:sp>
        <p:nvSpPr>
          <p:cNvPr id="3" name="Zástupný symbol pro obsah 2"/>
          <p:cNvSpPr>
            <a:spLocks noGrp="1"/>
          </p:cNvSpPr>
          <p:nvPr>
            <p:ph idx="1"/>
          </p:nvPr>
        </p:nvSpPr>
        <p:spPr>
          <a:xfrm>
            <a:off x="107504" y="1600200"/>
            <a:ext cx="8928992" cy="5141168"/>
          </a:xfrm>
        </p:spPr>
        <p:txBody>
          <a:bodyPr>
            <a:normAutofit/>
          </a:bodyPr>
          <a:lstStyle/>
          <a:p>
            <a:r>
              <a:rPr lang="cs-CZ" sz="2800" dirty="0"/>
              <a:t>v USA 45% studentů považuje polygraf za spolehlivý (</a:t>
            </a:r>
            <a:r>
              <a:rPr lang="cs-CZ" sz="2800" dirty="0" err="1"/>
              <a:t>Lilienfeld</a:t>
            </a:r>
            <a:r>
              <a:rPr lang="cs-CZ" sz="2800" dirty="0"/>
              <a:t>, 2012)</a:t>
            </a:r>
            <a:endParaRPr lang="cs-CZ" dirty="0"/>
          </a:p>
          <a:p>
            <a:r>
              <a:rPr lang="cs-CZ" sz="2800" dirty="0"/>
              <a:t>Existují velké rozdíly ve fyziologických reakcích (krevní tlak, puls, pocení, …)</a:t>
            </a:r>
          </a:p>
          <a:p>
            <a:r>
              <a:rPr lang="cs-CZ" sz="2800" dirty="0"/>
              <a:t>Lidé jsou nervóznější při odpovědi na otázky, které jsou relevantní k případu (</a:t>
            </a:r>
            <a:r>
              <a:rPr lang="cs-CZ" sz="2800" i="1" dirty="0"/>
              <a:t>„</a:t>
            </a:r>
            <a:r>
              <a:rPr lang="cs-CZ" sz="2800" i="1" dirty="0" err="1"/>
              <a:t>arousal</a:t>
            </a:r>
            <a:r>
              <a:rPr lang="cs-CZ" sz="2800" i="1" dirty="0"/>
              <a:t> </a:t>
            </a:r>
            <a:r>
              <a:rPr lang="cs-CZ" sz="2800" i="1" dirty="0" err="1"/>
              <a:t>detector</a:t>
            </a:r>
            <a:r>
              <a:rPr lang="cs-CZ" sz="2800" i="1" dirty="0"/>
              <a:t>“</a:t>
            </a:r>
            <a:r>
              <a:rPr lang="cs-CZ" sz="2800" dirty="0"/>
              <a:t>)</a:t>
            </a:r>
          </a:p>
          <a:p>
            <a:r>
              <a:rPr lang="cs-CZ" sz="2800" dirty="0"/>
              <a:t>85 % přesnost v odhalení vinných jedinců, </a:t>
            </a:r>
          </a:p>
          <a:p>
            <a:pPr marL="0" indent="0">
              <a:buNone/>
            </a:pPr>
            <a:r>
              <a:rPr lang="cs-CZ" sz="2800" dirty="0"/>
              <a:t>     ovšem pouze 60 % přesnost v označení </a:t>
            </a:r>
          </a:p>
          <a:p>
            <a:pPr marL="0" indent="0">
              <a:buNone/>
            </a:pPr>
            <a:r>
              <a:rPr lang="cs-CZ" sz="2800" dirty="0"/>
              <a:t>     nevinných jedinců (</a:t>
            </a:r>
            <a:r>
              <a:rPr lang="cs-CZ" sz="2800" dirty="0" err="1"/>
              <a:t>Lilienfeld</a:t>
            </a:r>
            <a:r>
              <a:rPr lang="cs-CZ" sz="2800" dirty="0"/>
              <a:t> et al., 2010)</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939412"/>
            <a:ext cx="1872208" cy="264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0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Příklad</a:t>
            </a:r>
          </a:p>
        </p:txBody>
      </p:sp>
      <p:sp>
        <p:nvSpPr>
          <p:cNvPr id="3" name="Content Placeholder 2"/>
          <p:cNvSpPr>
            <a:spLocks noGrp="1"/>
          </p:cNvSpPr>
          <p:nvPr>
            <p:ph idx="1"/>
          </p:nvPr>
        </p:nvSpPr>
        <p:spPr/>
        <p:txBody>
          <a:bodyPr>
            <a:normAutofit lnSpcReduction="10000"/>
          </a:bodyPr>
          <a:lstStyle/>
          <a:p>
            <a:r>
              <a:rPr lang="cs-CZ" dirty="0"/>
              <a:t>1000 vinných a 1000 nevinných na detektoru:</a:t>
            </a:r>
          </a:p>
          <a:p>
            <a:pPr lvl="1"/>
            <a:r>
              <a:rPr lang="cs-CZ" dirty="0"/>
              <a:t>850 správně určeno + 400 nesprávně určeno – tj. 1 ze 3 lidí bude falešně obviněn</a:t>
            </a:r>
          </a:p>
          <a:p>
            <a:pPr lvl="1"/>
            <a:endParaRPr lang="cs-CZ" dirty="0"/>
          </a:p>
          <a:p>
            <a:pPr lvl="1"/>
            <a:r>
              <a:rPr lang="cs-CZ" dirty="0"/>
              <a:t>pokud je více lidí nevinných, např. 100 vs. 1000, pak je 85 správně a 400 nesprávně určeno – tj. cca 80  ze 100 lidí bude falešně obviněno</a:t>
            </a:r>
          </a:p>
          <a:p>
            <a:pPr lvl="1"/>
            <a:endParaRPr lang="cs-CZ" dirty="0"/>
          </a:p>
          <a:p>
            <a:pPr lvl="1"/>
            <a:r>
              <a:rPr lang="cs-CZ" dirty="0"/>
              <a:t>(test má dobrou senzitivitu, ale velmi špatnou </a:t>
            </a:r>
            <a:r>
              <a:rPr lang="cs-CZ" dirty="0" err="1"/>
              <a:t>specifitu</a:t>
            </a:r>
            <a:r>
              <a:rPr lang="cs-CZ" dirty="0"/>
              <a:t>)</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5334000" cy="1143000"/>
          </a:xfrm>
        </p:spPr>
        <p:txBody>
          <a:bodyPr>
            <a:noAutofit/>
          </a:bodyPr>
          <a:lstStyle/>
          <a:p>
            <a:r>
              <a:rPr lang="cs-CZ" sz="3600" dirty="0"/>
              <a:t>Mýtus 5: </a:t>
            </a:r>
            <a:r>
              <a:rPr lang="en-US" sz="3600" dirty="0"/>
              <a:t>"</a:t>
            </a:r>
            <a:r>
              <a:rPr lang="cs-CZ" sz="3600" dirty="0"/>
              <a:t>K</a:t>
            </a:r>
            <a:r>
              <a:rPr lang="en-US" sz="3600" dirty="0" err="1"/>
              <a:t>reativní</a:t>
            </a:r>
            <a:r>
              <a:rPr lang="en-US" sz="3600" dirty="0"/>
              <a:t>" a "</a:t>
            </a:r>
            <a:r>
              <a:rPr lang="en-US" sz="3600" dirty="0" err="1"/>
              <a:t>analytick</a:t>
            </a:r>
            <a:r>
              <a:rPr lang="cs-CZ" sz="3600" dirty="0"/>
              <a:t>á</a:t>
            </a:r>
            <a:r>
              <a:rPr lang="en-US" sz="3600" dirty="0"/>
              <a:t>" </a:t>
            </a:r>
            <a:r>
              <a:rPr lang="en-US" sz="3600" dirty="0" err="1"/>
              <a:t>hemisfér</a:t>
            </a:r>
            <a:r>
              <a:rPr lang="cs-CZ" sz="3600" dirty="0"/>
              <a:t>a</a:t>
            </a:r>
            <a:endParaRPr lang="en-US" sz="3600" dirty="0"/>
          </a:p>
        </p:txBody>
      </p:sp>
      <p:sp>
        <p:nvSpPr>
          <p:cNvPr id="3" name="Zástupný symbol pro obsah 2"/>
          <p:cNvSpPr>
            <a:spLocks noGrp="1"/>
          </p:cNvSpPr>
          <p:nvPr>
            <p:ph idx="1"/>
          </p:nvPr>
        </p:nvSpPr>
        <p:spPr>
          <a:xfrm>
            <a:off x="107504" y="2601310"/>
            <a:ext cx="8928992" cy="4140058"/>
          </a:xfrm>
        </p:spPr>
        <p:txBody>
          <a:bodyPr>
            <a:normAutofit/>
          </a:bodyPr>
          <a:lstStyle/>
          <a:p>
            <a:r>
              <a:rPr lang="cs-CZ" sz="2800" dirty="0"/>
              <a:t>Mozková aktivita je u různých úkolů </a:t>
            </a:r>
            <a:r>
              <a:rPr lang="cs-CZ" sz="2800" dirty="0" err="1"/>
              <a:t>lateralizovaná</a:t>
            </a:r>
            <a:endParaRPr lang="cs-CZ" sz="2800" dirty="0"/>
          </a:p>
          <a:p>
            <a:pPr marL="0" indent="0">
              <a:buNone/>
            </a:pPr>
            <a:r>
              <a:rPr lang="cs-CZ" sz="2800" dirty="0"/>
              <a:t>    (LH – dominantní pro řeč ALE PH – intonace)</a:t>
            </a:r>
          </a:p>
          <a:p>
            <a:r>
              <a:rPr lang="cs-CZ" sz="2800" i="1" dirty="0"/>
              <a:t>Split-brain </a:t>
            </a:r>
            <a:r>
              <a:rPr lang="cs-CZ" sz="2800" dirty="0"/>
              <a:t>studie (</a:t>
            </a:r>
            <a:r>
              <a:rPr lang="cs-CZ" sz="2800" dirty="0" err="1"/>
              <a:t>Sperry</a:t>
            </a:r>
            <a:r>
              <a:rPr lang="cs-CZ" sz="2800" dirty="0"/>
              <a:t> </a:t>
            </a:r>
            <a:r>
              <a:rPr lang="cs-CZ" sz="2800" dirty="0">
                <a:latin typeface="Times New Roman"/>
                <a:cs typeface="Times New Roman"/>
              </a:rPr>
              <a:t>a</a:t>
            </a:r>
            <a:r>
              <a:rPr lang="cs-CZ" sz="2800" dirty="0"/>
              <a:t> </a:t>
            </a:r>
            <a:r>
              <a:rPr lang="cs-CZ" sz="2800" dirty="0" err="1"/>
              <a:t>Gazzaniga</a:t>
            </a:r>
            <a:r>
              <a:rPr lang="cs-CZ" sz="2800" dirty="0"/>
              <a:t>)</a:t>
            </a:r>
          </a:p>
          <a:p>
            <a:pPr marL="0" indent="0">
              <a:buNone/>
            </a:pPr>
            <a:r>
              <a:rPr lang="cs-CZ" sz="2800" dirty="0"/>
              <a:t>	LH – interpretátor aktivit PH</a:t>
            </a:r>
          </a:p>
          <a:p>
            <a:r>
              <a:rPr lang="cs-CZ" sz="2800" dirty="0"/>
              <a:t>Trochu odlišný způsob zpracování informací, rychlost</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731" y="0"/>
            <a:ext cx="3808671"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269" y="420456"/>
            <a:ext cx="5334000" cy="1143000"/>
          </a:xfrm>
        </p:spPr>
        <p:txBody>
          <a:bodyPr>
            <a:noAutofit/>
          </a:bodyPr>
          <a:lstStyle/>
          <a:p>
            <a:r>
              <a:rPr lang="cs-CZ" sz="3600" dirty="0"/>
              <a:t>Zapojení obou hemisfér</a:t>
            </a:r>
            <a:endParaRPr lang="en-US" sz="3600" dirty="0"/>
          </a:p>
        </p:txBody>
      </p:sp>
      <p:sp>
        <p:nvSpPr>
          <p:cNvPr id="3" name="Zástupný symbol pro obsah 2"/>
          <p:cNvSpPr>
            <a:spLocks noGrp="1"/>
          </p:cNvSpPr>
          <p:nvPr>
            <p:ph idx="1"/>
          </p:nvPr>
        </p:nvSpPr>
        <p:spPr>
          <a:xfrm>
            <a:off x="107504" y="1600200"/>
            <a:ext cx="8928992" cy="5141168"/>
          </a:xfrm>
        </p:spPr>
        <p:txBody>
          <a:bodyPr>
            <a:normAutofit/>
          </a:bodyPr>
          <a:lstStyle/>
          <a:p>
            <a:endParaRPr lang="cs-CZ" sz="2800" dirty="0"/>
          </a:p>
          <a:p>
            <a:endParaRPr lang="cs-CZ" sz="2800" dirty="0"/>
          </a:p>
          <a:p>
            <a:r>
              <a:rPr lang="cs-CZ" sz="2800" dirty="0"/>
              <a:t>U zdravých osob však komplexní rozdělení aktivace </a:t>
            </a:r>
          </a:p>
          <a:p>
            <a:endParaRPr lang="cs-CZ" sz="2800" dirty="0"/>
          </a:p>
          <a:p>
            <a:r>
              <a:rPr lang="cs-CZ" sz="2800" dirty="0"/>
              <a:t>Navíc : kreativita je široký pojem</a:t>
            </a:r>
          </a:p>
          <a:p>
            <a:endParaRPr lang="cs-CZ" sz="2800" dirty="0"/>
          </a:p>
          <a:p>
            <a:r>
              <a:rPr lang="cs-CZ" sz="2800" dirty="0"/>
              <a:t>Chybí důkazy o tom, že by se využívání hemisfér dalo trénovat</a:t>
            </a:r>
          </a:p>
          <a:p>
            <a:pPr lvl="1"/>
            <a:r>
              <a:rPr lang="cs-CZ" dirty="0"/>
              <a:t>proč je mýtus populární?</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731" y="0"/>
            <a:ext cx="3808671"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9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0"/>
            <a:ext cx="8702566" cy="1600200"/>
          </a:xfrm>
        </p:spPr>
        <p:txBody>
          <a:bodyPr>
            <a:noAutofit/>
          </a:bodyPr>
          <a:lstStyle/>
          <a:p>
            <a:r>
              <a:rPr lang="cs-CZ" sz="3200" dirty="0"/>
              <a:t>Mýtus 6: </a:t>
            </a:r>
            <a:r>
              <a:rPr lang="en-US" sz="3200" dirty="0" err="1"/>
              <a:t>Všechny</a:t>
            </a:r>
            <a:r>
              <a:rPr lang="en-US" sz="3200" dirty="0"/>
              <a:t> </a:t>
            </a:r>
            <a:r>
              <a:rPr lang="en-US" sz="3200" dirty="0" err="1"/>
              <a:t>efektivní</a:t>
            </a:r>
            <a:r>
              <a:rPr lang="en-US" sz="3200" dirty="0"/>
              <a:t> </a:t>
            </a:r>
            <a:r>
              <a:rPr lang="en-US" sz="3200" dirty="0" err="1"/>
              <a:t>psychoterapie</a:t>
            </a:r>
            <a:r>
              <a:rPr lang="en-US" sz="3200" dirty="0"/>
              <a:t> </a:t>
            </a:r>
            <a:r>
              <a:rPr lang="en-US" sz="3200" dirty="0" err="1"/>
              <a:t>vyžadují</a:t>
            </a:r>
            <a:r>
              <a:rPr lang="en-US" sz="3200" dirty="0"/>
              <a:t> </a:t>
            </a:r>
            <a:br>
              <a:rPr lang="cs-CZ" sz="3200" dirty="0"/>
            </a:br>
            <a:r>
              <a:rPr lang="en-US" sz="3200" dirty="0" err="1"/>
              <a:t>dostat</a:t>
            </a:r>
            <a:r>
              <a:rPr lang="en-US" sz="3200" dirty="0"/>
              <a:t> se </a:t>
            </a:r>
            <a:r>
              <a:rPr lang="cs-CZ" sz="3200" dirty="0"/>
              <a:t>ke </a:t>
            </a:r>
            <a:r>
              <a:rPr lang="en-US" sz="3200" dirty="0" err="1"/>
              <a:t>kořen</a:t>
            </a:r>
            <a:r>
              <a:rPr lang="cs-CZ" sz="3200" dirty="0" err="1"/>
              <a:t>ům</a:t>
            </a:r>
            <a:r>
              <a:rPr lang="en-US" sz="3200" dirty="0"/>
              <a:t> </a:t>
            </a:r>
            <a:r>
              <a:rPr lang="en-US" sz="3200" dirty="0" err="1"/>
              <a:t>problému</a:t>
            </a:r>
            <a:r>
              <a:rPr lang="en-US" sz="3200" dirty="0"/>
              <a:t> v </a:t>
            </a:r>
            <a:r>
              <a:rPr lang="en-US" sz="3200" dirty="0" err="1"/>
              <a:t>dětství</a:t>
            </a:r>
            <a:endParaRPr lang="cs-CZ" sz="3200" dirty="0"/>
          </a:p>
        </p:txBody>
      </p:sp>
      <p:sp>
        <p:nvSpPr>
          <p:cNvPr id="3" name="Content Placeholder 2"/>
          <p:cNvSpPr>
            <a:spLocks noGrp="1"/>
          </p:cNvSpPr>
          <p:nvPr>
            <p:ph idx="1"/>
          </p:nvPr>
        </p:nvSpPr>
        <p:spPr/>
        <p:txBody>
          <a:bodyPr>
            <a:normAutofit/>
          </a:bodyPr>
          <a:lstStyle/>
          <a:p>
            <a:pPr>
              <a:spcBef>
                <a:spcPct val="0"/>
              </a:spcBef>
              <a:buNone/>
            </a:pPr>
            <a:r>
              <a:rPr lang="cs-CZ" sz="3600" dirty="0">
                <a:latin typeface="+mj-lt"/>
                <a:ea typeface="+mj-ea"/>
                <a:cs typeface="+mj-cs"/>
              </a:rPr>
              <a:t>pouze psychoanalytické / psychodynamické přístupy</a:t>
            </a:r>
          </a:p>
          <a:p>
            <a:pPr>
              <a:spcBef>
                <a:spcPct val="0"/>
              </a:spcBef>
              <a:buNone/>
            </a:pPr>
            <a:endParaRPr lang="cs-CZ" sz="3600" dirty="0">
              <a:latin typeface="+mj-lt"/>
              <a:ea typeface="+mj-ea"/>
              <a:cs typeface="+mj-cs"/>
            </a:endParaRPr>
          </a:p>
          <a:p>
            <a:pPr>
              <a:spcBef>
                <a:spcPct val="0"/>
              </a:spcBef>
              <a:buNone/>
            </a:pPr>
            <a:endParaRPr lang="cs-CZ" sz="3600" dirty="0">
              <a:latin typeface="+mj-lt"/>
              <a:ea typeface="+mj-ea"/>
              <a:cs typeface="+mj-cs"/>
            </a:endParaRPr>
          </a:p>
          <a:p>
            <a:pPr>
              <a:spcBef>
                <a:spcPct val="0"/>
              </a:spcBef>
              <a:buNone/>
            </a:pPr>
            <a:r>
              <a:rPr lang="cs-CZ" sz="3600" dirty="0">
                <a:latin typeface="+mj-lt"/>
                <a:ea typeface="+mj-ea"/>
                <a:cs typeface="+mj-cs"/>
              </a:rPr>
              <a:t>kognitivně-behaviorální</a:t>
            </a:r>
          </a:p>
          <a:p>
            <a:pPr>
              <a:spcBef>
                <a:spcPct val="0"/>
              </a:spcBef>
              <a:buNone/>
            </a:pPr>
            <a:r>
              <a:rPr lang="cs-CZ" sz="3600" dirty="0">
                <a:latin typeface="+mj-lt"/>
                <a:ea typeface="+mj-ea"/>
                <a:cs typeface="+mj-cs"/>
              </a:rPr>
              <a:t>nebo </a:t>
            </a:r>
            <a:r>
              <a:rPr lang="cs-CZ" sz="3600" dirty="0" err="1">
                <a:latin typeface="+mj-lt"/>
                <a:ea typeface="+mj-ea"/>
                <a:cs typeface="+mj-cs"/>
              </a:rPr>
              <a:t>rogeriánská</a:t>
            </a:r>
            <a:r>
              <a:rPr lang="cs-CZ" sz="3600" dirty="0">
                <a:latin typeface="+mj-lt"/>
                <a:ea typeface="+mj-ea"/>
                <a:cs typeface="+mj-cs"/>
              </a:rPr>
              <a:t> terapie</a:t>
            </a:r>
          </a:p>
          <a:p>
            <a:pPr>
              <a:spcBef>
                <a:spcPct val="0"/>
              </a:spcBef>
              <a:buNone/>
            </a:pPr>
            <a:r>
              <a:rPr lang="cs-CZ" sz="3600" dirty="0">
                <a:latin typeface="+mj-lt"/>
                <a:ea typeface="+mj-ea"/>
                <a:cs typeface="+mj-cs"/>
              </a:rPr>
              <a:t>se soustředí na přítomnost</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26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5441724" y="2373778"/>
            <a:ext cx="3465786" cy="33897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Televizní psychologové</a:t>
            </a:r>
          </a:p>
        </p:txBody>
      </p:sp>
      <p:sp>
        <p:nvSpPr>
          <p:cNvPr id="3" name="Content Placeholder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cstate="print"/>
          <a:srcRect/>
          <a:stretch>
            <a:fillRect/>
          </a:stretch>
        </p:blipFill>
        <p:spPr bwMode="auto">
          <a:xfrm>
            <a:off x="4857752" y="3429000"/>
            <a:ext cx="3995157" cy="2852729"/>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390518" y="1643050"/>
            <a:ext cx="3181350" cy="238125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2428860" y="3471886"/>
            <a:ext cx="2197100" cy="3314700"/>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5" cstate="print"/>
          <a:srcRect/>
          <a:stretch>
            <a:fillRect/>
          </a:stretch>
        </p:blipFill>
        <p:spPr bwMode="auto">
          <a:xfrm>
            <a:off x="142844" y="4714884"/>
            <a:ext cx="1962150" cy="175260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6" cstate="print"/>
          <a:srcRect/>
          <a:stretch>
            <a:fillRect/>
          </a:stretch>
        </p:blipFill>
        <p:spPr bwMode="auto">
          <a:xfrm>
            <a:off x="6126067" y="1214422"/>
            <a:ext cx="2803651" cy="20764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diamond(in)">
                                      <p:cBhvr>
                                        <p:cTn id="7" dur="2000"/>
                                        <p:tgtEl>
                                          <p:spTgt spid="1031"/>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checkerboard(across)">
                                      <p:cBhvr>
                                        <p:cTn id="11" dur="500"/>
                                        <p:tgtEl>
                                          <p:spTgt spid="1027"/>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ppt_x"/>
                                          </p:val>
                                        </p:tav>
                                        <p:tav tm="100000">
                                          <p:val>
                                            <p:strVal val="#ppt_x"/>
                                          </p:val>
                                        </p:tav>
                                      </p:tavLst>
                                    </p:anim>
                                    <p:anim calcmode="lin" valueType="num">
                                      <p:cBhvr additive="base">
                                        <p:cTn id="16" dur="500" fill="hold"/>
                                        <p:tgtEl>
                                          <p:spTgt spid="1029"/>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35"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anim calcmode="lin" valueType="num">
                                      <p:cBhvr>
                                        <p:cTn id="21" dur="2000" fill="hold"/>
                                        <p:tgtEl>
                                          <p:spTgt spid="1026"/>
                                        </p:tgtEl>
                                        <p:attrNameLst>
                                          <p:attrName>style.rotation</p:attrName>
                                        </p:attrNameLst>
                                      </p:cBhvr>
                                      <p:tavLst>
                                        <p:tav tm="0">
                                          <p:val>
                                            <p:fltVal val="720"/>
                                          </p:val>
                                        </p:tav>
                                        <p:tav tm="100000">
                                          <p:val>
                                            <p:fltVal val="0"/>
                                          </p:val>
                                        </p:tav>
                                      </p:tavLst>
                                    </p:anim>
                                    <p:anim calcmode="lin" valueType="num">
                                      <p:cBhvr>
                                        <p:cTn id="22" dur="2000" fill="hold"/>
                                        <p:tgtEl>
                                          <p:spTgt spid="1026"/>
                                        </p:tgtEl>
                                        <p:attrNameLst>
                                          <p:attrName>ppt_h</p:attrName>
                                        </p:attrNameLst>
                                      </p:cBhvr>
                                      <p:tavLst>
                                        <p:tav tm="0">
                                          <p:val>
                                            <p:fltVal val="0"/>
                                          </p:val>
                                        </p:tav>
                                        <p:tav tm="100000">
                                          <p:val>
                                            <p:strVal val="#ppt_h"/>
                                          </p:val>
                                        </p:tav>
                                      </p:tavLst>
                                    </p:anim>
                                    <p:anim calcmode="lin" valueType="num">
                                      <p:cBhvr>
                                        <p:cTn id="23" dur="2000" fill="hold"/>
                                        <p:tgtEl>
                                          <p:spTgt spid="1026"/>
                                        </p:tgtEl>
                                        <p:attrNameLst>
                                          <p:attrName>ppt_w</p:attrName>
                                        </p:attrNameLst>
                                      </p:cBhvr>
                                      <p:tavLst>
                                        <p:tav tm="0">
                                          <p:val>
                                            <p:fltVal val="0"/>
                                          </p:val>
                                        </p:tav>
                                        <p:tav tm="100000">
                                          <p:val>
                                            <p:strVal val="#ppt_w"/>
                                          </p:val>
                                        </p:tav>
                                      </p:tavLst>
                                    </p:anim>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a psychologové v televizi</a:t>
            </a:r>
          </a:p>
        </p:txBody>
      </p:sp>
      <p:graphicFrame>
        <p:nvGraphicFramePr>
          <p:cNvPr id="5" name="Content Placeholder 4"/>
          <p:cNvGraphicFramePr>
            <a:graphicFrameLocks noGrp="1"/>
          </p:cNvGraphicFramePr>
          <p:nvPr>
            <p:ph idx="1"/>
          </p:nvPr>
        </p:nvGraphicFramePr>
        <p:xfrm>
          <a:off x="-1357354" y="150017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72132" y="3155952"/>
            <a:ext cx="3357554" cy="3416320"/>
          </a:xfrm>
          <a:prstGeom prst="rect">
            <a:avLst/>
          </a:prstGeom>
          <a:noFill/>
        </p:spPr>
        <p:txBody>
          <a:bodyPr wrap="square" rtlCol="0">
            <a:spAutoFit/>
          </a:bodyPr>
          <a:lstStyle/>
          <a:p>
            <a:r>
              <a:rPr lang="cs-CZ" sz="2400" dirty="0">
                <a:latin typeface="Cambria" pitchFamily="18" charset="0"/>
              </a:rPr>
              <a:t>stejně tak bombastické titulky v novinách a časopisech...</a:t>
            </a:r>
          </a:p>
          <a:p>
            <a:endParaRPr lang="cs-CZ" sz="2400" dirty="0">
              <a:latin typeface="Cambria" pitchFamily="18" charset="0"/>
            </a:endParaRPr>
          </a:p>
          <a:p>
            <a:r>
              <a:rPr lang="cs-CZ" sz="2400" dirty="0">
                <a:latin typeface="Cambria" pitchFamily="18" charset="0"/>
              </a:rPr>
              <a:t>výsledek? většina seriózních autorů média ignoruje = ještě víc prostoru pro ochotné šarlatány...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Chocolate</a:t>
            </a:r>
            <a:r>
              <a:rPr lang="cs-CZ" dirty="0"/>
              <a:t> Study </a:t>
            </a:r>
            <a:r>
              <a:rPr lang="cs-CZ" dirty="0" err="1"/>
              <a:t>Hoax</a:t>
            </a:r>
            <a:endParaRPr lang="cs-CZ" dirty="0"/>
          </a:p>
        </p:txBody>
      </p:sp>
      <p:sp>
        <p:nvSpPr>
          <p:cNvPr id="3" name="Content Placeholder 2"/>
          <p:cNvSpPr>
            <a:spLocks noGrp="1"/>
          </p:cNvSpPr>
          <p:nvPr>
            <p:ph idx="1"/>
          </p:nvPr>
        </p:nvSpPr>
        <p:spPr>
          <a:xfrm>
            <a:off x="457200" y="1417638"/>
            <a:ext cx="8229600" cy="4525963"/>
          </a:xfrm>
        </p:spPr>
        <p:txBody>
          <a:bodyPr/>
          <a:lstStyle/>
          <a:p>
            <a:r>
              <a:rPr lang="cs-CZ" dirty="0">
                <a:hlinkClick r:id="rId2"/>
              </a:rPr>
              <a:t>http://io9.gizmodo.com/i-</a:t>
            </a:r>
            <a:r>
              <a:rPr lang="cs-CZ" dirty="0" err="1">
                <a:hlinkClick r:id="rId2"/>
              </a:rPr>
              <a:t>fooled</a:t>
            </a:r>
            <a:r>
              <a:rPr lang="cs-CZ" dirty="0">
                <a:hlinkClick r:id="rId2"/>
              </a:rPr>
              <a:t>-</a:t>
            </a:r>
            <a:r>
              <a:rPr lang="cs-CZ" dirty="0" err="1">
                <a:hlinkClick r:id="rId2"/>
              </a:rPr>
              <a:t>millions</a:t>
            </a:r>
            <a:r>
              <a:rPr lang="cs-CZ" dirty="0">
                <a:hlinkClick r:id="rId2"/>
              </a:rPr>
              <a:t>-</a:t>
            </a:r>
            <a:r>
              <a:rPr lang="cs-CZ" dirty="0" err="1">
                <a:hlinkClick r:id="rId2"/>
              </a:rPr>
              <a:t>into</a:t>
            </a:r>
            <a:r>
              <a:rPr lang="cs-CZ" dirty="0">
                <a:hlinkClick r:id="rId2"/>
              </a:rPr>
              <a:t>-</a:t>
            </a:r>
            <a:r>
              <a:rPr lang="cs-CZ" dirty="0" err="1">
                <a:hlinkClick r:id="rId2"/>
              </a:rPr>
              <a:t>thinking</a:t>
            </a:r>
            <a:r>
              <a:rPr lang="cs-CZ" dirty="0">
                <a:hlinkClick r:id="rId2"/>
              </a:rPr>
              <a:t>-</a:t>
            </a:r>
            <a:r>
              <a:rPr lang="cs-CZ" dirty="0" err="1">
                <a:hlinkClick r:id="rId2"/>
              </a:rPr>
              <a:t>chocolate</a:t>
            </a:r>
            <a:r>
              <a:rPr lang="cs-CZ" dirty="0">
                <a:hlinkClick r:id="rId2"/>
              </a:rPr>
              <a:t>-</a:t>
            </a:r>
            <a:r>
              <a:rPr lang="cs-CZ" dirty="0" err="1">
                <a:hlinkClick r:id="rId2"/>
              </a:rPr>
              <a:t>helps</a:t>
            </a:r>
            <a:r>
              <a:rPr lang="cs-CZ" dirty="0">
                <a:hlinkClick r:id="rId2"/>
              </a:rPr>
              <a:t>-</a:t>
            </a:r>
            <a:r>
              <a:rPr lang="cs-CZ" dirty="0" err="1">
                <a:hlinkClick r:id="rId2"/>
              </a:rPr>
              <a:t>weight</a:t>
            </a:r>
            <a:r>
              <a:rPr lang="cs-CZ" dirty="0">
                <a:hlinkClick r:id="rId2"/>
              </a:rPr>
              <a:t>-1707251800</a:t>
            </a:r>
            <a:endParaRPr lang="cs-CZ" dirty="0"/>
          </a:p>
          <a:p>
            <a:endParaRPr lang="cs-CZ" dirty="0"/>
          </a:p>
          <a:p>
            <a:endParaRPr lang="cs-CZ" dirty="0"/>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29</a:t>
            </a:fld>
            <a:endParaRPr lang="en-US"/>
          </a:p>
        </p:txBody>
      </p:sp>
      <p:pic>
        <p:nvPicPr>
          <p:cNvPr id="69634" name="Picture 2" descr="I Fooled Millions Into Thinking Chocolate Helps Weight Loss. Here's How."/>
          <p:cNvPicPr>
            <a:picLocks noChangeAspect="1" noChangeArrowheads="1"/>
          </p:cNvPicPr>
          <p:nvPr/>
        </p:nvPicPr>
        <p:blipFill>
          <a:blip r:embed="rId3"/>
          <a:srcRect t="36109" b="4381"/>
          <a:stretch>
            <a:fillRect/>
          </a:stretch>
        </p:blipFill>
        <p:spPr bwMode="auto">
          <a:xfrm>
            <a:off x="2380652" y="2538248"/>
            <a:ext cx="3914775" cy="41832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Které z tvrzení jsou pravdivé?</a:t>
            </a:r>
          </a:p>
        </p:txBody>
      </p:sp>
      <p:sp>
        <p:nvSpPr>
          <p:cNvPr id="3" name="Content Placeholder 2"/>
          <p:cNvSpPr>
            <a:spLocks noGrp="1"/>
          </p:cNvSpPr>
          <p:nvPr>
            <p:ph idx="1"/>
          </p:nvPr>
        </p:nvSpPr>
        <p:spPr>
          <a:xfrm>
            <a:off x="457200" y="1417638"/>
            <a:ext cx="8229600" cy="5303837"/>
          </a:xfrm>
        </p:spPr>
        <p:txBody>
          <a:bodyPr>
            <a:normAutofit fontScale="92500"/>
          </a:bodyPr>
          <a:lstStyle/>
          <a:p>
            <a:pPr marL="514350" indent="-514350">
              <a:buFont typeface="+mj-lt"/>
              <a:buAutoNum type="arabicPeriod"/>
            </a:pPr>
            <a:r>
              <a:rPr lang="cs-CZ" dirty="0"/>
              <a:t>Většina lidí používá pouze 10% kapacity svého mozku</a:t>
            </a:r>
          </a:p>
          <a:p>
            <a:pPr marL="514350" indent="-514350">
              <a:buFont typeface="+mj-lt"/>
              <a:buAutoNum type="arabicPeriod"/>
            </a:pPr>
            <a:r>
              <a:rPr lang="cs-CZ" dirty="0"/>
              <a:t>Hypnóza zvyšuje přesnost vzpomínek</a:t>
            </a:r>
          </a:p>
          <a:p>
            <a:pPr marL="514350" indent="-514350">
              <a:buFont typeface="+mj-lt"/>
              <a:buAutoNum type="arabicPeriod"/>
            </a:pPr>
            <a:r>
              <a:rPr lang="cs-CZ" dirty="0"/>
              <a:t>Obecně je lepší hněv vyjádřit než potlačit</a:t>
            </a:r>
          </a:p>
          <a:p>
            <a:pPr marL="514350" indent="-514350">
              <a:buFont typeface="+mj-lt"/>
              <a:buAutoNum type="arabicPeriod"/>
            </a:pPr>
            <a:r>
              <a:rPr lang="cs-CZ" dirty="0"/>
              <a:t>Detektor lži (polygraf) je detekuje lži s přesností 90 – 95 %</a:t>
            </a:r>
          </a:p>
          <a:p>
            <a:pPr marL="514350" indent="-514350">
              <a:buFont typeface="+mj-lt"/>
              <a:buAutoNum type="arabicPeriod"/>
            </a:pPr>
            <a:r>
              <a:rPr lang="cs-CZ" dirty="0"/>
              <a:t>Mozek lze dělit na kreativní levou a analytickou pravou hemisféru</a:t>
            </a:r>
          </a:p>
          <a:p>
            <a:pPr marL="514350" indent="-514350">
              <a:buFont typeface="+mj-lt"/>
              <a:buAutoNum type="arabicPeriod"/>
            </a:pPr>
            <a:r>
              <a:rPr lang="cs-CZ" dirty="0"/>
              <a:t>Všechny účinné terapie vyžadují, aby se pacient dostal ke kořenům svých potíží v dětství</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Důsledky?</a:t>
            </a:r>
          </a:p>
        </p:txBody>
      </p:sp>
      <p:graphicFrame>
        <p:nvGraphicFramePr>
          <p:cNvPr id="4" name="Content Placeholder 3"/>
          <p:cNvGraphicFramePr>
            <a:graphicFrameLocks noGrp="1"/>
          </p:cNvGraphicFramePr>
          <p:nvPr>
            <p:ph idx="1"/>
          </p:nvPr>
        </p:nvGraphicFramePr>
        <p:xfrm>
          <a:off x="457200" y="1600201"/>
          <a:ext cx="8229600" cy="3328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8596" y="4929198"/>
            <a:ext cx="8415503" cy="1938992"/>
          </a:xfrm>
          <a:prstGeom prst="rect">
            <a:avLst/>
          </a:prstGeom>
          <a:noFill/>
        </p:spPr>
        <p:txBody>
          <a:bodyPr wrap="square" rtlCol="0">
            <a:spAutoFit/>
          </a:bodyPr>
          <a:lstStyle/>
          <a:p>
            <a:pPr>
              <a:buFont typeface="Arial" pitchFamily="34" charset="0"/>
              <a:buChar char="•"/>
            </a:pPr>
            <a:r>
              <a:rPr lang="cs-CZ" sz="2000" dirty="0"/>
              <a:t> </a:t>
            </a:r>
            <a:r>
              <a:rPr lang="cs-CZ" sz="2000" dirty="0">
                <a:latin typeface="Cambria" pitchFamily="18" charset="0"/>
              </a:rPr>
              <a:t>chybí popularizace ne-klinické psychologie a jejich aplikací v běžném životě</a:t>
            </a:r>
          </a:p>
          <a:p>
            <a:pPr>
              <a:buFont typeface="Arial" pitchFamily="34" charset="0"/>
              <a:buChar char="•"/>
            </a:pPr>
            <a:r>
              <a:rPr lang="cs-CZ" sz="2000" dirty="0">
                <a:latin typeface="Cambria" pitchFamily="18" charset="0"/>
              </a:rPr>
              <a:t> např. malé děti považují otázky z psychologie  za méně obtížné než otázky z fyziky</a:t>
            </a:r>
          </a:p>
          <a:p>
            <a:pPr>
              <a:buFont typeface="Arial" pitchFamily="34" charset="0"/>
              <a:buChar char="•"/>
            </a:pPr>
            <a:r>
              <a:rPr lang="cs-CZ" sz="2000" dirty="0">
                <a:latin typeface="Cambria" pitchFamily="18" charset="0"/>
              </a:rPr>
              <a:t> proč? zdánlivá známost předmětu, </a:t>
            </a:r>
            <a:r>
              <a:rPr lang="cs-CZ" sz="2000" dirty="0" err="1">
                <a:latin typeface="Cambria" pitchFamily="18" charset="0"/>
              </a:rPr>
              <a:t>kog</a:t>
            </a:r>
            <a:r>
              <a:rPr lang="cs-CZ" sz="2000" dirty="0">
                <a:latin typeface="Cambria" pitchFamily="18" charset="0"/>
              </a:rPr>
              <a:t>. zkreslení a schopnost zpětně vysvětlit cokoliv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Přehled historie</a:t>
            </a:r>
          </a:p>
        </p:txBody>
      </p:sp>
      <p:sp>
        <p:nvSpPr>
          <p:cNvPr id="3" name="Content Placeholder 2"/>
          <p:cNvSpPr>
            <a:spLocks noGrp="1"/>
          </p:cNvSpPr>
          <p:nvPr>
            <p:ph idx="1"/>
          </p:nvPr>
        </p:nvSpPr>
        <p:spPr/>
        <p:txBody>
          <a:bodyPr>
            <a:normAutofit fontScale="92500" lnSpcReduction="10000"/>
          </a:bodyPr>
          <a:lstStyle/>
          <a:p>
            <a:r>
              <a:rPr lang="cs-CZ" dirty="0"/>
              <a:t>1879 – </a:t>
            </a:r>
            <a:r>
              <a:rPr lang="cs-CZ" dirty="0" err="1"/>
              <a:t>Wundt</a:t>
            </a:r>
            <a:r>
              <a:rPr lang="cs-CZ" dirty="0"/>
              <a:t> – </a:t>
            </a:r>
            <a:r>
              <a:rPr lang="cs-CZ" dirty="0" err="1"/>
              <a:t>psychofyzikální</a:t>
            </a:r>
            <a:r>
              <a:rPr lang="cs-CZ" dirty="0"/>
              <a:t> laboratoř v Lipsku </a:t>
            </a:r>
          </a:p>
          <a:p>
            <a:pPr lvl="1"/>
            <a:r>
              <a:rPr lang="cs-CZ" dirty="0"/>
              <a:t>strukturalismus – snaha  o identifikaci základních prvků vědomé zkušenosti (pomocí metody trénované introspekce)</a:t>
            </a:r>
          </a:p>
          <a:p>
            <a:r>
              <a:rPr lang="cs-CZ" dirty="0"/>
              <a:t>William </a:t>
            </a:r>
            <a:r>
              <a:rPr lang="cs-CZ" dirty="0" err="1"/>
              <a:t>James</a:t>
            </a:r>
            <a:r>
              <a:rPr lang="cs-CZ" dirty="0"/>
              <a:t> – funkcionalismus – obrat k zkoumání psychických procesů z hlediska jejich účelů (evoluční perspektiva)</a:t>
            </a:r>
          </a:p>
          <a:p>
            <a:r>
              <a:rPr lang="cs-CZ" dirty="0"/>
              <a:t>J. B. </a:t>
            </a:r>
            <a:r>
              <a:rPr lang="cs-CZ" dirty="0" err="1"/>
              <a:t>Watson</a:t>
            </a:r>
            <a:r>
              <a:rPr lang="cs-CZ" dirty="0"/>
              <a:t> – behaviorismus – opuštění mentálních obsahů a zaměření výhradně na pozorovatelné chování a učení </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Přehled historie</a:t>
            </a:r>
          </a:p>
        </p:txBody>
      </p:sp>
      <p:sp>
        <p:nvSpPr>
          <p:cNvPr id="3" name="Content Placeholder 2"/>
          <p:cNvSpPr>
            <a:spLocks noGrp="1"/>
          </p:cNvSpPr>
          <p:nvPr>
            <p:ph idx="1"/>
          </p:nvPr>
        </p:nvSpPr>
        <p:spPr>
          <a:xfrm>
            <a:off x="457200" y="1600200"/>
            <a:ext cx="8229600" cy="5121275"/>
          </a:xfrm>
        </p:spPr>
        <p:txBody>
          <a:bodyPr>
            <a:normAutofit/>
          </a:bodyPr>
          <a:lstStyle/>
          <a:p>
            <a:r>
              <a:rPr lang="cs-CZ" dirty="0" err="1"/>
              <a:t>kognitivismus</a:t>
            </a:r>
            <a:r>
              <a:rPr lang="cs-CZ" dirty="0"/>
              <a:t> (50. – 60. léta), např. J. </a:t>
            </a:r>
            <a:r>
              <a:rPr lang="cs-CZ" dirty="0" err="1"/>
              <a:t>Piaget</a:t>
            </a:r>
            <a:endParaRPr lang="cs-CZ" dirty="0"/>
          </a:p>
          <a:p>
            <a:pPr lvl="1"/>
            <a:r>
              <a:rPr lang="cs-CZ" dirty="0"/>
              <a:t>návrat ke zkoumání myšlení</a:t>
            </a:r>
          </a:p>
          <a:p>
            <a:pPr lvl="1"/>
            <a:r>
              <a:rPr lang="cs-CZ" dirty="0"/>
              <a:t>nelze se omezit na objektivní stimuly – důležitá je jejich interpretace</a:t>
            </a:r>
          </a:p>
          <a:p>
            <a:pPr lvl="1"/>
            <a:r>
              <a:rPr lang="cs-CZ" dirty="0"/>
              <a:t>společně s rozvojem výpočetní techniky</a:t>
            </a:r>
          </a:p>
          <a:p>
            <a:pPr lvl="1"/>
            <a:endParaRPr lang="cs-CZ" dirty="0"/>
          </a:p>
          <a:p>
            <a:pPr lvl="1"/>
            <a:r>
              <a:rPr lang="cs-CZ" dirty="0"/>
              <a:t>dnes dominantní přístup</a:t>
            </a:r>
          </a:p>
          <a:p>
            <a:pPr lvl="1"/>
            <a:endParaRPr lang="cs-CZ" dirty="0"/>
          </a:p>
          <a:p>
            <a:pPr lvl="1"/>
            <a:r>
              <a:rPr lang="cs-CZ" dirty="0"/>
              <a:t>v poslední době (90. léta): soustředění se na chyby a zkreslení v uvažování, heuristiky, vliv emocí</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Psychologické obory</a:t>
            </a:r>
          </a:p>
        </p:txBody>
      </p:sp>
      <p:sp>
        <p:nvSpPr>
          <p:cNvPr id="3" name="Content Placeholder 2"/>
          <p:cNvSpPr>
            <a:spLocks noGrp="1"/>
          </p:cNvSpPr>
          <p:nvPr>
            <p:ph idx="1"/>
          </p:nvPr>
        </p:nvSpPr>
        <p:spPr/>
        <p:txBody>
          <a:bodyPr/>
          <a:lstStyle/>
          <a:p>
            <a:r>
              <a:rPr lang="cs-CZ" dirty="0"/>
              <a:t>kognitivní</a:t>
            </a:r>
          </a:p>
          <a:p>
            <a:r>
              <a:rPr lang="cs-CZ" dirty="0"/>
              <a:t>sociální</a:t>
            </a:r>
          </a:p>
          <a:p>
            <a:r>
              <a:rPr lang="cs-CZ" dirty="0"/>
              <a:t>psy. osobnosti</a:t>
            </a:r>
          </a:p>
          <a:p>
            <a:r>
              <a:rPr lang="cs-CZ" dirty="0"/>
              <a:t>vývojová</a:t>
            </a:r>
          </a:p>
          <a:p>
            <a:r>
              <a:rPr lang="cs-CZ" dirty="0"/>
              <a:t>pedagogická</a:t>
            </a:r>
          </a:p>
          <a:p>
            <a:r>
              <a:rPr lang="cs-CZ"/>
              <a:t>neuropsychologie</a:t>
            </a:r>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endParaRPr lang="cs-CZ" dirty="0"/>
          </a:p>
        </p:txBody>
      </p:sp>
      <p:sp>
        <p:nvSpPr>
          <p:cNvPr id="3" name="Content Placeholder 2"/>
          <p:cNvSpPr>
            <a:spLocks noGrp="1"/>
          </p:cNvSpPr>
          <p:nvPr>
            <p:ph idx="1"/>
          </p:nvPr>
        </p:nvSpPr>
        <p:spPr/>
        <p:txBody>
          <a:bodyPr/>
          <a:lstStyle/>
          <a:p>
            <a:r>
              <a:rPr lang="cs-CZ" b="1" dirty="0"/>
              <a:t>vědecká metoda</a:t>
            </a:r>
            <a:r>
              <a:rPr lang="cs-CZ" dirty="0"/>
              <a:t> je soubor opatření a postupů, které mají omezit vliv kognitivních chyb a zkreslení bránících pravdivému poznání</a:t>
            </a:r>
          </a:p>
          <a:p>
            <a:r>
              <a:rPr lang="cs-CZ" dirty="0"/>
              <a:t>psychologie má problém s mediální komunikací vlastních výsledků</a:t>
            </a:r>
          </a:p>
          <a:p>
            <a:pPr lvl="1"/>
            <a:r>
              <a:rPr lang="cs-CZ" dirty="0"/>
              <a:t>mýtům se daří lépe než  podloženým tvrzením</a:t>
            </a:r>
          </a:p>
          <a:p>
            <a:pPr lvl="1"/>
            <a:r>
              <a:rPr lang="cs-CZ" dirty="0"/>
              <a:t>velký tlak na prezentaci „sexy“ výsledků a nerealistické přísliby</a:t>
            </a:r>
            <a:endParaRPr lang="en-US" dirty="0"/>
          </a:p>
          <a:p>
            <a:endParaRPr lang="cs-CZ" dirty="0"/>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Doporučená literatura</a:t>
            </a:r>
          </a:p>
        </p:txBody>
      </p:sp>
      <p:sp>
        <p:nvSpPr>
          <p:cNvPr id="3" name="Content Placeholder 2"/>
          <p:cNvSpPr>
            <a:spLocks noGrp="1"/>
          </p:cNvSpPr>
          <p:nvPr>
            <p:ph idx="1"/>
          </p:nvPr>
        </p:nvSpPr>
        <p:spPr/>
        <p:txBody>
          <a:bodyPr/>
          <a:lstStyle/>
          <a:p>
            <a:r>
              <a:rPr lang="cs-CZ" dirty="0" err="1"/>
              <a:t>Lilienfeld</a:t>
            </a:r>
            <a:r>
              <a:rPr lang="cs-CZ" dirty="0"/>
              <a:t> </a:t>
            </a:r>
            <a:r>
              <a:rPr lang="cs-CZ" dirty="0" err="1"/>
              <a:t>et</a:t>
            </a:r>
            <a:r>
              <a:rPr lang="cs-CZ" dirty="0"/>
              <a:t> </a:t>
            </a:r>
            <a:r>
              <a:rPr lang="cs-CZ" dirty="0" err="1"/>
              <a:t>al</a:t>
            </a:r>
            <a:r>
              <a:rPr lang="cs-CZ" dirty="0"/>
              <a:t>., 50 největších mýtů </a:t>
            </a:r>
          </a:p>
          <a:p>
            <a:pPr>
              <a:buNone/>
            </a:pPr>
            <a:r>
              <a:rPr lang="cs-CZ" dirty="0"/>
              <a:t>populární psychologie</a:t>
            </a:r>
          </a:p>
          <a:p>
            <a:endParaRPr lang="cs-CZ" dirty="0"/>
          </a:p>
        </p:txBody>
      </p:sp>
      <p:sp>
        <p:nvSpPr>
          <p:cNvPr id="4" name="Slide Number Placeholder 3"/>
          <p:cNvSpPr>
            <a:spLocks noGrp="1"/>
          </p:cNvSpPr>
          <p:nvPr>
            <p:ph type="sldNum" sz="quarter" idx="12"/>
          </p:nvPr>
        </p:nvSpPr>
        <p:spPr/>
        <p:txBody>
          <a:bodyPr/>
          <a:lstStyle/>
          <a:p>
            <a:pPr>
              <a:defRPr/>
            </a:pPr>
            <a:fld id="{D82FFD10-63EE-9C4F-9C69-6B73A8D10657}" type="slidenum">
              <a:rPr lang="en-US" smtClean="0"/>
              <a:pPr>
                <a:defRPr/>
              </a:pPr>
              <a:t>35</a:t>
            </a:fld>
            <a:endParaRPr lang="en-US"/>
          </a:p>
        </p:txBody>
      </p:sp>
      <p:pic>
        <p:nvPicPr>
          <p:cNvPr id="5" name="Picture 3"/>
          <p:cNvPicPr>
            <a:picLocks noChangeAspect="1" noChangeArrowheads="1"/>
          </p:cNvPicPr>
          <p:nvPr/>
        </p:nvPicPr>
        <p:blipFill>
          <a:blip r:embed="rId2" cstate="print"/>
          <a:srcRect/>
          <a:stretch>
            <a:fillRect/>
          </a:stretch>
        </p:blipFill>
        <p:spPr bwMode="auto">
          <a:xfrm>
            <a:off x="4843313" y="2588706"/>
            <a:ext cx="2503418" cy="3767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1447800"/>
            <a:ext cx="5467350" cy="13716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1600200" y="2667000"/>
            <a:ext cx="5991225" cy="16002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0" y="4829175"/>
            <a:ext cx="5829300" cy="19526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0" y="0"/>
            <a:ext cx="8158163" cy="1856348"/>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1371600" y="2552700"/>
            <a:ext cx="6286500" cy="1943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5334000" y="1066800"/>
            <a:ext cx="3800475" cy="1390650"/>
          </a:xfrm>
          <a:prstGeom prst="rect">
            <a:avLst/>
          </a:prstGeom>
          <a:noFill/>
          <a:ln w="9525">
            <a:noFill/>
            <a:miter lim="800000"/>
            <a:headEnd/>
            <a:tailEnd/>
          </a:ln>
          <a:effectLst/>
        </p:spPr>
      </p:pic>
    </p:spTree>
    <p:extLst>
      <p:ext uri="{BB962C8B-B14F-4D97-AF65-F5344CB8AC3E}">
        <p14:creationId xmlns:p14="http://schemas.microsoft.com/office/powerpoint/2010/main" val="17193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600" y="1447800"/>
            <a:ext cx="8763000" cy="2596444"/>
          </a:xfrm>
          <a:prstGeom prst="rect">
            <a:avLst/>
          </a:prstGeom>
          <a:noFill/>
          <a:ln w="9525">
            <a:noFill/>
            <a:miter lim="800000"/>
            <a:headEnd/>
            <a:tailEnd/>
          </a:ln>
          <a:effectLst/>
        </p:spPr>
      </p:pic>
      <p:sp>
        <p:nvSpPr>
          <p:cNvPr id="3" name="Title 2"/>
          <p:cNvSpPr>
            <a:spLocks noGrp="1"/>
          </p:cNvSpPr>
          <p:nvPr>
            <p:ph type="title"/>
          </p:nvPr>
        </p:nvSpPr>
        <p:spPr>
          <a:xfrm>
            <a:off x="533400" y="4876800"/>
            <a:ext cx="8229600" cy="1143000"/>
          </a:xfrm>
        </p:spPr>
        <p:txBody>
          <a:bodyPr>
            <a:noAutofit/>
          </a:bodyPr>
          <a:lstStyle/>
          <a:p>
            <a:r>
              <a:rPr lang="cs-CZ" sz="3200" i="1" dirty="0"/>
              <a:t>„</a:t>
            </a:r>
            <a:r>
              <a:rPr lang="en-US" sz="3200" i="1" dirty="0"/>
              <a:t> It’s a tough time to be a young psychologist.</a:t>
            </a:r>
            <a:r>
              <a:rPr lang="cs-CZ" sz="3200" i="1" dirty="0"/>
              <a:t>“</a:t>
            </a:r>
          </a:p>
        </p:txBody>
      </p:sp>
      <p:cxnSp>
        <p:nvCxnSpPr>
          <p:cNvPr id="5" name="Straight Connector 4"/>
          <p:cNvCxnSpPr/>
          <p:nvPr/>
        </p:nvCxnSpPr>
        <p:spPr>
          <a:xfrm>
            <a:off x="5867400" y="2362200"/>
            <a:ext cx="281940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3505200" cy="1477962"/>
          </a:xfrm>
        </p:spPr>
        <p:txBody>
          <a:bodyPr/>
          <a:lstStyle/>
          <a:p>
            <a:r>
              <a:rPr lang="cs-CZ" dirty="0"/>
              <a:t>2011 - 2012</a:t>
            </a:r>
          </a:p>
        </p:txBody>
      </p:sp>
      <p:pic>
        <p:nvPicPr>
          <p:cNvPr id="74754" name="Picture 2" descr="http://discovermagazine.com/~/media/import/images/1/e/d/bem2.jpg"/>
          <p:cNvPicPr>
            <a:picLocks noChangeAspect="1" noChangeArrowheads="1"/>
          </p:cNvPicPr>
          <p:nvPr/>
        </p:nvPicPr>
        <p:blipFill>
          <a:blip r:embed="rId2" cstate="print"/>
          <a:srcRect/>
          <a:stretch>
            <a:fillRect/>
          </a:stretch>
        </p:blipFill>
        <p:spPr bwMode="auto">
          <a:xfrm>
            <a:off x="152400" y="2819400"/>
            <a:ext cx="3181350" cy="3548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4756" name="Picture 4" descr="http://www.yale.edu/acmelab/images/John.jpg"/>
          <p:cNvPicPr>
            <a:picLocks noChangeAspect="1" noChangeArrowheads="1"/>
          </p:cNvPicPr>
          <p:nvPr/>
        </p:nvPicPr>
        <p:blipFill>
          <a:blip r:embed="rId3" cstate="print"/>
          <a:srcRect/>
          <a:stretch>
            <a:fillRect/>
          </a:stretch>
        </p:blipFill>
        <p:spPr bwMode="auto">
          <a:xfrm>
            <a:off x="6578600" y="152400"/>
            <a:ext cx="23368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4758" name="Picture 6" descr="http://www.omroeptilburg.nl/wp-content/uploads/2013/12/Diederik-Stapel-3.jpg"/>
          <p:cNvPicPr>
            <a:picLocks noChangeAspect="1" noChangeArrowheads="1"/>
          </p:cNvPicPr>
          <p:nvPr/>
        </p:nvPicPr>
        <p:blipFill>
          <a:blip r:embed="rId4" cstate="print"/>
          <a:srcRect/>
          <a:stretch>
            <a:fillRect/>
          </a:stretch>
        </p:blipFill>
        <p:spPr bwMode="auto">
          <a:xfrm>
            <a:off x="3581400" y="1143000"/>
            <a:ext cx="2741114"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1447800" y="2971800"/>
            <a:ext cx="1752600" cy="9906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a:noFill/>
                </a:ln>
                <a:solidFill>
                  <a:prstClr val="black"/>
                </a:solidFill>
                <a:effectLst/>
                <a:uLnTx/>
                <a:uFillTx/>
                <a:latin typeface="Trebuchet MS" pitchFamily="34" charset="0"/>
                <a:ea typeface="Tahoma" pitchFamily="34" charset="0"/>
                <a:cs typeface="Tahoma" pitchFamily="34" charset="0"/>
              </a:rPr>
              <a:t>Daryl</a:t>
            </a:r>
            <a:r>
              <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rPr>
              <a:t> </a:t>
            </a:r>
            <a:r>
              <a:rPr kumimoji="0" lang="cs-CZ" sz="2800" b="0" i="0" u="none" strike="noStrike" kern="1200" cap="none" spc="0" normalizeH="0" baseline="0" noProof="0" dirty="0" err="1">
                <a:ln>
                  <a:noFill/>
                </a:ln>
                <a:solidFill>
                  <a:prstClr val="black"/>
                </a:solidFill>
                <a:effectLst/>
                <a:uLnTx/>
                <a:uFillTx/>
                <a:latin typeface="Trebuchet MS" pitchFamily="34" charset="0"/>
                <a:ea typeface="Tahoma" pitchFamily="34" charset="0"/>
                <a:cs typeface="Tahoma" pitchFamily="34" charset="0"/>
              </a:rPr>
              <a:t>Bem</a:t>
            </a:r>
            <a:endPar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
        <p:nvSpPr>
          <p:cNvPr id="7" name="Rounded Rectangle 6"/>
          <p:cNvSpPr/>
          <p:nvPr/>
        </p:nvSpPr>
        <p:spPr>
          <a:xfrm>
            <a:off x="4495800" y="4953000"/>
            <a:ext cx="1600200" cy="10668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Trebuchet MS" pitchFamily="34" charset="0"/>
                <a:ea typeface="+mn-ea"/>
                <a:cs typeface="+mn-cs"/>
              </a:rPr>
              <a:t>Diedrik Stapel</a:t>
            </a:r>
            <a:endPar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
        <p:nvSpPr>
          <p:cNvPr id="8" name="Rounded Rectangle 7"/>
          <p:cNvSpPr/>
          <p:nvPr/>
        </p:nvSpPr>
        <p:spPr>
          <a:xfrm>
            <a:off x="6934200" y="2362200"/>
            <a:ext cx="1600200" cy="10668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Trebuchet MS" pitchFamily="34" charset="0"/>
                <a:ea typeface="+mn-ea"/>
                <a:cs typeface="+mn-cs"/>
              </a:rPr>
              <a:t>John Bargh</a:t>
            </a:r>
            <a:endParaRPr kumimoji="0" lang="cs-CZ" sz="28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Tree>
    <p:extLst>
      <p:ext uri="{BB962C8B-B14F-4D97-AF65-F5344CB8AC3E}">
        <p14:creationId xmlns:p14="http://schemas.microsoft.com/office/powerpoint/2010/main" val="316238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0" y="419028"/>
            <a:ext cx="9144000" cy="3695772"/>
          </a:xfrm>
          <a:prstGeom prst="rect">
            <a:avLst/>
          </a:prstGeom>
          <a:noFill/>
          <a:ln w="9525">
            <a:noFill/>
            <a:miter lim="800000"/>
            <a:headEnd/>
            <a:tailEnd/>
          </a:ln>
          <a:effectLst/>
        </p:spPr>
      </p:pic>
      <p:grpSp>
        <p:nvGrpSpPr>
          <p:cNvPr id="9" name="Group 8"/>
          <p:cNvGrpSpPr/>
          <p:nvPr/>
        </p:nvGrpSpPr>
        <p:grpSpPr>
          <a:xfrm>
            <a:off x="476250" y="4419600"/>
            <a:ext cx="1809750" cy="2089826"/>
            <a:chOff x="-9626065" y="1580426"/>
            <a:chExt cx="3181350" cy="3548974"/>
          </a:xfrm>
        </p:grpSpPr>
        <p:pic>
          <p:nvPicPr>
            <p:cNvPr id="74754" name="Picture 2" descr="http://discovermagazine.com/~/media/import/images/1/e/d/bem2.jpg"/>
            <p:cNvPicPr>
              <a:picLocks noChangeAspect="1" noChangeArrowheads="1"/>
            </p:cNvPicPr>
            <p:nvPr/>
          </p:nvPicPr>
          <p:blipFill>
            <a:blip r:embed="rId4" cstate="print"/>
            <a:srcRect/>
            <a:stretch>
              <a:fillRect/>
            </a:stretch>
          </p:blipFill>
          <p:spPr bwMode="auto">
            <a:xfrm>
              <a:off x="-9626065" y="1580426"/>
              <a:ext cx="3181350" cy="3548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8420501" y="1754462"/>
              <a:ext cx="1752600" cy="990599"/>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err="1">
                  <a:ln>
                    <a:noFill/>
                  </a:ln>
                  <a:solidFill>
                    <a:prstClr val="black"/>
                  </a:solidFill>
                  <a:effectLst/>
                  <a:uLnTx/>
                  <a:uFillTx/>
                  <a:latin typeface="Trebuchet MS" pitchFamily="34" charset="0"/>
                  <a:ea typeface="Tahoma" pitchFamily="34" charset="0"/>
                  <a:cs typeface="Tahoma" pitchFamily="34" charset="0"/>
                </a:rPr>
                <a:t>Daryl</a:t>
              </a:r>
              <a:r>
                <a:rPr kumimoji="0" lang="cs-CZ" sz="16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rPr>
                <a:t> </a:t>
              </a:r>
              <a:r>
                <a:rPr kumimoji="0" lang="cs-CZ" sz="1600" b="0" i="0" u="none" strike="noStrike" kern="1200" cap="none" spc="0" normalizeH="0" baseline="0" noProof="0" dirty="0" err="1">
                  <a:ln>
                    <a:noFill/>
                  </a:ln>
                  <a:solidFill>
                    <a:prstClr val="black"/>
                  </a:solidFill>
                  <a:effectLst/>
                  <a:uLnTx/>
                  <a:uFillTx/>
                  <a:latin typeface="Trebuchet MS" pitchFamily="34" charset="0"/>
                  <a:ea typeface="Tahoma" pitchFamily="34" charset="0"/>
                  <a:cs typeface="Tahoma" pitchFamily="34" charset="0"/>
                </a:rPr>
                <a:t>Bem</a:t>
              </a:r>
              <a:endParaRPr kumimoji="0" lang="cs-CZ" sz="16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grpSp>
      <p:sp>
        <p:nvSpPr>
          <p:cNvPr id="12" name="Rounded Rectangle 11"/>
          <p:cNvSpPr/>
          <p:nvPr/>
        </p:nvSpPr>
        <p:spPr>
          <a:xfrm>
            <a:off x="1981200" y="3074282"/>
            <a:ext cx="5105400" cy="735718"/>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rPr>
              <a:t>údajný důkaz </a:t>
            </a:r>
            <a:r>
              <a:rPr kumimoji="0" lang="cs-CZ" sz="3200" b="0" i="0" u="none" strike="noStrike" kern="1200" cap="none" spc="0" normalizeH="0" baseline="0" noProof="0" dirty="0" err="1">
                <a:ln>
                  <a:noFill/>
                </a:ln>
                <a:solidFill>
                  <a:prstClr val="black"/>
                </a:solidFill>
                <a:effectLst/>
                <a:uLnTx/>
                <a:uFillTx/>
                <a:latin typeface="Trebuchet MS" pitchFamily="34" charset="0"/>
                <a:ea typeface="Tahoma" pitchFamily="34" charset="0"/>
                <a:cs typeface="Tahoma" pitchFamily="34" charset="0"/>
              </a:rPr>
              <a:t>pre</a:t>
            </a:r>
            <a:r>
              <a:rPr kumimoji="0" lang="cs-CZ" sz="32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rPr>
              <a:t>-kognice</a:t>
            </a:r>
          </a:p>
        </p:txBody>
      </p:sp>
    </p:spTree>
    <p:extLst>
      <p:ext uri="{BB962C8B-B14F-4D97-AF65-F5344CB8AC3E}">
        <p14:creationId xmlns:p14="http://schemas.microsoft.com/office/powerpoint/2010/main" val="21175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a:t>
            </a:r>
            <a:r>
              <a:rPr lang="cs-CZ" dirty="0"/>
              <a:t>m</a:t>
            </a:r>
            <a:r>
              <a:rPr lang="en-US" dirty="0"/>
              <a:t>, D. J. (1987). Writing the empirical journal article.</a:t>
            </a:r>
            <a:endParaRPr lang="cs-CZ" dirty="0"/>
          </a:p>
        </p:txBody>
      </p:sp>
      <p:pic>
        <p:nvPicPr>
          <p:cNvPr id="73730" name="Picture 2"/>
          <p:cNvPicPr>
            <a:picLocks noChangeAspect="1" noChangeArrowheads="1"/>
          </p:cNvPicPr>
          <p:nvPr/>
        </p:nvPicPr>
        <p:blipFill>
          <a:blip r:embed="rId3" cstate="print"/>
          <a:srcRect/>
          <a:stretch>
            <a:fillRect/>
          </a:stretch>
        </p:blipFill>
        <p:spPr bwMode="auto">
          <a:xfrm>
            <a:off x="333375" y="1676400"/>
            <a:ext cx="8477250" cy="1371600"/>
          </a:xfrm>
          <a:prstGeom prst="rect">
            <a:avLst/>
          </a:prstGeom>
          <a:noFill/>
          <a:ln w="9525">
            <a:noFill/>
            <a:miter lim="800000"/>
            <a:headEnd/>
            <a:tailEnd/>
          </a:ln>
          <a:effectLst/>
        </p:spPr>
      </p:pic>
      <p:grpSp>
        <p:nvGrpSpPr>
          <p:cNvPr id="11" name="Group 10"/>
          <p:cNvGrpSpPr/>
          <p:nvPr/>
        </p:nvGrpSpPr>
        <p:grpSpPr>
          <a:xfrm>
            <a:off x="304800" y="3581400"/>
            <a:ext cx="8610600" cy="2419350"/>
            <a:chOff x="304800" y="3581400"/>
            <a:chExt cx="8610600" cy="2419350"/>
          </a:xfrm>
        </p:grpSpPr>
        <p:grpSp>
          <p:nvGrpSpPr>
            <p:cNvPr id="9" name="Group 8"/>
            <p:cNvGrpSpPr/>
            <p:nvPr/>
          </p:nvGrpSpPr>
          <p:grpSpPr>
            <a:xfrm>
              <a:off x="304800" y="3581400"/>
              <a:ext cx="8562975" cy="2419350"/>
              <a:chOff x="304800" y="3581400"/>
              <a:chExt cx="8562975" cy="2419350"/>
            </a:xfrm>
          </p:grpSpPr>
          <p:grpSp>
            <p:nvGrpSpPr>
              <p:cNvPr id="6" name="Group 5"/>
              <p:cNvGrpSpPr/>
              <p:nvPr/>
            </p:nvGrpSpPr>
            <p:grpSpPr>
              <a:xfrm>
                <a:off x="304800" y="3581400"/>
                <a:ext cx="8562975" cy="990600"/>
                <a:chOff x="290513" y="3657600"/>
                <a:chExt cx="8562975" cy="990600"/>
              </a:xfrm>
            </p:grpSpPr>
            <p:pic>
              <p:nvPicPr>
                <p:cNvPr id="73731" name="Picture 3"/>
                <p:cNvPicPr>
                  <a:picLocks noChangeAspect="1" noChangeArrowheads="1"/>
                </p:cNvPicPr>
                <p:nvPr/>
              </p:nvPicPr>
              <p:blipFill>
                <a:blip r:embed="rId4" cstate="print"/>
                <a:srcRect t="7143"/>
                <a:stretch>
                  <a:fillRect/>
                </a:stretch>
              </p:blipFill>
              <p:spPr bwMode="auto">
                <a:xfrm>
                  <a:off x="290513" y="3657600"/>
                  <a:ext cx="8562975" cy="990600"/>
                </a:xfrm>
                <a:prstGeom prst="rect">
                  <a:avLst/>
                </a:prstGeom>
                <a:noFill/>
                <a:ln w="9525">
                  <a:noFill/>
                  <a:miter lim="800000"/>
                  <a:headEnd/>
                  <a:tailEnd/>
                </a:ln>
                <a:effectLst/>
              </p:spPr>
            </p:pic>
            <p:sp>
              <p:nvSpPr>
                <p:cNvPr id="5" name="Rectangle 4"/>
                <p:cNvSpPr/>
                <p:nvPr/>
              </p:nvSpPr>
              <p:spPr>
                <a:xfrm>
                  <a:off x="685800" y="3657600"/>
                  <a:ext cx="609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73733" name="Picture 5"/>
              <p:cNvPicPr>
                <a:picLocks noChangeAspect="1" noChangeArrowheads="1"/>
              </p:cNvPicPr>
              <p:nvPr/>
            </p:nvPicPr>
            <p:blipFill>
              <a:blip r:embed="rId5" cstate="print"/>
              <a:srcRect/>
              <a:stretch>
                <a:fillRect/>
              </a:stretch>
            </p:blipFill>
            <p:spPr bwMode="auto">
              <a:xfrm>
                <a:off x="438150" y="4572000"/>
                <a:ext cx="8248650" cy="1428750"/>
              </a:xfrm>
              <a:prstGeom prst="rect">
                <a:avLst/>
              </a:prstGeom>
              <a:noFill/>
              <a:ln w="9525">
                <a:noFill/>
                <a:miter lim="800000"/>
                <a:headEnd/>
                <a:tailEnd/>
              </a:ln>
              <a:effectLst/>
            </p:spPr>
          </p:pic>
        </p:grpSp>
        <p:sp>
          <p:nvSpPr>
            <p:cNvPr id="10" name="Rectangle 9"/>
            <p:cNvSpPr/>
            <p:nvPr/>
          </p:nvSpPr>
          <p:spPr>
            <a:xfrm>
              <a:off x="3352800" y="5638800"/>
              <a:ext cx="556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Rounded Rectangle 11"/>
          <p:cNvSpPr/>
          <p:nvPr/>
        </p:nvSpPr>
        <p:spPr>
          <a:xfrm>
            <a:off x="762000" y="2133600"/>
            <a:ext cx="7620000" cy="914400"/>
          </a:xfrm>
          <a:prstGeom prst="roundRect">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rPr>
              <a:t>the article that makes the most sense now that you have seen the results.</a:t>
            </a:r>
            <a:endParaRPr kumimoji="0" lang="cs-CZ" sz="2400" b="0" i="0" u="none" strike="noStrike" kern="1200" cap="none" spc="0" normalizeH="0" baseline="0" noProof="0" dirty="0">
              <a:ln>
                <a:noFill/>
              </a:ln>
              <a:solidFill>
                <a:prstClr val="black"/>
              </a:solidFill>
              <a:effectLst/>
              <a:uLnTx/>
              <a:uFillTx/>
              <a:latin typeface="Trebuchet MS" pitchFamily="34" charset="0"/>
              <a:ea typeface="Tahoma" pitchFamily="34" charset="0"/>
              <a:cs typeface="Tahoma" pitchFamily="34" charset="0"/>
            </a:endParaRPr>
          </a:p>
        </p:txBody>
      </p:sp>
      <p:sp>
        <p:nvSpPr>
          <p:cNvPr id="13" name="Oval 12"/>
          <p:cNvSpPr/>
          <p:nvPr/>
        </p:nvSpPr>
        <p:spPr>
          <a:xfrm>
            <a:off x="2819400" y="5257800"/>
            <a:ext cx="48768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55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„Flexibilita“ výzkumníků</a:t>
            </a:r>
          </a:p>
        </p:txBody>
      </p:sp>
      <p:sp>
        <p:nvSpPr>
          <p:cNvPr id="3" name="Content Placeholder 2"/>
          <p:cNvSpPr>
            <a:spLocks noGrp="1"/>
          </p:cNvSpPr>
          <p:nvPr>
            <p:ph idx="1"/>
          </p:nvPr>
        </p:nvSpPr>
        <p:spPr>
          <a:xfrm>
            <a:off x="152400" y="1447800"/>
            <a:ext cx="8229600" cy="2239963"/>
          </a:xfrm>
        </p:spPr>
        <p:txBody>
          <a:bodyPr/>
          <a:lstStyle/>
          <a:p>
            <a:r>
              <a:rPr lang="cs-CZ" dirty="0" err="1"/>
              <a:t>Simmons</a:t>
            </a:r>
            <a:r>
              <a:rPr lang="cs-CZ" dirty="0"/>
              <a:t>, Nelson, </a:t>
            </a:r>
            <a:r>
              <a:rPr lang="cs-CZ" dirty="0" err="1"/>
              <a:t>Simonshon</a:t>
            </a:r>
            <a:r>
              <a:rPr lang="cs-CZ" dirty="0"/>
              <a:t>, </a:t>
            </a:r>
            <a:r>
              <a:rPr lang="cs-CZ" dirty="0" err="1"/>
              <a:t>False</a:t>
            </a:r>
            <a:r>
              <a:rPr lang="cs-CZ" dirty="0"/>
              <a:t> Positive Psychology</a:t>
            </a:r>
          </a:p>
          <a:p>
            <a:pPr lvl="1"/>
            <a:r>
              <a:rPr lang="cs-CZ" dirty="0"/>
              <a:t>koncept „</a:t>
            </a:r>
            <a:r>
              <a:rPr lang="cs-CZ" dirty="0" err="1"/>
              <a:t>researchers</a:t>
            </a:r>
            <a:r>
              <a:rPr lang="cs-CZ" dirty="0"/>
              <a:t> </a:t>
            </a:r>
            <a:r>
              <a:rPr lang="cs-CZ" dirty="0" err="1"/>
              <a:t>degrees</a:t>
            </a:r>
            <a:r>
              <a:rPr lang="cs-CZ" dirty="0"/>
              <a:t> </a:t>
            </a:r>
            <a:r>
              <a:rPr lang="cs-CZ" dirty="0" err="1"/>
              <a:t>of</a:t>
            </a:r>
            <a:r>
              <a:rPr lang="cs-CZ" dirty="0"/>
              <a:t> </a:t>
            </a:r>
            <a:r>
              <a:rPr lang="cs-CZ" dirty="0" err="1"/>
              <a:t>freedom</a:t>
            </a:r>
            <a:r>
              <a:rPr lang="cs-CZ" dirty="0"/>
              <a:t>“</a:t>
            </a:r>
          </a:p>
        </p:txBody>
      </p:sp>
      <p:pic>
        <p:nvPicPr>
          <p:cNvPr id="23555" name="Picture 3"/>
          <p:cNvPicPr>
            <a:picLocks noChangeAspect="1" noChangeArrowheads="1"/>
          </p:cNvPicPr>
          <p:nvPr/>
        </p:nvPicPr>
        <p:blipFill>
          <a:blip r:embed="rId2" cstate="print"/>
          <a:srcRect/>
          <a:stretch>
            <a:fillRect/>
          </a:stretch>
        </p:blipFill>
        <p:spPr bwMode="auto">
          <a:xfrm>
            <a:off x="2438400" y="3124200"/>
            <a:ext cx="6513111" cy="36195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6781800" y="5867400"/>
            <a:ext cx="6096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57200" y="3200400"/>
            <a:ext cx="3200400" cy="1524000"/>
          </a:xfrm>
          <a:prstGeom prst="roundRect">
            <a:avLst>
              <a:gd name="adj" fmla="val 17349"/>
            </a:avLst>
          </a:prstGeom>
          <a:gradFill>
            <a:gsLst>
              <a:gs pos="0">
                <a:schemeClr val="bg1">
                  <a:lumMod val="85000"/>
                </a:schemeClr>
              </a:gs>
              <a:gs pos="35000">
                <a:schemeClr val="dk1">
                  <a:tint val="37000"/>
                  <a:satMod val="300000"/>
                </a:schemeClr>
              </a:gs>
              <a:gs pos="100000">
                <a:schemeClr val="dk1">
                  <a:tint val="15000"/>
                  <a:satMod val="350000"/>
                </a:schemeClr>
              </a:gs>
            </a:gsLs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cs-CZ" sz="3200" b="0" i="0" u="none" strike="noStrike" kern="1200" cap="none" spc="0" normalizeH="0" baseline="0" noProof="0" dirty="0">
                <a:ln>
                  <a:noFill/>
                </a:ln>
                <a:solidFill>
                  <a:prstClr val="black"/>
                </a:solidFill>
                <a:effectLst/>
                <a:uLnTx/>
                <a:uFillTx/>
                <a:latin typeface="Trebuchet MS" pitchFamily="34" charset="0"/>
                <a:ea typeface="+mn-ea"/>
                <a:cs typeface="+mn-cs"/>
              </a:rPr>
              <a:t>až 61% </a:t>
            </a:r>
            <a:r>
              <a:rPr kumimoji="0" lang="cs-CZ" sz="3200" b="0" i="0" u="none" strike="noStrike" kern="1200" cap="none" spc="0" normalizeH="0" baseline="0" noProof="0" dirty="0" err="1">
                <a:ln>
                  <a:noFill/>
                </a:ln>
                <a:solidFill>
                  <a:prstClr val="black"/>
                </a:solidFill>
                <a:effectLst/>
                <a:uLnTx/>
                <a:uFillTx/>
                <a:latin typeface="Trebuchet MS" pitchFamily="34" charset="0"/>
                <a:ea typeface="+mn-ea"/>
                <a:cs typeface="+mn-cs"/>
              </a:rPr>
              <a:t>false</a:t>
            </a:r>
            <a:r>
              <a:rPr kumimoji="0" lang="cs-CZ" sz="3200" b="0" i="0" u="none" strike="noStrike" kern="1200" cap="none" spc="0" normalizeH="0" baseline="0" noProof="0" dirty="0">
                <a:ln>
                  <a:noFill/>
                </a:ln>
                <a:solidFill>
                  <a:prstClr val="black"/>
                </a:solidFill>
                <a:effectLst/>
                <a:uLnTx/>
                <a:uFillTx/>
                <a:latin typeface="Trebuchet MS" pitchFamily="34" charset="0"/>
                <a:ea typeface="+mn-ea"/>
                <a:cs typeface="+mn-cs"/>
              </a:rPr>
              <a:t> positive </a:t>
            </a:r>
            <a:r>
              <a:rPr kumimoji="0" lang="cs-CZ" sz="3200" b="0" i="0" u="none" strike="noStrike" kern="1200" cap="none" spc="0" normalizeH="0" baseline="0" noProof="0" dirty="0" err="1">
                <a:ln>
                  <a:noFill/>
                </a:ln>
                <a:solidFill>
                  <a:prstClr val="black"/>
                </a:solidFill>
                <a:effectLst/>
                <a:uLnTx/>
                <a:uFillTx/>
                <a:latin typeface="Trebuchet MS" pitchFamily="34" charset="0"/>
                <a:ea typeface="+mn-ea"/>
                <a:cs typeface="+mn-cs"/>
              </a:rPr>
              <a:t>rate</a:t>
            </a:r>
            <a:endParaRPr kumimoji="0" lang="cs-CZ" sz="2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8532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17432</TotalTime>
  <Words>2392</Words>
  <Application>Microsoft Office PowerPoint</Application>
  <PresentationFormat>Předvádění na obrazovce (4:3)</PresentationFormat>
  <Paragraphs>841</Paragraphs>
  <Slides>35</Slides>
  <Notes>13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35</vt:i4>
      </vt:variant>
    </vt:vector>
  </HeadingPairs>
  <TitlesOfParts>
    <vt:vector size="44" baseType="lpstr">
      <vt:lpstr>ＭＳ Ｐゴシック</vt:lpstr>
      <vt:lpstr>Arial</vt:lpstr>
      <vt:lpstr>Calibri</vt:lpstr>
      <vt:lpstr>Cambria</vt:lpstr>
      <vt:lpstr>Tahoma</vt:lpstr>
      <vt:lpstr>Times New Roman</vt:lpstr>
      <vt:lpstr>Trebuchet MS</vt:lpstr>
      <vt:lpstr>Motiv systému Office</vt:lpstr>
      <vt:lpstr>4_Office Theme</vt:lpstr>
      <vt:lpstr>JBB224  Psychologie marketingové komunikace  Přednášející: Ing. Mgr. Marek Vranka </vt:lpstr>
      <vt:lpstr>6 principů vědeckého myšlení*</vt:lpstr>
      <vt:lpstr>Které z tvrzení jsou pravdivé?</vt:lpstr>
      <vt:lpstr>Prezentace aplikace PowerPoint</vt:lpstr>
      <vt:lpstr>„ It’s a tough time to be a young psychologist.“</vt:lpstr>
      <vt:lpstr>2011 - 2012</vt:lpstr>
      <vt:lpstr>Prezentace aplikace PowerPoint</vt:lpstr>
      <vt:lpstr>Bem, D. J. (1987). Writing the empirical journal article.</vt:lpstr>
      <vt:lpstr>„Flexibilita“ výzkumníků</vt:lpstr>
      <vt:lpstr>„Flexibilita“ výzkumníků</vt:lpstr>
      <vt:lpstr>nejenom simulace...</vt:lpstr>
      <vt:lpstr>The Garden of Forking Paths</vt:lpstr>
      <vt:lpstr>Které z tvrzení jsou pravdivé?</vt:lpstr>
      <vt:lpstr>Mýtus 1: Většina lidí používá pouze  10% kapacity svého mozku</vt:lpstr>
      <vt:lpstr>Používáme celý mozek</vt:lpstr>
      <vt:lpstr>Používáme celý mozek</vt:lpstr>
      <vt:lpstr>Mýtus 2: Hypnóza zvyšuje přesnost našich vzpomínek</vt:lpstr>
      <vt:lpstr>Mýtus 3: Hněv je lepší vyjádřit než zadržet</vt:lpstr>
      <vt:lpstr>Katarze: inspirace pro mnohé techniky</vt:lpstr>
      <vt:lpstr>Hněv je lepší potlačit</vt:lpstr>
      <vt:lpstr>Hněv je lepší potlačit</vt:lpstr>
      <vt:lpstr>Mýtus 4: Detektor lži v 90 až 95 % odhalí lež</vt:lpstr>
      <vt:lpstr>Příklad</vt:lpstr>
      <vt:lpstr>Mýtus 5: "Kreativní" a "analytická" hemisféra</vt:lpstr>
      <vt:lpstr>Zapojení obou hemisfér</vt:lpstr>
      <vt:lpstr>Mýtus 6: Všechny efektivní psychoterapie vyžadují  dostat se ke kořenům problému v dětství</vt:lpstr>
      <vt:lpstr>Televizní psychologové</vt:lpstr>
      <vt:lpstr>a psychologové v televizi</vt:lpstr>
      <vt:lpstr>Chocolate Study Hoax</vt:lpstr>
      <vt:lpstr>Důsledky?</vt:lpstr>
      <vt:lpstr>Přehled historie</vt:lpstr>
      <vt:lpstr>Přehled historie</vt:lpstr>
      <vt:lpstr>Psychologické obory</vt:lpstr>
      <vt:lpstr>Take home message</vt:lpstr>
      <vt:lpstr>Doporučená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z neuroekonomie</dc:title>
  <dc:creator>Petr Houdek</dc:creator>
  <cp:lastModifiedBy>mV</cp:lastModifiedBy>
  <cp:revision>518</cp:revision>
  <dcterms:created xsi:type="dcterms:W3CDTF">2010-04-13T10:47:41Z</dcterms:created>
  <dcterms:modified xsi:type="dcterms:W3CDTF">2018-10-08T13:27:33Z</dcterms:modified>
</cp:coreProperties>
</file>