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6" r:id="rId2"/>
    <p:sldId id="261" r:id="rId3"/>
    <p:sldId id="265" r:id="rId4"/>
    <p:sldId id="263" r:id="rId5"/>
    <p:sldId id="264" r:id="rId6"/>
    <p:sldId id="260" r:id="rId7"/>
    <p:sldId id="258" r:id="rId8"/>
    <p:sldId id="259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7240" autoAdjust="0"/>
  </p:normalViewPr>
  <p:slideViewPr>
    <p:cSldViewPr>
      <p:cViewPr varScale="1">
        <p:scale>
          <a:sx n="55" d="100"/>
          <a:sy n="55" d="100"/>
        </p:scale>
        <p:origin x="-180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DCE8FF-82C5-4080-9AE4-79DCDC7C39EA}" type="datetimeFigureOut">
              <a:rPr lang="cs-CZ" smtClean="0"/>
              <a:pPr/>
              <a:t>19. 4. 2021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C7DC00-0D9A-4718-BC63-70AA316F9718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C7DC00-0D9A-4718-BC63-70AA316F9718}" type="slidenum">
              <a:rPr lang="cs-CZ" smtClean="0"/>
              <a:pPr/>
              <a:t>2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https://www.youtube.com/watch?v=XiCrniLQGYc</a:t>
            </a:r>
          </a:p>
          <a:p>
            <a:r>
              <a:rPr lang="cs-CZ" dirty="0" smtClean="0"/>
              <a:t>https://www.youtube.com/watch?v=2VRRx7Mtep8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C7DC00-0D9A-4718-BC63-70AA316F9718}" type="slidenum">
              <a:rPr lang="cs-CZ" smtClean="0"/>
              <a:pPr/>
              <a:t>4</a:t>
            </a:fld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školní</a:t>
            </a:r>
            <a:r>
              <a:rPr lang="cs-CZ" baseline="0" dirty="0" smtClean="0"/>
              <a:t> prospěch – hůř se soustředí, stahuje se od vrstevníků, zlobí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C7DC00-0D9A-4718-BC63-70AA316F9718}" type="slidenum">
              <a:rPr lang="cs-CZ" smtClean="0"/>
              <a:pPr/>
              <a:t>7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E5E2C91D-EF8B-4403-8533-ABC5C5BAFF7B}" type="datetimeFigureOut">
              <a:rPr lang="cs-CZ" smtClean="0"/>
              <a:pPr/>
              <a:t>19. 4. 2021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ovací čára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ovací čára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a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a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a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46076B66-82FA-4869-AC7C-97AAD141D15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2C91D-EF8B-4403-8533-ABC5C5BAFF7B}" type="datetimeFigureOut">
              <a:rPr lang="cs-CZ" smtClean="0"/>
              <a:pPr/>
              <a:t>19. 4. 2021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76B66-82FA-4869-AC7C-97AAD141D15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2C91D-EF8B-4403-8533-ABC5C5BAFF7B}" type="datetimeFigureOut">
              <a:rPr lang="cs-CZ" smtClean="0"/>
              <a:pPr/>
              <a:t>19. 4. 2021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76B66-82FA-4869-AC7C-97AAD141D15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E5E2C91D-EF8B-4403-8533-ABC5C5BAFF7B}" type="datetimeFigureOut">
              <a:rPr lang="cs-CZ" smtClean="0"/>
              <a:pPr/>
              <a:t>19. 4. 2021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46076B66-82FA-4869-AC7C-97AAD141D15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E5E2C91D-EF8B-4403-8533-ABC5C5BAFF7B}" type="datetimeFigureOut">
              <a:rPr lang="cs-CZ" smtClean="0"/>
              <a:pPr/>
              <a:t>19. 4. 2021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ovací čára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ovací čára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a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a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ovací čára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46076B66-82FA-4869-AC7C-97AAD141D15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2C91D-EF8B-4403-8533-ABC5C5BAFF7B}" type="datetimeFigureOut">
              <a:rPr lang="cs-CZ" smtClean="0"/>
              <a:pPr/>
              <a:t>19. 4. 2021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76B66-82FA-4869-AC7C-97AAD141D15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2C91D-EF8B-4403-8533-ABC5C5BAFF7B}" type="datetimeFigureOut">
              <a:rPr lang="cs-CZ" smtClean="0"/>
              <a:pPr/>
              <a:t>19. 4. 2021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76B66-82FA-4869-AC7C-97AAD141D15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E5E2C91D-EF8B-4403-8533-ABC5C5BAFF7B}" type="datetimeFigureOut">
              <a:rPr lang="cs-CZ" smtClean="0"/>
              <a:pPr/>
              <a:t>19. 4. 2021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46076B66-82FA-4869-AC7C-97AAD141D15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2C91D-EF8B-4403-8533-ABC5C5BAFF7B}" type="datetimeFigureOut">
              <a:rPr lang="cs-CZ" smtClean="0"/>
              <a:pPr/>
              <a:t>19. 4. 2021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76B66-82FA-4869-AC7C-97AAD141D15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E5E2C91D-EF8B-4403-8533-ABC5C5BAFF7B}" type="datetimeFigureOut">
              <a:rPr lang="cs-CZ" smtClean="0"/>
              <a:pPr/>
              <a:t>19. 4. 2021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46076B66-82FA-4869-AC7C-97AAD141D15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ovací čára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E5E2C91D-EF8B-4403-8533-ABC5C5BAFF7B}" type="datetimeFigureOut">
              <a:rPr lang="cs-CZ" smtClean="0"/>
              <a:pPr/>
              <a:t>19. 4. 2021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46076B66-82FA-4869-AC7C-97AAD141D15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E5E2C91D-EF8B-4403-8533-ABC5C5BAFF7B}" type="datetimeFigureOut">
              <a:rPr lang="cs-CZ" smtClean="0"/>
              <a:pPr/>
              <a:t>19. 4. 2021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46076B66-82FA-4869-AC7C-97AAD141D15A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429404" cy="1894362"/>
          </a:xfrm>
        </p:spPr>
        <p:txBody>
          <a:bodyPr/>
          <a:lstStyle/>
          <a:p>
            <a:r>
              <a:rPr lang="cs-CZ" dirty="0" smtClean="0"/>
              <a:t>Afektivní </a:t>
            </a:r>
            <a:r>
              <a:rPr lang="cs-CZ" dirty="0" smtClean="0"/>
              <a:t>poruchy </a:t>
            </a:r>
            <a:r>
              <a:rPr lang="cs-CZ" dirty="0" smtClean="0"/>
              <a:t>v dětském věku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r"/>
            <a:endParaRPr lang="cs-CZ" sz="2000" dirty="0" smtClean="0"/>
          </a:p>
          <a:p>
            <a:pPr algn="r"/>
            <a:r>
              <a:rPr lang="cs-CZ" sz="2400" dirty="0" smtClean="0"/>
              <a:t>Mgr. Jana </a:t>
            </a:r>
            <a:r>
              <a:rPr lang="cs-CZ" sz="2400" dirty="0" smtClean="0"/>
              <a:t>Adámková</a:t>
            </a:r>
          </a:p>
          <a:p>
            <a:pPr algn="r"/>
            <a:r>
              <a:rPr lang="cs-CZ" sz="2400" dirty="0" smtClean="0"/>
              <a:t>LS 2021</a:t>
            </a:r>
            <a:endParaRPr lang="cs-CZ" sz="2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Bipolární afektivní porucha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kritéria stejná jako v dospělosti</a:t>
            </a:r>
          </a:p>
          <a:p>
            <a:r>
              <a:rPr lang="cs-CZ" dirty="0" smtClean="0"/>
              <a:t>před 13. rokem velmi časný nástup, před 18. časný</a:t>
            </a:r>
          </a:p>
          <a:p>
            <a:r>
              <a:rPr lang="cs-CZ" dirty="0" smtClean="0"/>
              <a:t>diagnóza v dětství není snadná – obraz ještě není plně krystalizovaný</a:t>
            </a:r>
          </a:p>
          <a:p>
            <a:r>
              <a:rPr lang="cs-CZ" dirty="0" smtClean="0"/>
              <a:t>začátek plíživý/akutní</a:t>
            </a:r>
          </a:p>
          <a:p>
            <a:r>
              <a:rPr lang="cs-CZ" dirty="0" smtClean="0"/>
              <a:t>první epizoda může </a:t>
            </a:r>
            <a:r>
              <a:rPr lang="cs-CZ" dirty="0" smtClean="0"/>
              <a:t>být depresivní / </a:t>
            </a:r>
            <a:r>
              <a:rPr lang="cs-CZ" dirty="0" err="1" smtClean="0"/>
              <a:t>hypomanická</a:t>
            </a:r>
            <a:r>
              <a:rPr lang="cs-CZ" dirty="0" smtClean="0"/>
              <a:t> / manická</a:t>
            </a:r>
            <a:endParaRPr lang="cs-CZ" dirty="0" smtClean="0"/>
          </a:p>
          <a:p>
            <a:r>
              <a:rPr lang="cs-CZ" dirty="0" smtClean="0"/>
              <a:t>hůře reagují na farmakoterapii než u dospělých</a:t>
            </a:r>
          </a:p>
          <a:p>
            <a:r>
              <a:rPr lang="cs-CZ" dirty="0" smtClean="0"/>
              <a:t>častější komorbidita s jinou poruchou nebo abúzem psychoaktivních látek</a:t>
            </a:r>
          </a:p>
          <a:p>
            <a:pPr lvl="1"/>
            <a:r>
              <a:rPr lang="cs-CZ" dirty="0" smtClean="0"/>
              <a:t>projevy poruchy se pak někdy vztáhnou k intoxikaci → BAP je za tím schovaná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404664"/>
            <a:ext cx="7467600" cy="6069288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projevy (</a:t>
            </a:r>
            <a:r>
              <a:rPr lang="cs-CZ" dirty="0" err="1" smtClean="0"/>
              <a:t>hypo</a:t>
            </a:r>
            <a:r>
              <a:rPr lang="cs-CZ" dirty="0" smtClean="0"/>
              <a:t>)manického spektra jsou netypické:</a:t>
            </a:r>
          </a:p>
          <a:p>
            <a:pPr lvl="1"/>
            <a:r>
              <a:rPr lang="cs-CZ" sz="2400" dirty="0" smtClean="0"/>
              <a:t>grandiozita</a:t>
            </a:r>
          </a:p>
          <a:p>
            <a:pPr lvl="1"/>
            <a:r>
              <a:rPr lang="cs-CZ" sz="2400" dirty="0" smtClean="0"/>
              <a:t>vzpurnost</a:t>
            </a:r>
          </a:p>
          <a:p>
            <a:pPr lvl="1"/>
            <a:r>
              <a:rPr lang="cs-CZ" sz="2400" dirty="0" smtClean="0"/>
              <a:t>zvýšená iritabilita</a:t>
            </a:r>
          </a:p>
          <a:p>
            <a:pPr lvl="1"/>
            <a:r>
              <a:rPr lang="cs-CZ" sz="2400" dirty="0" smtClean="0"/>
              <a:t>rizikové chování, protiprávní skutky (někdy diagnostikováno jako porucha chování)</a:t>
            </a:r>
          </a:p>
          <a:p>
            <a:pPr lvl="1"/>
            <a:r>
              <a:rPr lang="cs-CZ" sz="2400" dirty="0" smtClean="0"/>
              <a:t>nebrzděné sexuální chování</a:t>
            </a:r>
          </a:p>
          <a:p>
            <a:pPr lvl="1"/>
            <a:r>
              <a:rPr lang="cs-CZ" sz="2400" dirty="0" smtClean="0"/>
              <a:t>vysoké účty za telefon</a:t>
            </a:r>
          </a:p>
          <a:p>
            <a:pPr lvl="1"/>
            <a:r>
              <a:rPr lang="cs-CZ" sz="2400" dirty="0" smtClean="0"/>
              <a:t>psychotické symptomy – megalomanické bludy</a:t>
            </a:r>
          </a:p>
          <a:p>
            <a:r>
              <a:rPr lang="cs-CZ" dirty="0" smtClean="0"/>
              <a:t>první projevy poruchy se mohou objevit v předškolním nebo mladším školním věku</a:t>
            </a:r>
          </a:p>
          <a:p>
            <a:pPr lvl="1"/>
            <a:r>
              <a:rPr lang="cs-CZ" dirty="0" smtClean="0"/>
              <a:t>emoční </a:t>
            </a:r>
            <a:r>
              <a:rPr lang="cs-CZ" dirty="0" smtClean="0"/>
              <a:t>nestabilita, nepravidelnost fyziologických funkcí a celková nepřizpůsobivost dítěte</a:t>
            </a:r>
          </a:p>
          <a:p>
            <a:pPr lvl="1"/>
            <a:r>
              <a:rPr lang="cs-CZ" dirty="0" smtClean="0"/>
              <a:t>lehčí </a:t>
            </a:r>
            <a:r>
              <a:rPr lang="cs-CZ" dirty="0" err="1" smtClean="0"/>
              <a:t>hypomanické</a:t>
            </a:r>
            <a:r>
              <a:rPr lang="cs-CZ" dirty="0" smtClean="0"/>
              <a:t> stavy unikají pozornosti rodiny – působí jako šťastné dítě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Depresivní porucha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dlouho panoval názor, že deprese u dětí neexistuje</a:t>
            </a:r>
          </a:p>
          <a:p>
            <a:r>
              <a:rPr lang="cs-CZ" dirty="0" smtClean="0"/>
              <a:t>projevy podobné jako u dospělých – ale obraz také </a:t>
            </a:r>
            <a:r>
              <a:rPr lang="cs-CZ" b="1" dirty="0" smtClean="0"/>
              <a:t>závisí na věku</a:t>
            </a:r>
          </a:p>
          <a:p>
            <a:pPr lvl="1"/>
            <a:r>
              <a:rPr lang="cs-CZ" dirty="0" smtClean="0"/>
              <a:t>u dětí jsou častější somatické symptomy, regresivní projevy</a:t>
            </a:r>
          </a:p>
          <a:p>
            <a:r>
              <a:rPr lang="cs-CZ" dirty="0" smtClean="0"/>
              <a:t>typy depresivních symptomů:</a:t>
            </a:r>
          </a:p>
          <a:p>
            <a:pPr lvl="1"/>
            <a:r>
              <a:rPr lang="cs-CZ" b="1" dirty="0" smtClean="0"/>
              <a:t>kognitivní deprese</a:t>
            </a:r>
          </a:p>
          <a:p>
            <a:pPr lvl="2"/>
            <a:r>
              <a:rPr lang="cs-CZ" dirty="0" smtClean="0"/>
              <a:t>negativní pohled na sebe, svou aktuální situaci, budoucnost</a:t>
            </a:r>
          </a:p>
          <a:p>
            <a:pPr lvl="1"/>
            <a:r>
              <a:rPr lang="cs-CZ" b="1" dirty="0" smtClean="0"/>
              <a:t>inhibiční symptomy</a:t>
            </a:r>
          </a:p>
          <a:p>
            <a:pPr lvl="2"/>
            <a:r>
              <a:rPr lang="cs-CZ" dirty="0" smtClean="0"/>
              <a:t>útlum</a:t>
            </a:r>
          </a:p>
          <a:p>
            <a:pPr lvl="2"/>
            <a:r>
              <a:rPr lang="cs-CZ" dirty="0" smtClean="0"/>
              <a:t>depresivní nálada</a:t>
            </a:r>
          </a:p>
          <a:p>
            <a:pPr lvl="2"/>
            <a:r>
              <a:rPr lang="cs-CZ" dirty="0" err="1" smtClean="0"/>
              <a:t>anhedonie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404664"/>
            <a:ext cx="7467600" cy="6069288"/>
          </a:xfrm>
        </p:spPr>
        <p:txBody>
          <a:bodyPr>
            <a:normAutofit fontScale="92500"/>
          </a:bodyPr>
          <a:lstStyle/>
          <a:p>
            <a:pPr marL="0"/>
            <a:r>
              <a:rPr lang="cs-CZ" dirty="0" smtClean="0"/>
              <a:t>kritéria MKN10 pro depresi:</a:t>
            </a:r>
          </a:p>
          <a:p>
            <a:pPr marL="0"/>
            <a:r>
              <a:rPr lang="cs-CZ" dirty="0" smtClean="0"/>
              <a:t>A)</a:t>
            </a:r>
          </a:p>
          <a:p>
            <a:pPr marL="365760" lvl="1"/>
            <a:r>
              <a:rPr lang="cs-CZ" dirty="0" smtClean="0"/>
              <a:t>1</a:t>
            </a:r>
            <a:r>
              <a:rPr lang="cs-CZ" dirty="0" smtClean="0"/>
              <a:t>. alespoň 2 týdny</a:t>
            </a:r>
          </a:p>
          <a:p>
            <a:pPr marL="365760" lvl="1"/>
            <a:r>
              <a:rPr lang="cs-CZ" dirty="0" smtClean="0"/>
              <a:t>2. nikdy se nevyskytly příznaky pro naplněni </a:t>
            </a:r>
            <a:r>
              <a:rPr lang="cs-CZ" dirty="0" err="1" smtClean="0"/>
              <a:t>hypomanické</a:t>
            </a:r>
            <a:r>
              <a:rPr lang="cs-CZ" dirty="0" smtClean="0"/>
              <a:t> nebo manické fáze</a:t>
            </a:r>
          </a:p>
          <a:p>
            <a:pPr marL="365760" lvl="1"/>
            <a:r>
              <a:rPr lang="cs-CZ" dirty="0" smtClean="0"/>
              <a:t>3. epizoda není způsobena užíváním psychoaktivních látek</a:t>
            </a:r>
          </a:p>
          <a:p>
            <a:r>
              <a:rPr lang="cs-CZ" dirty="0" smtClean="0"/>
              <a:t>B)</a:t>
            </a:r>
            <a:r>
              <a:rPr lang="cs-CZ" b="1" dirty="0" smtClean="0"/>
              <a:t> </a:t>
            </a:r>
            <a:r>
              <a:rPr lang="cs-CZ" dirty="0" smtClean="0"/>
              <a:t>depresivní nálada v abnormální míře po většinu dne a téměř každý den po alespoň 2 týdny;  ztráta zájmu nebo potěšení+ pokles energie, snadná unavitelnost</a:t>
            </a:r>
          </a:p>
          <a:p>
            <a:r>
              <a:rPr lang="pl-PL" dirty="0" smtClean="0"/>
              <a:t>C)</a:t>
            </a:r>
            <a:r>
              <a:rPr lang="pl-PL" b="1" dirty="0" smtClean="0"/>
              <a:t> </a:t>
            </a:r>
            <a:r>
              <a:rPr lang="cs-CZ" dirty="0" smtClean="0"/>
              <a:t>ztráta sebedůvěry; sebevýčitky; opakované myšlenky na smrt, sebevraždu; snížená schopnost myslet, soustředit se; změna psychomotorické aktivity s agitovaností nebo zpomalením; poruchy spánku jakéhokoli typu; změna chuti k jídlu s odpovídajícími změnami hmotnosti</a:t>
            </a: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500042"/>
            <a:ext cx="7467600" cy="5973910"/>
          </a:xfrm>
        </p:spPr>
        <p:txBody>
          <a:bodyPr/>
          <a:lstStyle/>
          <a:p>
            <a:r>
              <a:rPr lang="cs-CZ" dirty="0" smtClean="0"/>
              <a:t>kojenecký věk</a:t>
            </a:r>
          </a:p>
          <a:p>
            <a:pPr lvl="1"/>
            <a:r>
              <a:rPr lang="cs-CZ" dirty="0" smtClean="0"/>
              <a:t>souvisí s neuspokojením základních potřeb, s psychickou deprivací</a:t>
            </a:r>
          </a:p>
          <a:p>
            <a:pPr lvl="1"/>
            <a:r>
              <a:rPr lang="cs-CZ" dirty="0" smtClean="0"/>
              <a:t>útlum mimiky, hybnosti</a:t>
            </a:r>
          </a:p>
          <a:p>
            <a:pPr lvl="1"/>
            <a:r>
              <a:rPr lang="cs-CZ" dirty="0" smtClean="0"/>
              <a:t>ztráta zájmu o okolí</a:t>
            </a:r>
          </a:p>
          <a:p>
            <a:pPr lvl="1"/>
            <a:r>
              <a:rPr lang="cs-CZ" b="1" dirty="0" smtClean="0"/>
              <a:t>anaklitická</a:t>
            </a:r>
            <a:r>
              <a:rPr lang="cs-CZ" dirty="0" smtClean="0"/>
              <a:t> </a:t>
            </a:r>
            <a:r>
              <a:rPr lang="cs-CZ" b="1" dirty="0" smtClean="0"/>
              <a:t>deprese </a:t>
            </a:r>
            <a:r>
              <a:rPr lang="cs-CZ" dirty="0" smtClean="0"/>
              <a:t>(</a:t>
            </a:r>
            <a:r>
              <a:rPr lang="cs-CZ" dirty="0" err="1" smtClean="0"/>
              <a:t>Spitz</a:t>
            </a:r>
            <a:r>
              <a:rPr lang="cs-CZ" dirty="0" smtClean="0"/>
              <a:t>)</a:t>
            </a:r>
          </a:p>
          <a:p>
            <a:pPr lvl="2"/>
            <a:r>
              <a:rPr lang="cs-CZ" dirty="0" smtClean="0">
                <a:latin typeface="Cambria"/>
              </a:rPr>
              <a:t>←</a:t>
            </a:r>
            <a:r>
              <a:rPr lang="cs-CZ" dirty="0" smtClean="0"/>
              <a:t> separace od matky</a:t>
            </a:r>
          </a:p>
          <a:p>
            <a:pPr lvl="2"/>
            <a:r>
              <a:rPr lang="cs-CZ" dirty="0" smtClean="0"/>
              <a:t>od 6 měsíců věku (do té doby moc nerozlišuje matku od ostatních pečujících osob</a:t>
            </a:r>
            <a:r>
              <a:rPr lang="cs-CZ" dirty="0" smtClean="0"/>
              <a:t>)</a:t>
            </a:r>
            <a:endParaRPr lang="cs-CZ" dirty="0" smtClean="0"/>
          </a:p>
          <a:p>
            <a:r>
              <a:rPr lang="cs-CZ" dirty="0" smtClean="0"/>
              <a:t>batolecí </a:t>
            </a:r>
            <a:r>
              <a:rPr lang="cs-CZ" dirty="0" smtClean="0"/>
              <a:t>věk</a:t>
            </a:r>
          </a:p>
          <a:p>
            <a:pPr lvl="1"/>
            <a:r>
              <a:rPr lang="cs-CZ" dirty="0" smtClean="0"/>
              <a:t>poruchy spánku, jídla, ztráta zájmu o hru, autostimulace</a:t>
            </a:r>
          </a:p>
          <a:p>
            <a:pPr lvl="1"/>
            <a:r>
              <a:rPr lang="cs-CZ" dirty="0" smtClean="0"/>
              <a:t>negativismus – může se to skrýt za opoziční vzdor</a:t>
            </a:r>
          </a:p>
          <a:p>
            <a:pPr lvl="1"/>
            <a:r>
              <a:rPr lang="cs-CZ" dirty="0" smtClean="0"/>
              <a:t>zvýšená závislost na matce, zesílení separační </a:t>
            </a:r>
            <a:r>
              <a:rPr lang="cs-CZ" dirty="0" smtClean="0"/>
              <a:t>úzkosti</a:t>
            </a:r>
            <a:endParaRPr lang="cs-CZ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428604"/>
            <a:ext cx="7467600" cy="6045348"/>
          </a:xfrm>
        </p:spPr>
        <p:txBody>
          <a:bodyPr>
            <a:normAutofit/>
          </a:bodyPr>
          <a:lstStyle/>
          <a:p>
            <a:r>
              <a:rPr lang="cs-CZ" dirty="0" smtClean="0"/>
              <a:t>předškolní věk</a:t>
            </a:r>
          </a:p>
          <a:p>
            <a:pPr lvl="1"/>
            <a:r>
              <a:rPr lang="cs-CZ" dirty="0" smtClean="0"/>
              <a:t>somatické symptomy, ztráta zájmu o hru, izolace od vrstevníků</a:t>
            </a:r>
          </a:p>
          <a:p>
            <a:pPr lvl="1"/>
            <a:r>
              <a:rPr lang="cs-CZ" dirty="0" smtClean="0"/>
              <a:t>přibývá denního snění – témata bolesti, agrese, smrti</a:t>
            </a:r>
          </a:p>
          <a:p>
            <a:pPr lvl="1"/>
            <a:r>
              <a:rPr lang="cs-CZ" dirty="0" smtClean="0"/>
              <a:t>někdy zvýrazněné destruktivní, agresivní chování</a:t>
            </a:r>
          </a:p>
          <a:p>
            <a:r>
              <a:rPr lang="cs-CZ" dirty="0" smtClean="0"/>
              <a:t>školní věk</a:t>
            </a:r>
          </a:p>
          <a:p>
            <a:pPr lvl="1"/>
            <a:r>
              <a:rPr lang="cs-CZ" dirty="0" smtClean="0"/>
              <a:t>nízké sebehodnocení, pocity viny, bezmoci</a:t>
            </a:r>
          </a:p>
          <a:p>
            <a:pPr lvl="1"/>
            <a:r>
              <a:rPr lang="cs-CZ" dirty="0" smtClean="0"/>
              <a:t>depresivní témata ve fantazii, ve hře</a:t>
            </a:r>
          </a:p>
          <a:p>
            <a:pPr lvl="1"/>
            <a:r>
              <a:rPr lang="cs-CZ" dirty="0" smtClean="0"/>
              <a:t>náhlé zhoršení školního prospěchu</a:t>
            </a:r>
          </a:p>
          <a:p>
            <a:pPr lvl="1"/>
            <a:r>
              <a:rPr lang="cs-CZ" dirty="0" smtClean="0"/>
              <a:t>v mladším školním věku u 1/3 sluchové halucinace</a:t>
            </a:r>
          </a:p>
          <a:p>
            <a:pPr lvl="1"/>
            <a:r>
              <a:rPr lang="cs-CZ" b="1" dirty="0" smtClean="0"/>
              <a:t>reálné nebezpečí </a:t>
            </a:r>
            <a:r>
              <a:rPr lang="cs-CZ" b="1" dirty="0" err="1" smtClean="0"/>
              <a:t>suicidia</a:t>
            </a:r>
            <a:endParaRPr lang="cs-CZ" b="1" dirty="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357166"/>
            <a:ext cx="7467600" cy="6116786"/>
          </a:xfrm>
        </p:spPr>
        <p:txBody>
          <a:bodyPr/>
          <a:lstStyle/>
          <a:p>
            <a:r>
              <a:rPr lang="cs-CZ" dirty="0" smtClean="0"/>
              <a:t>puberta, adolescence</a:t>
            </a:r>
          </a:p>
          <a:p>
            <a:pPr lvl="1"/>
            <a:r>
              <a:rPr lang="cs-CZ" dirty="0" smtClean="0"/>
              <a:t>obraz typický pro dospělost</a:t>
            </a:r>
          </a:p>
          <a:p>
            <a:pPr lvl="1"/>
            <a:r>
              <a:rPr lang="cs-CZ" b="1" dirty="0" smtClean="0"/>
              <a:t>vysoké riziko </a:t>
            </a:r>
            <a:r>
              <a:rPr lang="cs-CZ" b="1" dirty="0" err="1" smtClean="0"/>
              <a:t>suicidia</a:t>
            </a:r>
            <a:endParaRPr lang="cs-CZ" b="1" dirty="0" smtClean="0"/>
          </a:p>
          <a:p>
            <a:pPr lvl="1"/>
            <a:r>
              <a:rPr lang="cs-CZ" dirty="0" smtClean="0"/>
              <a:t>někdy se deprese tváří jako strach ze školy či sociální fobie</a:t>
            </a:r>
          </a:p>
          <a:p>
            <a:pPr lvl="1"/>
            <a:r>
              <a:rPr lang="cs-CZ" dirty="0" smtClean="0"/>
              <a:t>alkohol, drogy v depresivní epizodě</a:t>
            </a:r>
          </a:p>
          <a:p>
            <a:pPr lvl="1"/>
            <a:r>
              <a:rPr lang="cs-CZ" b="1" dirty="0" smtClean="0"/>
              <a:t>první ataka SCH může vypadat jako deprese</a:t>
            </a:r>
          </a:p>
          <a:p>
            <a:r>
              <a:rPr lang="cs-CZ" dirty="0" smtClean="0"/>
              <a:t>etiologie – hereditární i psychosociální</a:t>
            </a:r>
          </a:p>
          <a:p>
            <a:r>
              <a:rPr lang="cs-CZ" dirty="0" smtClean="0"/>
              <a:t>obtíže s diagnostikou:</a:t>
            </a:r>
          </a:p>
          <a:p>
            <a:pPr lvl="1"/>
            <a:r>
              <a:rPr lang="cs-CZ" dirty="0" smtClean="0"/>
              <a:t>variabilní obraz + odlišnosti dle věku</a:t>
            </a:r>
          </a:p>
          <a:p>
            <a:pPr lvl="1"/>
            <a:r>
              <a:rPr lang="cs-CZ" dirty="0" smtClean="0"/>
              <a:t>může se projevovat dráždivostí, vzdorovitostí, nebo apatií</a:t>
            </a:r>
          </a:p>
          <a:p>
            <a:pPr lvl="1"/>
            <a:r>
              <a:rPr lang="cs-CZ" dirty="0" smtClean="0"/>
              <a:t>poruchy spánku a jídla jsou pouze nespecifickými symptomy</a:t>
            </a:r>
          </a:p>
          <a:p>
            <a:pPr lvl="1"/>
            <a:endParaRPr lang="cs-CZ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118</TotalTime>
  <Words>530</Words>
  <Application>Microsoft Office PowerPoint</Application>
  <PresentationFormat>Předvádění na obrazovce (4:3)</PresentationFormat>
  <Paragraphs>80</Paragraphs>
  <Slides>8</Slides>
  <Notes>3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Arkýř</vt:lpstr>
      <vt:lpstr>Afektivní poruchy v dětském věku</vt:lpstr>
      <vt:lpstr>Bipolární afektivní porucha</vt:lpstr>
      <vt:lpstr>Snímek 3</vt:lpstr>
      <vt:lpstr>Depresivní porucha</vt:lpstr>
      <vt:lpstr>Snímek 5</vt:lpstr>
      <vt:lpstr>Snímek 6</vt:lpstr>
      <vt:lpstr>Snímek 7</vt:lpstr>
      <vt:lpstr>Snímek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Depresivní porucha v dětském věku</dc:title>
  <dc:creator>Jana Adámková</dc:creator>
  <cp:lastModifiedBy>Jana Adámková</cp:lastModifiedBy>
  <cp:revision>19</cp:revision>
  <dcterms:created xsi:type="dcterms:W3CDTF">2016-03-13T10:35:30Z</dcterms:created>
  <dcterms:modified xsi:type="dcterms:W3CDTF">2021-04-19T19:42:44Z</dcterms:modified>
</cp:coreProperties>
</file>