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9" r:id="rId5"/>
    <p:sldId id="259" r:id="rId6"/>
    <p:sldId id="260" r:id="rId7"/>
    <p:sldId id="270" r:id="rId8"/>
    <p:sldId id="271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B76A-DBBD-4190-BAEB-E2EC01D21FFC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549D0-BDC7-47C8-A34E-98B59013A8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55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549D0-BDC7-47C8-A34E-98B59013A8A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789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5334-F686-4677-AB29-2CBDB0CB6E55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4CFC-8096-43B0-8FD6-004E01AE7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8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5334-F686-4677-AB29-2CBDB0CB6E55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4CFC-8096-43B0-8FD6-004E01AE7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72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5334-F686-4677-AB29-2CBDB0CB6E55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4CFC-8096-43B0-8FD6-004E01AE7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23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5334-F686-4677-AB29-2CBDB0CB6E55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4CFC-8096-43B0-8FD6-004E01AE7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16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5334-F686-4677-AB29-2CBDB0CB6E55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4CFC-8096-43B0-8FD6-004E01AE7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43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5334-F686-4677-AB29-2CBDB0CB6E55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4CFC-8096-43B0-8FD6-004E01AE7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32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5334-F686-4677-AB29-2CBDB0CB6E55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4CFC-8096-43B0-8FD6-004E01AE7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8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5334-F686-4677-AB29-2CBDB0CB6E55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4CFC-8096-43B0-8FD6-004E01AE7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02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5334-F686-4677-AB29-2CBDB0CB6E55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4CFC-8096-43B0-8FD6-004E01AE7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03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5334-F686-4677-AB29-2CBDB0CB6E55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4CFC-8096-43B0-8FD6-004E01AE7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80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5334-F686-4677-AB29-2CBDB0CB6E55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24CFC-8096-43B0-8FD6-004E01AE7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1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A5334-F686-4677-AB29-2CBDB0CB6E55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24CFC-8096-43B0-8FD6-004E01AE7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78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640960" cy="2304255"/>
          </a:xfrm>
        </p:spPr>
        <p:txBody>
          <a:bodyPr>
            <a:normAutofit/>
          </a:bodyPr>
          <a:lstStyle/>
          <a:p>
            <a:r>
              <a:rPr lang="cs-CZ" sz="2800" b="1" dirty="0" err="1" smtClean="0"/>
              <a:t>Literatures</a:t>
            </a:r>
            <a:r>
              <a:rPr lang="cs-CZ" sz="2800" b="1" dirty="0" smtClean="0"/>
              <a:t> on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British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Isles</a:t>
            </a:r>
            <a:r>
              <a:rPr lang="cs-CZ" sz="2800" b="1" dirty="0" smtClean="0"/>
              <a:t> 1: </a:t>
            </a:r>
            <a:br>
              <a:rPr lang="cs-CZ" sz="2800" b="1" dirty="0" smtClean="0"/>
            </a:br>
            <a:r>
              <a:rPr lang="cs-CZ" sz="2800" b="1" dirty="0" err="1" smtClean="0"/>
              <a:t>Renaissance</a:t>
            </a:r>
            <a:r>
              <a:rPr lang="cs-CZ" sz="2800" b="1" dirty="0" smtClean="0"/>
              <a:t> – </a:t>
            </a:r>
            <a:r>
              <a:rPr lang="cs-CZ" sz="2800" b="1" dirty="0" err="1" smtClean="0"/>
              <a:t>Restoration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b="1" dirty="0" smtClean="0"/>
              <a:t>2. </a:t>
            </a:r>
            <a:r>
              <a:rPr lang="cs-CZ" b="1" dirty="0" err="1" smtClean="0"/>
              <a:t>Humanism</a:t>
            </a:r>
            <a:r>
              <a:rPr lang="cs-CZ" b="1" dirty="0" smtClean="0"/>
              <a:t> </a:t>
            </a:r>
            <a:r>
              <a:rPr lang="cs-CZ" b="1" dirty="0"/>
              <a:t>and </a:t>
            </a:r>
            <a:r>
              <a:rPr lang="cs-CZ" b="1" dirty="0" err="1"/>
              <a:t>Renaissance</a:t>
            </a:r>
            <a:r>
              <a:rPr lang="cs-CZ" b="1" dirty="0"/>
              <a:t> Prose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Martin Procházka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30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Thomas More: </a:t>
            </a:r>
            <a:r>
              <a:rPr lang="cs-CZ" sz="3600" b="1" i="1" dirty="0" smtClean="0"/>
              <a:t>Utopia</a:t>
            </a:r>
            <a:endParaRPr lang="cs-CZ" sz="36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5796136" cy="6552728"/>
          </a:xfrm>
        </p:spPr>
        <p:txBody>
          <a:bodyPr>
            <a:normAutofit fontScale="77500" lnSpcReduction="20000"/>
          </a:bodyPr>
          <a:lstStyle/>
          <a:p>
            <a:r>
              <a:rPr lang="cs-CZ" sz="2300" dirty="0"/>
              <a:t>P</a:t>
            </a:r>
            <a:r>
              <a:rPr lang="en-GB" sz="2300" dirty="0" err="1" smtClean="0"/>
              <a:t>ublished</a:t>
            </a:r>
            <a:r>
              <a:rPr lang="en-GB" sz="2300" dirty="0" smtClean="0"/>
              <a:t> in Latin </a:t>
            </a:r>
            <a:r>
              <a:rPr lang="en-GB" sz="2300" b="1" dirty="0" smtClean="0"/>
              <a:t>in Leuven in 1516</a:t>
            </a:r>
            <a:r>
              <a:rPr lang="cs-CZ" sz="2300" dirty="0" smtClean="0"/>
              <a:t> </a:t>
            </a:r>
            <a:r>
              <a:rPr lang="en-GB" sz="2300" dirty="0" smtClean="0"/>
              <a:t>and then in </a:t>
            </a:r>
            <a:r>
              <a:rPr lang="en-GB" sz="2300" b="1" dirty="0" smtClean="0"/>
              <a:t>Basel</a:t>
            </a:r>
            <a:r>
              <a:rPr lang="cs-CZ" sz="2300" dirty="0" smtClean="0"/>
              <a:t>  (</a:t>
            </a:r>
            <a:r>
              <a:rPr lang="cs-CZ" sz="2300" dirty="0" err="1" smtClean="0"/>
              <a:t>revised</a:t>
            </a:r>
            <a:r>
              <a:rPr lang="cs-CZ" sz="2300" dirty="0" smtClean="0"/>
              <a:t> </a:t>
            </a:r>
            <a:r>
              <a:rPr lang="cs-CZ" sz="2300" dirty="0" err="1" smtClean="0"/>
              <a:t>edition</a:t>
            </a:r>
            <a:r>
              <a:rPr lang="cs-CZ" sz="2300" dirty="0" smtClean="0"/>
              <a:t> </a:t>
            </a:r>
            <a:r>
              <a:rPr lang="cs-CZ" sz="2300" dirty="0" err="1" smtClean="0"/>
              <a:t>supervised</a:t>
            </a:r>
            <a:r>
              <a:rPr lang="cs-CZ" sz="2300" dirty="0" smtClean="0"/>
              <a:t> by Erasmus</a:t>
            </a:r>
            <a:r>
              <a:rPr lang="en-GB" sz="2300" dirty="0" smtClean="0"/>
              <a:t>). </a:t>
            </a:r>
            <a:endParaRPr lang="cs-CZ" sz="2300" dirty="0" smtClean="0"/>
          </a:p>
          <a:p>
            <a:r>
              <a:rPr lang="cs-CZ" sz="2300" b="1" dirty="0" smtClean="0"/>
              <a:t>1551 </a:t>
            </a:r>
            <a:r>
              <a:rPr lang="en-GB" sz="2300" b="1" dirty="0" smtClean="0"/>
              <a:t>the English translation </a:t>
            </a:r>
            <a:r>
              <a:rPr lang="cs-CZ" sz="2300" b="1" dirty="0" err="1" smtClean="0"/>
              <a:t>of</a:t>
            </a:r>
            <a:r>
              <a:rPr lang="cs-CZ" sz="2300" b="1" dirty="0" smtClean="0"/>
              <a:t> Ralph Robinson</a:t>
            </a:r>
            <a:r>
              <a:rPr lang="en-GB" sz="2300" dirty="0" smtClean="0"/>
              <a:t>. </a:t>
            </a:r>
            <a:endParaRPr lang="cs-CZ" sz="2300" dirty="0" smtClean="0"/>
          </a:p>
          <a:p>
            <a:r>
              <a:rPr lang="cs-CZ" sz="2300" b="1" dirty="0"/>
              <a:t>A</a:t>
            </a:r>
            <a:r>
              <a:rPr lang="en-GB" sz="2300" b="1" dirty="0" smtClean="0"/>
              <a:t> foundation work of the new literary genre</a:t>
            </a:r>
            <a:r>
              <a:rPr lang="cs-CZ" sz="2300" b="1" dirty="0" smtClean="0"/>
              <a:t> </a:t>
            </a:r>
            <a:r>
              <a:rPr lang="cs-CZ" sz="2300" dirty="0" smtClean="0"/>
              <a:t>(</a:t>
            </a:r>
            <a:r>
              <a:rPr lang="cs-CZ" sz="2300" dirty="0" err="1" smtClean="0"/>
              <a:t>Tommaso</a:t>
            </a:r>
            <a:r>
              <a:rPr lang="cs-CZ" sz="2300" dirty="0" smtClean="0"/>
              <a:t> </a:t>
            </a:r>
            <a:r>
              <a:rPr lang="cs-CZ" sz="2300" dirty="0" err="1" smtClean="0"/>
              <a:t>Campanella</a:t>
            </a:r>
            <a:r>
              <a:rPr lang="cs-CZ" sz="2300" dirty="0" smtClean="0"/>
              <a:t>, Francis Bacon, </a:t>
            </a:r>
            <a:r>
              <a:rPr lang="cs-CZ" sz="2600" dirty="0" smtClean="0"/>
              <a:t>William</a:t>
            </a:r>
            <a:r>
              <a:rPr lang="cs-CZ" sz="2300" dirty="0" smtClean="0"/>
              <a:t> Morris)</a:t>
            </a:r>
            <a:r>
              <a:rPr lang="en-GB" sz="2300" b="1" dirty="0" smtClean="0"/>
              <a:t>.</a:t>
            </a:r>
            <a:r>
              <a:rPr lang="en-GB" sz="2300" dirty="0" smtClean="0"/>
              <a:t> </a:t>
            </a:r>
            <a:endParaRPr lang="cs-CZ" sz="2300" dirty="0"/>
          </a:p>
          <a:p>
            <a:r>
              <a:rPr lang="cs-CZ" sz="2300" dirty="0" err="1" smtClean="0"/>
              <a:t>It</a:t>
            </a:r>
            <a:r>
              <a:rPr lang="cs-CZ" sz="2300" dirty="0" smtClean="0"/>
              <a:t> </a:t>
            </a:r>
            <a:r>
              <a:rPr lang="en-GB" sz="2300" b="1" dirty="0" smtClean="0"/>
              <a:t>contrasts </a:t>
            </a:r>
            <a:r>
              <a:rPr lang="cs-CZ" sz="2300" b="1" dirty="0" err="1" smtClean="0"/>
              <a:t>contemporary</a:t>
            </a:r>
            <a:r>
              <a:rPr lang="en-GB" sz="2300" b="1" dirty="0" smtClean="0"/>
              <a:t> European society and </a:t>
            </a:r>
            <a:r>
              <a:rPr lang="cs-CZ" sz="2300" b="1" dirty="0" err="1" smtClean="0"/>
              <a:t>its</a:t>
            </a:r>
            <a:r>
              <a:rPr lang="cs-CZ" sz="2300" b="1" dirty="0" smtClean="0"/>
              <a:t> </a:t>
            </a:r>
            <a:r>
              <a:rPr lang="en-GB" sz="2300" b="1" dirty="0" smtClean="0"/>
              <a:t>life </a:t>
            </a:r>
            <a:r>
              <a:rPr lang="en-GB" sz="2300" dirty="0" smtClean="0"/>
              <a:t>(</a:t>
            </a:r>
            <a:r>
              <a:rPr lang="cs-CZ" sz="2300" dirty="0" err="1" smtClean="0"/>
              <a:t>the</a:t>
            </a:r>
            <a:r>
              <a:rPr lang="cs-CZ" sz="2300" dirty="0" smtClean="0"/>
              <a:t> city </a:t>
            </a:r>
            <a:r>
              <a:rPr lang="cs-CZ" sz="2300" dirty="0" err="1" smtClean="0"/>
              <a:t>of</a:t>
            </a:r>
            <a:r>
              <a:rPr lang="cs-CZ" sz="2300" dirty="0" smtClean="0"/>
              <a:t> </a:t>
            </a:r>
            <a:r>
              <a:rPr lang="en-GB" sz="2300" dirty="0" smtClean="0"/>
              <a:t>Antwerp taken as an example) </a:t>
            </a:r>
            <a:r>
              <a:rPr lang="en-GB" sz="2300" b="1" dirty="0" smtClean="0"/>
              <a:t>with an ideal, ordered and well-organized </a:t>
            </a:r>
            <a:r>
              <a:rPr lang="cs-CZ" sz="2300" b="1" dirty="0" err="1" smtClean="0"/>
              <a:t>state</a:t>
            </a:r>
            <a:r>
              <a:rPr lang="en-GB" sz="2300" b="1" dirty="0" smtClean="0"/>
              <a:t> at an imaginary island close to the South American coast.</a:t>
            </a:r>
            <a:endParaRPr lang="cs-CZ" sz="2300" b="1" dirty="0" smtClean="0"/>
          </a:p>
          <a:p>
            <a:r>
              <a:rPr lang="en-GB" sz="2300" b="1" dirty="0" smtClean="0"/>
              <a:t>The name</a:t>
            </a:r>
            <a:r>
              <a:rPr lang="en-GB" sz="2300" dirty="0" smtClean="0"/>
              <a:t> means both “nowhere” </a:t>
            </a:r>
            <a:r>
              <a:rPr lang="cs-CZ" sz="2300" dirty="0" smtClean="0"/>
              <a:t>(</a:t>
            </a:r>
            <a:r>
              <a:rPr lang="cs-CZ" sz="2300" i="1" dirty="0" smtClean="0"/>
              <a:t>u-</a:t>
            </a:r>
            <a:r>
              <a:rPr lang="cs-CZ" sz="2300" i="1" dirty="0" err="1" smtClean="0"/>
              <a:t>topia</a:t>
            </a:r>
            <a:r>
              <a:rPr lang="cs-CZ" sz="2300" i="1" dirty="0" smtClean="0"/>
              <a:t> - </a:t>
            </a:r>
            <a:r>
              <a:rPr lang="cs-CZ" sz="2300" dirty="0" smtClean="0"/>
              <a:t>no</a:t>
            </a:r>
            <a:r>
              <a:rPr lang="cs-CZ" sz="2300" i="1" dirty="0" smtClean="0"/>
              <a:t> </a:t>
            </a:r>
            <a:r>
              <a:rPr lang="cs-CZ" sz="2300" dirty="0" smtClean="0"/>
              <a:t>place)</a:t>
            </a:r>
            <a:r>
              <a:rPr lang="cs-CZ" sz="2300" i="1" dirty="0" smtClean="0"/>
              <a:t> </a:t>
            </a:r>
            <a:r>
              <a:rPr lang="en-GB" sz="2300" dirty="0" smtClean="0"/>
              <a:t>and “a good place”</a:t>
            </a:r>
            <a:r>
              <a:rPr lang="cs-CZ" sz="2300" dirty="0" smtClean="0"/>
              <a:t> (</a:t>
            </a:r>
            <a:r>
              <a:rPr lang="cs-CZ" sz="2300" i="1" dirty="0" err="1" smtClean="0"/>
              <a:t>eu-topia</a:t>
            </a:r>
            <a:r>
              <a:rPr lang="cs-CZ" sz="2300" dirty="0" smtClean="0"/>
              <a:t>)</a:t>
            </a:r>
            <a:r>
              <a:rPr lang="en-GB" sz="2300" dirty="0" smtClean="0"/>
              <a:t>. </a:t>
            </a:r>
            <a:endParaRPr lang="cs-CZ" sz="2300" dirty="0" smtClean="0"/>
          </a:p>
          <a:p>
            <a:r>
              <a:rPr lang="en-GB" sz="2300" b="1" dirty="0" smtClean="0"/>
              <a:t>The ideal features of the utopian society are established</a:t>
            </a:r>
            <a:r>
              <a:rPr lang="en-GB" sz="2300" dirty="0" smtClean="0"/>
              <a:t> </a:t>
            </a:r>
            <a:r>
              <a:rPr lang="en-GB" sz="2300" b="1" dirty="0" smtClean="0"/>
              <a:t>at the expense of </a:t>
            </a:r>
            <a:r>
              <a:rPr lang="cs-CZ" sz="2300" b="1" dirty="0" err="1" smtClean="0"/>
              <a:t>the</a:t>
            </a:r>
            <a:r>
              <a:rPr lang="cs-CZ" sz="2300" b="1" dirty="0" smtClean="0"/>
              <a:t> </a:t>
            </a:r>
            <a:r>
              <a:rPr lang="cs-CZ" sz="2300" b="1" dirty="0" err="1" smtClean="0"/>
              <a:t>loss</a:t>
            </a:r>
            <a:r>
              <a:rPr lang="cs-CZ" sz="2300" b="1" dirty="0" smtClean="0"/>
              <a:t> </a:t>
            </a:r>
            <a:r>
              <a:rPr lang="en-GB" sz="2300" b="1" dirty="0" smtClean="0"/>
              <a:t>individual freedom and privacy</a:t>
            </a:r>
            <a:r>
              <a:rPr lang="cs-CZ" sz="2300" dirty="0" smtClean="0"/>
              <a:t> (</a:t>
            </a:r>
            <a:r>
              <a:rPr lang="cs-CZ" sz="2300" dirty="0" err="1" smtClean="0"/>
              <a:t>the</a:t>
            </a:r>
            <a:r>
              <a:rPr lang="cs-CZ" sz="2300" dirty="0" smtClean="0"/>
              <a:t> influence </a:t>
            </a:r>
            <a:r>
              <a:rPr lang="cs-CZ" sz="2300" dirty="0" err="1" smtClean="0"/>
              <a:t>of</a:t>
            </a:r>
            <a:r>
              <a:rPr lang="cs-CZ" sz="2300" dirty="0" smtClean="0"/>
              <a:t> </a:t>
            </a:r>
            <a:r>
              <a:rPr lang="cs-CZ" sz="2300" dirty="0" err="1" smtClean="0"/>
              <a:t>More‘s</a:t>
            </a:r>
            <a:r>
              <a:rPr lang="cs-CZ" sz="2300" dirty="0" smtClean="0"/>
              <a:t> </a:t>
            </a:r>
            <a:r>
              <a:rPr lang="cs-CZ" sz="2300" dirty="0" err="1" smtClean="0"/>
              <a:t>monastic</a:t>
            </a:r>
            <a:r>
              <a:rPr lang="cs-CZ" sz="2300" dirty="0" smtClean="0"/>
              <a:t> </a:t>
            </a:r>
            <a:r>
              <a:rPr lang="cs-CZ" sz="2300" dirty="0" err="1" smtClean="0"/>
              <a:t>life</a:t>
            </a:r>
            <a:r>
              <a:rPr lang="cs-CZ" sz="2300" dirty="0" smtClean="0"/>
              <a:t>)</a:t>
            </a:r>
            <a:r>
              <a:rPr lang="en-GB" sz="2300" dirty="0" smtClean="0"/>
              <a:t>. </a:t>
            </a:r>
            <a:endParaRPr lang="cs-CZ" sz="2300" dirty="0" smtClean="0"/>
          </a:p>
          <a:p>
            <a:r>
              <a:rPr lang="en-GB" sz="2300" b="1" dirty="0" smtClean="0"/>
              <a:t>Utopia rather anticipates modern dystopian representations of society fully controlled by a multi-layered system of surveillance and exposure of individuals to public shame.</a:t>
            </a:r>
            <a:r>
              <a:rPr lang="en-GB" sz="2300" dirty="0" smtClean="0"/>
              <a:t> </a:t>
            </a:r>
            <a:endParaRPr lang="cs-CZ" sz="2300" dirty="0" smtClean="0"/>
          </a:p>
          <a:p>
            <a:r>
              <a:rPr lang="en-GB" sz="2300" b="1" dirty="0" smtClean="0"/>
              <a:t>The narrator</a:t>
            </a:r>
            <a:r>
              <a:rPr lang="en-GB" sz="2300" dirty="0" smtClean="0"/>
              <a:t>, </a:t>
            </a:r>
            <a:r>
              <a:rPr lang="en-GB" sz="2300" b="1" dirty="0" smtClean="0"/>
              <a:t>Raphael </a:t>
            </a:r>
            <a:r>
              <a:rPr lang="en-GB" sz="2300" b="1" dirty="0" err="1" smtClean="0"/>
              <a:t>Hythloday</a:t>
            </a:r>
            <a:r>
              <a:rPr lang="en-GB" sz="2300" b="1" dirty="0" smtClean="0"/>
              <a:t> </a:t>
            </a:r>
            <a:r>
              <a:rPr lang="en-GB" sz="2300" dirty="0" smtClean="0"/>
              <a:t>(“</a:t>
            </a:r>
            <a:r>
              <a:rPr lang="cs-CZ" sz="2300" dirty="0" err="1" smtClean="0"/>
              <a:t>the</a:t>
            </a:r>
            <a:r>
              <a:rPr lang="cs-CZ" sz="2300" dirty="0" smtClean="0"/>
              <a:t> </a:t>
            </a:r>
            <a:r>
              <a:rPr lang="en-GB" sz="2300" dirty="0" smtClean="0"/>
              <a:t>speaker of nonsense”) adds to </a:t>
            </a:r>
            <a:r>
              <a:rPr lang="en-GB" sz="2300" b="1" dirty="0" smtClean="0"/>
              <a:t>the fictional dimension of the story</a:t>
            </a:r>
            <a:r>
              <a:rPr lang="cs-CZ" sz="2300" dirty="0" smtClean="0"/>
              <a:t>,</a:t>
            </a:r>
            <a:r>
              <a:rPr lang="en-GB" sz="2300" dirty="0" smtClean="0"/>
              <a:t> which is both confirmed and contradicted by </a:t>
            </a:r>
            <a:r>
              <a:rPr lang="en-GB" sz="2300" b="1" dirty="0" smtClean="0"/>
              <a:t>letters of More‘s friends </a:t>
            </a:r>
            <a:r>
              <a:rPr lang="en-GB" sz="2300" dirty="0" smtClean="0"/>
              <a:t>Pieter Gillis, </a:t>
            </a:r>
            <a:r>
              <a:rPr lang="cs-CZ" sz="2300" dirty="0"/>
              <a:t>H</a:t>
            </a:r>
            <a:r>
              <a:rPr lang="cs-CZ" sz="2300" dirty="0" smtClean="0"/>
              <a:t>ieronymus van </a:t>
            </a:r>
            <a:r>
              <a:rPr lang="en-GB" sz="2300" dirty="0" err="1" smtClean="0"/>
              <a:t>Busleyden</a:t>
            </a:r>
            <a:r>
              <a:rPr lang="en-GB" sz="2300" dirty="0" smtClean="0"/>
              <a:t>.</a:t>
            </a:r>
            <a:endParaRPr lang="cs-CZ" sz="2300" dirty="0" smtClean="0"/>
          </a:p>
          <a:p>
            <a:r>
              <a:rPr lang="en-GB" sz="2300" dirty="0" smtClean="0"/>
              <a:t>The most penetrating interpretation of  the book is in </a:t>
            </a:r>
            <a:r>
              <a:rPr lang="en-GB" sz="2300" b="1" dirty="0" smtClean="0"/>
              <a:t>Stephen Greenblatt’s </a:t>
            </a:r>
            <a:r>
              <a:rPr lang="en-GB" sz="2300" b="1" i="1" dirty="0" smtClean="0"/>
              <a:t>Renaissance Self-</a:t>
            </a:r>
            <a:r>
              <a:rPr lang="en-GB" sz="2300" b="1" i="1" dirty="0" err="1" smtClean="0"/>
              <a:t>fash</a:t>
            </a:r>
            <a:r>
              <a:rPr lang="cs-CZ" sz="2300" b="1" i="1" dirty="0" err="1" smtClean="0"/>
              <a:t>ioning</a:t>
            </a:r>
            <a:r>
              <a:rPr lang="cs-CZ" sz="2300" b="1" dirty="0" smtClean="0"/>
              <a:t> (1980).</a:t>
            </a:r>
          </a:p>
          <a:p>
            <a:pPr marL="0" indent="0">
              <a:buNone/>
            </a:pPr>
            <a:r>
              <a:rPr lang="cs-CZ" sz="2000" dirty="0" smtClean="0"/>
              <a:t> </a:t>
            </a:r>
            <a:endParaRPr lang="cs-CZ" sz="2000" dirty="0"/>
          </a:p>
        </p:txBody>
      </p:sp>
      <p:pic>
        <p:nvPicPr>
          <p:cNvPr id="3074" name="Picture 2" descr="https://upload.wikimedia.org/wikipedia/commons/4/46/Isola_di_Utopia_Mor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2696"/>
            <a:ext cx="349188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Translation</a:t>
            </a:r>
            <a:r>
              <a:rPr lang="cs-CZ" sz="4000" b="1" dirty="0" smtClean="0"/>
              <a:t>: </a:t>
            </a:r>
            <a:r>
              <a:rPr lang="cs-CZ" sz="4000" b="1" dirty="0" err="1" smtClean="0"/>
              <a:t>Religious</a:t>
            </a:r>
            <a:r>
              <a:rPr lang="cs-CZ" sz="4000" b="1" dirty="0" smtClean="0"/>
              <a:t> and </a:t>
            </a:r>
            <a:r>
              <a:rPr lang="cs-CZ" sz="4000" b="1" dirty="0" err="1" smtClean="0"/>
              <a:t>Secular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6192688" cy="58326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100" b="1" dirty="0" smtClean="0"/>
              <a:t>The first phase of  Humanism and Renaissance is focused on the languages of the Antiquity and the Bible: Latin, Greek and Hebrew</a:t>
            </a:r>
            <a:r>
              <a:rPr lang="en-GB" sz="2100" dirty="0" smtClean="0"/>
              <a:t>. Especially Latin gets codified following the newly discovered texts from the Antiquity. </a:t>
            </a:r>
            <a:r>
              <a:rPr lang="en-GB" sz="2100" b="1" dirty="0" smtClean="0"/>
              <a:t>The biblical textual scholarship of Erasmus of Rotterdam paves the way for a number of important translation projects, both religious and secular. </a:t>
            </a:r>
            <a:r>
              <a:rPr lang="en-GB" sz="2100" dirty="0" smtClean="0"/>
              <a:t>Among the former, there is:</a:t>
            </a:r>
          </a:p>
          <a:p>
            <a:r>
              <a:rPr lang="en-GB" sz="2100" b="1" dirty="0" smtClean="0"/>
              <a:t>William Tyndale‘s translation of the Bible</a:t>
            </a:r>
            <a:r>
              <a:rPr lang="en-GB" sz="2100" dirty="0" smtClean="0"/>
              <a:t> from Hebrew and Greek (published posthumously in 1537)</a:t>
            </a:r>
            <a:endParaRPr lang="cs-CZ" sz="2100" dirty="0" smtClean="0"/>
          </a:p>
          <a:p>
            <a:r>
              <a:rPr lang="cs-CZ" sz="2100" b="1" dirty="0" err="1" smtClean="0"/>
              <a:t>The</a:t>
            </a:r>
            <a:r>
              <a:rPr lang="cs-CZ" sz="2100" b="1" dirty="0" smtClean="0"/>
              <a:t> </a:t>
            </a:r>
            <a:r>
              <a:rPr lang="cs-CZ" sz="2100" b="1" dirty="0" err="1" smtClean="0"/>
              <a:t>Geneva</a:t>
            </a:r>
            <a:r>
              <a:rPr lang="cs-CZ" sz="2100" b="1" dirty="0" smtClean="0"/>
              <a:t> Bible (1575-6)</a:t>
            </a:r>
            <a:r>
              <a:rPr lang="cs-CZ" sz="2100" dirty="0" smtClean="0"/>
              <a:t> </a:t>
            </a:r>
            <a:r>
              <a:rPr lang="cs-CZ" sz="2100" dirty="0" err="1" smtClean="0"/>
              <a:t>translated</a:t>
            </a:r>
            <a:r>
              <a:rPr lang="cs-CZ" sz="2100" dirty="0" smtClean="0"/>
              <a:t> by Protestant </a:t>
            </a:r>
            <a:r>
              <a:rPr lang="cs-CZ" sz="2100" dirty="0" err="1" smtClean="0"/>
              <a:t>emigrants</a:t>
            </a:r>
            <a:r>
              <a:rPr lang="cs-CZ" sz="2100" dirty="0" smtClean="0"/>
              <a:t> </a:t>
            </a:r>
            <a:r>
              <a:rPr lang="cs-CZ" sz="2100" dirty="0" err="1" smtClean="0"/>
              <a:t>under</a:t>
            </a:r>
            <a:r>
              <a:rPr lang="cs-CZ" sz="2100" dirty="0" smtClean="0"/>
              <a:t> </a:t>
            </a:r>
            <a:r>
              <a:rPr lang="cs-CZ" sz="2100" dirty="0" err="1" smtClean="0"/>
              <a:t>the</a:t>
            </a:r>
            <a:r>
              <a:rPr lang="cs-CZ" sz="2100" dirty="0" smtClean="0"/>
              <a:t> </a:t>
            </a:r>
            <a:r>
              <a:rPr lang="cs-CZ" sz="2100" dirty="0" err="1" smtClean="0"/>
              <a:t>supervision</a:t>
            </a:r>
            <a:r>
              <a:rPr lang="cs-CZ" sz="2100" dirty="0" smtClean="0"/>
              <a:t> </a:t>
            </a:r>
            <a:r>
              <a:rPr lang="cs-CZ" sz="2100" dirty="0" err="1" smtClean="0"/>
              <a:t>of</a:t>
            </a:r>
            <a:r>
              <a:rPr lang="cs-CZ" sz="2100" dirty="0" smtClean="0"/>
              <a:t> William </a:t>
            </a:r>
            <a:r>
              <a:rPr lang="cs-CZ" sz="2100" dirty="0" err="1" smtClean="0"/>
              <a:t>Whittingham</a:t>
            </a:r>
            <a:endParaRPr lang="en-GB" sz="2100" dirty="0" smtClean="0"/>
          </a:p>
          <a:p>
            <a:r>
              <a:rPr lang="en-GB" sz="2100" b="1" dirty="0" smtClean="0"/>
              <a:t>The King James Version/Authorized Version </a:t>
            </a:r>
            <a:r>
              <a:rPr lang="en-GB" sz="2100" dirty="0" smtClean="0"/>
              <a:t>of the Bible </a:t>
            </a:r>
            <a:r>
              <a:rPr lang="en-GB" sz="2100" b="1" dirty="0" smtClean="0"/>
              <a:t>(1611)</a:t>
            </a:r>
          </a:p>
          <a:p>
            <a:pPr marL="0" indent="0">
              <a:buNone/>
            </a:pPr>
            <a:r>
              <a:rPr lang="en-GB" sz="2100" dirty="0" smtClean="0"/>
              <a:t>Among the latter, the most important works are: </a:t>
            </a:r>
          </a:p>
          <a:p>
            <a:r>
              <a:rPr lang="en-GB" sz="2100" b="1" dirty="0" smtClean="0"/>
              <a:t>Thomas North‘s translation of Plutarch‘s </a:t>
            </a:r>
            <a:r>
              <a:rPr lang="en-GB" sz="2100" b="1" i="1" dirty="0" smtClean="0"/>
              <a:t>Lives</a:t>
            </a:r>
            <a:r>
              <a:rPr lang="cs-CZ" sz="2100" b="1" i="1" dirty="0" smtClean="0"/>
              <a:t> </a:t>
            </a:r>
            <a:r>
              <a:rPr lang="cs-CZ" sz="2100" b="1" i="1" dirty="0" err="1" smtClean="0"/>
              <a:t>of</a:t>
            </a:r>
            <a:r>
              <a:rPr lang="cs-CZ" sz="2100" b="1" i="1" dirty="0" smtClean="0"/>
              <a:t> </a:t>
            </a:r>
            <a:r>
              <a:rPr lang="cs-CZ" sz="2100" b="1" i="1" dirty="0" err="1" smtClean="0"/>
              <a:t>the</a:t>
            </a:r>
            <a:r>
              <a:rPr lang="cs-CZ" sz="2100" b="1" i="1" dirty="0" smtClean="0"/>
              <a:t> Noble </a:t>
            </a:r>
            <a:r>
              <a:rPr lang="cs-CZ" sz="2100" b="1" i="1" dirty="0" err="1" smtClean="0"/>
              <a:t>Greeks</a:t>
            </a:r>
            <a:r>
              <a:rPr lang="cs-CZ" sz="2100" b="1" i="1" dirty="0" smtClean="0"/>
              <a:t> and </a:t>
            </a:r>
            <a:r>
              <a:rPr lang="cs-CZ" sz="2100" b="1" i="1" dirty="0" err="1" smtClean="0"/>
              <a:t>Romans</a:t>
            </a:r>
            <a:r>
              <a:rPr lang="cs-CZ" sz="2100" b="1" dirty="0" smtClean="0"/>
              <a:t>,</a:t>
            </a:r>
            <a:r>
              <a:rPr lang="en-GB" sz="2100" dirty="0" smtClean="0"/>
              <a:t>from French (1595),</a:t>
            </a:r>
          </a:p>
          <a:p>
            <a:r>
              <a:rPr lang="en-GB" sz="2100" b="1" dirty="0" smtClean="0"/>
              <a:t>John Florio‘s translation of Michel de Montaigne‘s </a:t>
            </a:r>
            <a:r>
              <a:rPr lang="en-GB" sz="2100" b="1" i="1" dirty="0" smtClean="0"/>
              <a:t>Essays </a:t>
            </a:r>
            <a:r>
              <a:rPr lang="en-GB" sz="2100" dirty="0" smtClean="0"/>
              <a:t>(1603)</a:t>
            </a:r>
            <a:endParaRPr lang="cs-CZ" sz="2100" dirty="0" smtClean="0"/>
          </a:p>
          <a:p>
            <a:pPr marL="0" indent="0">
              <a:buNone/>
            </a:pPr>
            <a:r>
              <a:rPr lang="en-GB" sz="2100" dirty="0" smtClean="0"/>
              <a:t>Both religious and secular translations increase the prestige of the </a:t>
            </a:r>
            <a:r>
              <a:rPr lang="en-GB" sz="2100" b="1" dirty="0" smtClean="0"/>
              <a:t>vernacular language, which gradually </a:t>
            </a:r>
            <a:r>
              <a:rPr lang="en-GB" sz="2000" b="1" dirty="0" smtClean="0"/>
              <a:t>starts to substitute Latin as the language of intellectual elite. </a:t>
            </a:r>
            <a:r>
              <a:rPr lang="en-GB" sz="2000" dirty="0" smtClean="0"/>
              <a:t>The first</a:t>
            </a:r>
            <a:r>
              <a:rPr lang="en-GB" sz="2000" b="1" dirty="0" smtClean="0"/>
              <a:t> theory of translation </a:t>
            </a:r>
            <a:r>
              <a:rPr lang="en-GB" sz="2000" dirty="0" smtClean="0"/>
              <a:t>was developed by </a:t>
            </a:r>
            <a:r>
              <a:rPr lang="en-GB" sz="2000" b="1" dirty="0" smtClean="0"/>
              <a:t>George Chapman</a:t>
            </a:r>
            <a:r>
              <a:rPr lang="en-GB" sz="2000" dirty="0" smtClean="0"/>
              <a:t> (ca 1559 – 1634), who was also the leading </a:t>
            </a:r>
            <a:r>
              <a:rPr lang="en-GB" sz="2000" b="1" dirty="0" smtClean="0"/>
              <a:t>translator of Homer, Hesiod and Virgil</a:t>
            </a:r>
            <a:r>
              <a:rPr lang="en-GB" sz="2000" dirty="0" smtClean="0"/>
              <a:t>. </a:t>
            </a:r>
            <a:endParaRPr lang="en-GB" sz="2000" dirty="0"/>
          </a:p>
        </p:txBody>
      </p:sp>
      <p:pic>
        <p:nvPicPr>
          <p:cNvPr id="5" name="Zástupný symbol pro obsah 4" descr="Essayes. Michel de. Montaigne, John Florio,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3" t="19744" r="5306" b="16585"/>
          <a:stretch/>
        </p:blipFill>
        <p:spPr bwMode="auto">
          <a:xfrm>
            <a:off x="6156176" y="1700808"/>
            <a:ext cx="2987824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88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cs-CZ" sz="4000" b="1" dirty="0" err="1" smtClean="0"/>
              <a:t>Rhetoric</a:t>
            </a:r>
            <a:r>
              <a:rPr lang="cs-CZ" sz="4000" b="1" dirty="0" smtClean="0"/>
              <a:t> and </a:t>
            </a:r>
            <a:r>
              <a:rPr lang="cs-CZ" sz="4000" b="1" dirty="0" err="1" smtClean="0"/>
              <a:t>Euphuism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5580112" cy="6408712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/>
              <a:t>George </a:t>
            </a:r>
            <a:r>
              <a:rPr lang="en-GB" b="1" dirty="0" err="1" smtClean="0"/>
              <a:t>Puttenham‘s</a:t>
            </a:r>
            <a:r>
              <a:rPr lang="en-GB" dirty="0" smtClean="0"/>
              <a:t> (ca 1529 – 1590) </a:t>
            </a:r>
            <a:r>
              <a:rPr lang="en-GB" b="1" i="1" dirty="0" smtClean="0"/>
              <a:t>The Arte of English </a:t>
            </a:r>
            <a:r>
              <a:rPr lang="en-GB" b="1" i="1" dirty="0" err="1" smtClean="0"/>
              <a:t>Poesie</a:t>
            </a:r>
            <a:r>
              <a:rPr lang="en-GB" i="1" dirty="0" smtClean="0"/>
              <a:t> </a:t>
            </a:r>
            <a:r>
              <a:rPr lang="en-GB" dirty="0" smtClean="0"/>
              <a:t>(1589) </a:t>
            </a:r>
            <a:r>
              <a:rPr lang="en-GB" b="1" dirty="0" smtClean="0"/>
              <a:t>concentrates on three major aspects: </a:t>
            </a:r>
            <a:r>
              <a:rPr lang="cs-CZ" b="1" dirty="0" smtClean="0"/>
              <a:t>1. </a:t>
            </a:r>
            <a:r>
              <a:rPr lang="en-GB" b="1" dirty="0" smtClean="0"/>
              <a:t>the personality and art of the poet, </a:t>
            </a:r>
            <a:r>
              <a:rPr lang="cs-CZ" b="1" dirty="0" smtClean="0"/>
              <a:t>2.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en-GB" b="1" dirty="0" smtClean="0"/>
              <a:t>proportions in poetry and prose</a:t>
            </a:r>
            <a:r>
              <a:rPr lang="en-GB" dirty="0" smtClean="0"/>
              <a:t> (including not only sentence structure, punctuated by commas, columns and periods, but also the length of a poem's line, its metre, rhythm and rhyme)</a:t>
            </a:r>
            <a:r>
              <a:rPr lang="en-GB" b="1" dirty="0" smtClean="0"/>
              <a:t> and </a:t>
            </a:r>
            <a:r>
              <a:rPr lang="cs-CZ" b="1" dirty="0" smtClean="0"/>
              <a:t>3. </a:t>
            </a:r>
            <a:r>
              <a:rPr lang="en-GB" b="1" dirty="0" smtClean="0"/>
              <a:t>ornaments of poetic language.</a:t>
            </a:r>
            <a:r>
              <a:rPr lang="en-GB" dirty="0" smtClean="0"/>
              <a:t> The third part discusses </a:t>
            </a:r>
            <a:r>
              <a:rPr lang="en-GB" b="1" dirty="0" smtClean="0"/>
              <a:t>rhetorical figures</a:t>
            </a:r>
            <a:r>
              <a:rPr lang="en-GB" dirty="0" smtClean="0"/>
              <a:t>, and attempts to anglicize their names. The book opens with the praise of the </a:t>
            </a:r>
            <a:r>
              <a:rPr lang="cs-CZ" dirty="0" err="1" smtClean="0"/>
              <a:t>ancient</a:t>
            </a:r>
            <a:r>
              <a:rPr lang="cs-CZ" dirty="0" smtClean="0"/>
              <a:t> and </a:t>
            </a:r>
            <a:r>
              <a:rPr lang="cs-CZ" dirty="0" err="1" smtClean="0"/>
              <a:t>mythical</a:t>
            </a:r>
            <a:r>
              <a:rPr lang="cs-CZ" dirty="0" smtClean="0"/>
              <a:t> 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poets</a:t>
            </a:r>
            <a:r>
              <a:rPr lang="cs-CZ" dirty="0" smtClean="0"/>
              <a:t>, </a:t>
            </a:r>
            <a:r>
              <a:rPr lang="cs-CZ" dirty="0" smtClean="0"/>
              <a:t>and </a:t>
            </a:r>
            <a:r>
              <a:rPr lang="en-GB" dirty="0" smtClean="0"/>
              <a:t>poetry in English, which is equal in its perfection to that in the ancient languages. </a:t>
            </a:r>
          </a:p>
          <a:p>
            <a:r>
              <a:rPr lang="en-GB" b="1" dirty="0" smtClean="0"/>
              <a:t>Complex rhetorical structure</a:t>
            </a:r>
            <a:r>
              <a:rPr lang="en-GB" dirty="0" smtClean="0"/>
              <a:t> is typical of an </a:t>
            </a:r>
            <a:r>
              <a:rPr lang="en-GB" b="1" dirty="0" smtClean="0"/>
              <a:t>early Baroque style of prose  </a:t>
            </a:r>
            <a:r>
              <a:rPr lang="en-GB" dirty="0" smtClean="0"/>
              <a:t>modelled on Latin period and called </a:t>
            </a:r>
            <a:r>
              <a:rPr lang="en-GB" b="1" dirty="0" smtClean="0"/>
              <a:t>Euphuism,</a:t>
            </a:r>
            <a:r>
              <a:rPr lang="en-GB" dirty="0" smtClean="0"/>
              <a:t> according to </a:t>
            </a:r>
            <a:r>
              <a:rPr lang="en-GB" b="1" dirty="0" smtClean="0"/>
              <a:t>John Lyly‘s didactic novel </a:t>
            </a:r>
            <a:r>
              <a:rPr lang="en-GB" i="1" dirty="0" err="1" smtClean="0"/>
              <a:t>Euphues</a:t>
            </a:r>
            <a:r>
              <a:rPr lang="cs-CZ" b="1" i="1" dirty="0"/>
              <a:t>:</a:t>
            </a:r>
            <a:r>
              <a:rPr lang="en-GB" i="1" dirty="0" smtClean="0"/>
              <a:t> </a:t>
            </a:r>
            <a:r>
              <a:rPr lang="en-GB" i="1" dirty="0" smtClean="0"/>
              <a:t>The Anatomy of Wit </a:t>
            </a:r>
            <a:r>
              <a:rPr lang="en-GB" dirty="0" smtClean="0"/>
              <a:t>(1578) and its sequel </a:t>
            </a:r>
            <a:r>
              <a:rPr lang="en-GB" i="1" dirty="0" err="1" smtClean="0"/>
              <a:t>Euphues</a:t>
            </a:r>
            <a:r>
              <a:rPr lang="en-GB" i="1" dirty="0" smtClean="0"/>
              <a:t> and His England</a:t>
            </a:r>
            <a:r>
              <a:rPr lang="en-GB" dirty="0" smtClean="0"/>
              <a:t> (1580). However, </a:t>
            </a:r>
            <a:r>
              <a:rPr lang="en-GB" b="1" dirty="0" smtClean="0"/>
              <a:t>Lyly did not invent this style,</a:t>
            </a:r>
            <a:r>
              <a:rPr lang="en-GB" dirty="0" smtClean="0"/>
              <a:t> which had been anticipated in </a:t>
            </a:r>
            <a:r>
              <a:rPr lang="en-GB" b="1" dirty="0" smtClean="0"/>
              <a:t>William Painter‘s </a:t>
            </a:r>
            <a:r>
              <a:rPr lang="en-GB" i="1" dirty="0" smtClean="0"/>
              <a:t>Palace of Pleasure </a:t>
            </a:r>
            <a:r>
              <a:rPr lang="en-GB" dirty="0" smtClean="0"/>
              <a:t>(1566-7) and </a:t>
            </a:r>
            <a:r>
              <a:rPr lang="en-GB" b="1" dirty="0" smtClean="0"/>
              <a:t>George Pettie‘s </a:t>
            </a:r>
            <a:r>
              <a:rPr lang="cs-CZ" dirty="0" err="1" smtClean="0"/>
              <a:t>romances</a:t>
            </a:r>
            <a:r>
              <a:rPr lang="cs-CZ" dirty="0" smtClean="0"/>
              <a:t>, </a:t>
            </a:r>
            <a:r>
              <a:rPr lang="cs-CZ" dirty="0" err="1" smtClean="0"/>
              <a:t>collected</a:t>
            </a:r>
            <a:r>
              <a:rPr lang="cs-CZ" dirty="0" smtClean="0"/>
              <a:t> in </a:t>
            </a:r>
            <a:r>
              <a:rPr lang="cs-CZ" i="1" dirty="0" smtClean="0"/>
              <a:t>A Petite </a:t>
            </a:r>
            <a:r>
              <a:rPr lang="cs-CZ" i="1" dirty="0" err="1" smtClean="0"/>
              <a:t>Palace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Pettie</a:t>
            </a:r>
            <a:r>
              <a:rPr lang="cs-CZ" i="1" dirty="0" smtClean="0"/>
              <a:t> His</a:t>
            </a:r>
            <a:r>
              <a:rPr lang="cs-CZ" dirty="0" smtClean="0"/>
              <a:t> </a:t>
            </a:r>
            <a:r>
              <a:rPr lang="cs-CZ" i="1" dirty="0" err="1" smtClean="0"/>
              <a:t>Pleasure</a:t>
            </a:r>
            <a:r>
              <a:rPr lang="cs-CZ" i="1" dirty="0" smtClean="0"/>
              <a:t> </a:t>
            </a:r>
            <a:r>
              <a:rPr lang="cs-CZ" dirty="0" smtClean="0"/>
              <a:t>(1576)</a:t>
            </a:r>
            <a:r>
              <a:rPr lang="en-GB" dirty="0" smtClean="0"/>
              <a:t>.</a:t>
            </a:r>
            <a:endParaRPr lang="en-GB" i="1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Zástupný symbol pro obsah 4" descr="'The Arte of English Poesie'  by George Puttenham. Title page. 1589.  English author, 1529-1590. Stock Photo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4"/>
          <a:stretch/>
        </p:blipFill>
        <p:spPr bwMode="auto">
          <a:xfrm>
            <a:off x="5613856" y="836712"/>
            <a:ext cx="3635896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900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cs-CZ" sz="3600" b="1" i="1" dirty="0" err="1" smtClean="0"/>
              <a:t>Defence</a:t>
            </a:r>
            <a:r>
              <a:rPr lang="cs-CZ" sz="3600" b="1" i="1" dirty="0" smtClean="0"/>
              <a:t> </a:t>
            </a:r>
            <a:r>
              <a:rPr lang="cs-CZ" sz="3600" b="1" i="1" dirty="0" err="1" smtClean="0"/>
              <a:t>of</a:t>
            </a:r>
            <a:r>
              <a:rPr lang="cs-CZ" sz="3600" b="1" i="1" dirty="0" smtClean="0"/>
              <a:t> Poesie </a:t>
            </a:r>
            <a:r>
              <a:rPr lang="cs-CZ" sz="3600" b="1" dirty="0" smtClean="0"/>
              <a:t>(1595):</a:t>
            </a:r>
            <a:br>
              <a:rPr lang="cs-CZ" sz="3600" b="1" dirty="0" smtClean="0"/>
            </a:br>
            <a:r>
              <a:rPr lang="cs-CZ" sz="3600" b="1" dirty="0" smtClean="0"/>
              <a:t>Sir Philip </a:t>
            </a:r>
            <a:r>
              <a:rPr lang="cs-CZ" sz="3600" b="1" dirty="0" err="1" smtClean="0"/>
              <a:t>Sidney‘s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Answer</a:t>
            </a:r>
            <a:r>
              <a:rPr lang="cs-CZ" sz="3600" b="1" dirty="0" smtClean="0"/>
              <a:t> to </a:t>
            </a:r>
            <a:r>
              <a:rPr lang="cs-CZ" sz="3600" b="1" dirty="0" err="1" smtClean="0"/>
              <a:t>Puritan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Detractors</a:t>
            </a:r>
            <a:r>
              <a:rPr lang="cs-CZ" sz="3600" b="1" dirty="0" smtClean="0"/>
              <a:t> </a:t>
            </a:r>
            <a:endParaRPr lang="cs-CZ" sz="3600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5796136" cy="5517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b="1" dirty="0"/>
              <a:t>A</a:t>
            </a:r>
            <a:r>
              <a:rPr lang="en-US" sz="1800" b="1" dirty="0" smtClean="0"/>
              <a:t> </a:t>
            </a:r>
            <a:r>
              <a:rPr lang="en-US" sz="1800" b="1" dirty="0"/>
              <a:t>response to an attack on poetry and stage </a:t>
            </a:r>
            <a:r>
              <a:rPr lang="en-US" sz="1800" b="1" dirty="0" smtClean="0"/>
              <a:t>plays</a:t>
            </a:r>
            <a:r>
              <a:rPr lang="en-US" sz="1800" dirty="0" smtClean="0"/>
              <a:t> </a:t>
            </a:r>
            <a:r>
              <a:rPr lang="en-US" sz="1800" b="1" dirty="0" smtClean="0"/>
              <a:t>by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the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Puritans</a:t>
            </a:r>
            <a:r>
              <a:rPr lang="cs-CZ" sz="1800" b="1" dirty="0" smtClean="0"/>
              <a:t>:</a:t>
            </a:r>
            <a:r>
              <a:rPr lang="en-US" sz="1800" b="1" dirty="0" smtClean="0"/>
              <a:t> </a:t>
            </a:r>
            <a:r>
              <a:rPr lang="en-US" sz="1800" b="1" dirty="0"/>
              <a:t>Stephen </a:t>
            </a:r>
            <a:r>
              <a:rPr lang="en-US" sz="1800" b="1" dirty="0" err="1" smtClean="0"/>
              <a:t>Gosson</a:t>
            </a:r>
            <a:r>
              <a:rPr lang="cs-CZ" sz="1800" dirty="0"/>
              <a:t>:</a:t>
            </a:r>
            <a:r>
              <a:rPr lang="en-US" sz="1800" dirty="0" smtClean="0"/>
              <a:t> </a:t>
            </a:r>
            <a:r>
              <a:rPr lang="en-US" sz="1800" i="1" dirty="0"/>
              <a:t>The </a:t>
            </a:r>
            <a:r>
              <a:rPr lang="en-US" sz="1800" i="1" dirty="0" err="1"/>
              <a:t>Schoole</a:t>
            </a:r>
            <a:r>
              <a:rPr lang="en-US" sz="1800" i="1" dirty="0"/>
              <a:t> </a:t>
            </a:r>
            <a:r>
              <a:rPr lang="en-US" sz="1800" i="1" dirty="0" smtClean="0"/>
              <a:t>of</a:t>
            </a:r>
            <a:r>
              <a:rPr lang="cs-CZ" sz="1800" i="1" dirty="0" smtClean="0"/>
              <a:t> </a:t>
            </a:r>
            <a:r>
              <a:rPr lang="en-US" sz="1800" i="1" dirty="0" smtClean="0"/>
              <a:t>Abuse</a:t>
            </a:r>
            <a:r>
              <a:rPr lang="cs-CZ" sz="1800" dirty="0"/>
              <a:t> </a:t>
            </a:r>
            <a:r>
              <a:rPr lang="cs-CZ" sz="1800" dirty="0" smtClean="0"/>
              <a:t>(</a:t>
            </a:r>
            <a:r>
              <a:rPr lang="en-US" sz="1800" dirty="0" smtClean="0"/>
              <a:t>1579</a:t>
            </a:r>
            <a:r>
              <a:rPr lang="cs-CZ" sz="1800" dirty="0" smtClean="0"/>
              <a:t>). </a:t>
            </a:r>
            <a:r>
              <a:rPr lang="cs-CZ" sz="1800" dirty="0" err="1" smtClean="0"/>
              <a:t>Another</a:t>
            </a:r>
            <a:r>
              <a:rPr lang="cs-CZ" sz="1800" dirty="0" smtClean="0"/>
              <a:t> </a:t>
            </a:r>
            <a:r>
              <a:rPr lang="cs-CZ" sz="1800" dirty="0" err="1" smtClean="0"/>
              <a:t>edition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Sidney’s</a:t>
            </a:r>
            <a:r>
              <a:rPr lang="cs-CZ" sz="1800" dirty="0" smtClean="0"/>
              <a:t> </a:t>
            </a:r>
            <a:r>
              <a:rPr lang="cs-CZ" sz="1800" dirty="0" err="1" smtClean="0"/>
              <a:t>essay</a:t>
            </a:r>
            <a:r>
              <a:rPr lang="cs-CZ" sz="1800" dirty="0" smtClean="0"/>
              <a:t> </a:t>
            </a:r>
            <a:r>
              <a:rPr lang="cs-CZ" sz="1800" dirty="0" err="1" smtClean="0"/>
              <a:t>appeared</a:t>
            </a:r>
            <a:r>
              <a:rPr lang="cs-CZ" sz="1800" dirty="0" smtClean="0"/>
              <a:t> </a:t>
            </a:r>
            <a:r>
              <a:rPr lang="cs-CZ" sz="1800" dirty="0" err="1" smtClean="0"/>
              <a:t>under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title</a:t>
            </a:r>
            <a:r>
              <a:rPr lang="cs-CZ" sz="1800" dirty="0" smtClean="0"/>
              <a:t> </a:t>
            </a:r>
            <a:r>
              <a:rPr lang="cs-CZ" sz="1800" b="1" i="1" dirty="0" err="1" smtClean="0"/>
              <a:t>An</a:t>
            </a:r>
            <a:r>
              <a:rPr lang="cs-CZ" sz="1800" b="1" i="1" dirty="0" smtClean="0"/>
              <a:t> Apologie </a:t>
            </a:r>
            <a:r>
              <a:rPr lang="cs-CZ" sz="1800" b="1" i="1" dirty="0" err="1" smtClean="0"/>
              <a:t>for</a:t>
            </a:r>
            <a:r>
              <a:rPr lang="cs-CZ" sz="1800" b="1" i="1" dirty="0" smtClean="0"/>
              <a:t> </a:t>
            </a:r>
            <a:r>
              <a:rPr lang="cs-CZ" sz="1800" b="1" i="1" dirty="0" err="1" smtClean="0"/>
              <a:t>Poetrie</a:t>
            </a:r>
            <a:r>
              <a:rPr lang="cs-CZ" sz="1800" b="1" dirty="0" smtClean="0"/>
              <a:t>.</a:t>
            </a:r>
          </a:p>
          <a:p>
            <a:r>
              <a:rPr lang="cs-CZ" sz="1800" b="1" dirty="0" err="1"/>
              <a:t>P</a:t>
            </a:r>
            <a:r>
              <a:rPr lang="cs-CZ" sz="1800" b="1" dirty="0" err="1" smtClean="0"/>
              <a:t>oetry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is</a:t>
            </a:r>
            <a:r>
              <a:rPr lang="cs-CZ" sz="1800" b="1" dirty="0" smtClean="0"/>
              <a:t> </a:t>
            </a:r>
            <a:r>
              <a:rPr lang="en-US" sz="1800" b="1" dirty="0"/>
              <a:t>an activity whose aim is to produce images of virtues and </a:t>
            </a:r>
            <a:r>
              <a:rPr lang="en-US" sz="1800" b="1" dirty="0" smtClean="0"/>
              <a:t>vices</a:t>
            </a:r>
            <a:r>
              <a:rPr lang="cs-CZ" sz="1800" b="1" dirty="0" smtClean="0"/>
              <a:t>,</a:t>
            </a:r>
            <a:r>
              <a:rPr lang="en-US" sz="1800" b="1" dirty="0" smtClean="0"/>
              <a:t> </a:t>
            </a:r>
            <a:r>
              <a:rPr lang="en-US" sz="1800" b="1" dirty="0"/>
              <a:t>which can have a </a:t>
            </a:r>
            <a:r>
              <a:rPr lang="en-US" sz="1800" b="1" dirty="0" err="1"/>
              <a:t>beneficient</a:t>
            </a:r>
            <a:r>
              <a:rPr lang="en-US" sz="1800" b="1" dirty="0"/>
              <a:t> influence on the morals and minds of the </a:t>
            </a:r>
            <a:r>
              <a:rPr lang="en-US" sz="1800" b="1" dirty="0" smtClean="0"/>
              <a:t>audience</a:t>
            </a:r>
            <a:r>
              <a:rPr lang="cs-CZ" sz="1800" dirty="0"/>
              <a:t>.</a:t>
            </a:r>
            <a:endParaRPr lang="cs-CZ" sz="1800" dirty="0" smtClean="0"/>
          </a:p>
          <a:p>
            <a:r>
              <a:rPr lang="cs-CZ" sz="1800" dirty="0" err="1"/>
              <a:t>I</a:t>
            </a:r>
            <a:r>
              <a:rPr lang="cs-CZ" sz="1800" dirty="0" err="1" smtClean="0"/>
              <a:t>t</a:t>
            </a:r>
            <a:r>
              <a:rPr lang="cs-CZ" sz="1800" dirty="0" smtClean="0"/>
              <a:t> </a:t>
            </a:r>
            <a:r>
              <a:rPr lang="cs-CZ" sz="1800" dirty="0" err="1" smtClean="0"/>
              <a:t>is</a:t>
            </a:r>
            <a:r>
              <a:rPr lang="cs-CZ" sz="1800" dirty="0" smtClean="0"/>
              <a:t> </a:t>
            </a:r>
            <a:r>
              <a:rPr lang="en-US" sz="1800" b="1" dirty="0" smtClean="0"/>
              <a:t>the </a:t>
            </a:r>
            <a:r>
              <a:rPr lang="en-US" sz="1800" b="1" dirty="0"/>
              <a:t>primary and original power </a:t>
            </a:r>
            <a:r>
              <a:rPr lang="en-US" sz="1800" b="1" dirty="0" smtClean="0"/>
              <a:t>of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human</a:t>
            </a:r>
            <a:r>
              <a:rPr lang="en-US" sz="1800" b="1" dirty="0" smtClean="0"/>
              <a:t> cultivation</a:t>
            </a:r>
            <a:r>
              <a:rPr lang="cs-CZ" sz="1800" b="1" dirty="0" smtClean="0"/>
              <a:t>, more </a:t>
            </a:r>
            <a:r>
              <a:rPr lang="cs-CZ" sz="1800" b="1" dirty="0" err="1" smtClean="0"/>
              <a:t>efficient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than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philosophy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or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history</a:t>
            </a:r>
            <a:r>
              <a:rPr lang="cs-CZ" sz="1800" b="1" dirty="0" smtClean="0"/>
              <a:t>. </a:t>
            </a:r>
            <a:r>
              <a:rPr lang="cs-CZ" sz="1800" dirty="0" err="1" smtClean="0"/>
              <a:t>While</a:t>
            </a:r>
            <a:r>
              <a:rPr lang="cs-CZ" sz="1800" dirty="0" smtClean="0"/>
              <a:t> these </a:t>
            </a:r>
            <a:r>
              <a:rPr lang="cs-CZ" sz="1800" dirty="0" err="1" smtClean="0"/>
              <a:t>must</a:t>
            </a:r>
            <a:r>
              <a:rPr lang="cs-CZ" sz="1800" dirty="0" smtClean="0"/>
              <a:t> </a:t>
            </a:r>
            <a:r>
              <a:rPr lang="cs-CZ" sz="1800" dirty="0" err="1" smtClean="0"/>
              <a:t>provide</a:t>
            </a:r>
            <a:r>
              <a:rPr lang="cs-CZ" sz="1800" dirty="0" smtClean="0"/>
              <a:t> </a:t>
            </a:r>
            <a:r>
              <a:rPr lang="cs-CZ" sz="1800" dirty="0" err="1" smtClean="0"/>
              <a:t>true</a:t>
            </a:r>
            <a:r>
              <a:rPr lang="cs-CZ" sz="1800" dirty="0" smtClean="0"/>
              <a:t> </a:t>
            </a:r>
            <a:r>
              <a:rPr lang="cs-CZ" sz="1800" dirty="0" err="1" smtClean="0"/>
              <a:t>representations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reality,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poetry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makes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people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better</a:t>
            </a:r>
            <a:r>
              <a:rPr lang="cs-CZ" sz="1800" b="1" dirty="0" smtClean="0"/>
              <a:t> by </a:t>
            </a:r>
            <a:r>
              <a:rPr lang="cs-CZ" sz="1800" b="1" dirty="0" err="1" smtClean="0"/>
              <a:t>means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of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emotional</a:t>
            </a:r>
            <a:r>
              <a:rPr lang="cs-CZ" sz="1800" b="1" dirty="0" smtClean="0"/>
              <a:t> and </a:t>
            </a:r>
            <a:r>
              <a:rPr lang="cs-CZ" sz="1800" b="1" dirty="0" err="1" smtClean="0"/>
              <a:t>moral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power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of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fictions</a:t>
            </a:r>
            <a:r>
              <a:rPr lang="cs-CZ" sz="1800" b="1" dirty="0" smtClean="0"/>
              <a:t>.</a:t>
            </a:r>
            <a:endParaRPr lang="cs-CZ" sz="1800" dirty="0" smtClean="0"/>
          </a:p>
          <a:p>
            <a:r>
              <a:rPr lang="cs-CZ" sz="1800" b="1" dirty="0"/>
              <a:t>T</a:t>
            </a:r>
            <a:r>
              <a:rPr lang="en-US" sz="1800" b="1" dirty="0" smtClean="0"/>
              <a:t>he </a:t>
            </a:r>
            <a:r>
              <a:rPr lang="en-US" sz="1800" b="1" dirty="0"/>
              <a:t>importance of individual </a:t>
            </a:r>
            <a:r>
              <a:rPr lang="en-US" sz="1800" b="1" dirty="0" smtClean="0"/>
              <a:t>imagination</a:t>
            </a:r>
            <a:r>
              <a:rPr lang="cs-CZ" sz="1800" b="1" dirty="0" smtClean="0"/>
              <a:t>: </a:t>
            </a:r>
            <a:r>
              <a:rPr lang="en-US" sz="1800" b="1" dirty="0"/>
              <a:t>the poet </a:t>
            </a:r>
            <a:r>
              <a:rPr lang="cs-CZ" sz="1800" b="1" dirty="0"/>
              <a:t>i</a:t>
            </a:r>
            <a:r>
              <a:rPr lang="en-US" sz="1800" b="1" dirty="0"/>
              <a:t>s the "maker of images</a:t>
            </a:r>
            <a:r>
              <a:rPr lang="en-US" sz="1800" b="1" dirty="0" smtClean="0"/>
              <a:t>”</a:t>
            </a:r>
            <a:r>
              <a:rPr lang="cs-CZ" sz="1800" b="1" dirty="0" smtClean="0"/>
              <a:t>.</a:t>
            </a:r>
          </a:p>
          <a:p>
            <a:r>
              <a:rPr lang="cs-CZ" sz="1800" b="1" dirty="0" err="1"/>
              <a:t>T</a:t>
            </a:r>
            <a:r>
              <a:rPr lang="cs-CZ" sz="1800" b="1" dirty="0" err="1" smtClean="0"/>
              <a:t>he</a:t>
            </a:r>
            <a:r>
              <a:rPr lang="cs-CZ" sz="1800" b="1" dirty="0" smtClean="0"/>
              <a:t> art </a:t>
            </a:r>
            <a:r>
              <a:rPr lang="cs-CZ" sz="1800" b="1" dirty="0" err="1" smtClean="0"/>
              <a:t>of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poetry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does</a:t>
            </a:r>
            <a:r>
              <a:rPr lang="cs-CZ" sz="1800" b="1" dirty="0" smtClean="0"/>
              <a:t> not </a:t>
            </a:r>
            <a:r>
              <a:rPr lang="cs-CZ" sz="1800" b="1" dirty="0" err="1" smtClean="0"/>
              <a:t>consist</a:t>
            </a:r>
            <a:r>
              <a:rPr lang="cs-CZ" sz="1800" b="1" dirty="0" smtClean="0"/>
              <a:t> in verse </a:t>
            </a:r>
            <a:r>
              <a:rPr lang="cs-CZ" sz="1800" b="1" dirty="0" err="1" smtClean="0"/>
              <a:t>or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rhyme</a:t>
            </a:r>
            <a:r>
              <a:rPr lang="cs-CZ" sz="1800" b="1" dirty="0" smtClean="0"/>
              <a:t> </a:t>
            </a:r>
            <a:r>
              <a:rPr lang="en-US" sz="1800" b="1" dirty="0" smtClean="0"/>
              <a:t>: </a:t>
            </a:r>
            <a:r>
              <a:rPr lang="en-US" sz="1800" b="1" dirty="0"/>
              <a:t>"One may be a Poet without versing, and a </a:t>
            </a:r>
            <a:r>
              <a:rPr lang="en-US" sz="1800" b="1" dirty="0" err="1"/>
              <a:t>versefier</a:t>
            </a:r>
            <a:r>
              <a:rPr lang="en-US" sz="1800" b="1" dirty="0"/>
              <a:t> without </a:t>
            </a:r>
            <a:r>
              <a:rPr lang="en-US" sz="1800" b="1" dirty="0" err="1" smtClean="0"/>
              <a:t>Poetrie</a:t>
            </a:r>
            <a:r>
              <a:rPr lang="cs-CZ" sz="1800" b="1" dirty="0"/>
              <a:t>,</a:t>
            </a:r>
            <a:r>
              <a:rPr lang="en-US" sz="1800" b="1" dirty="0" smtClean="0"/>
              <a:t>"</a:t>
            </a:r>
            <a:endParaRPr lang="cs-CZ" sz="1800" b="1" dirty="0" smtClean="0"/>
          </a:p>
          <a:p>
            <a:r>
              <a:rPr lang="cs-CZ" sz="1800" b="1" dirty="0" err="1"/>
              <a:t>T</a:t>
            </a:r>
            <a:r>
              <a:rPr lang="cs-CZ" sz="1800" b="1" dirty="0" err="1" smtClean="0"/>
              <a:t>he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poet’s</a:t>
            </a:r>
            <a:r>
              <a:rPr lang="cs-CZ" sz="1800" b="1" dirty="0" smtClean="0"/>
              <a:t> </a:t>
            </a:r>
            <a:r>
              <a:rPr lang="en-US" sz="1800" b="1" dirty="0" smtClean="0"/>
              <a:t>“self-love</a:t>
            </a:r>
            <a:r>
              <a:rPr lang="cs-CZ" sz="1800" b="1" dirty="0" smtClean="0"/>
              <a:t> ” </a:t>
            </a:r>
            <a:r>
              <a:rPr lang="en-US" sz="1800" b="1" dirty="0" smtClean="0"/>
              <a:t>is </a:t>
            </a:r>
            <a:r>
              <a:rPr lang="en-US" sz="1800" b="1" dirty="0"/>
              <a:t>no selfishness but participation in the creation of beautiful things, and 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the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fulfilment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of</a:t>
            </a:r>
            <a:r>
              <a:rPr lang="cs-CZ" sz="1800" b="1" dirty="0" smtClean="0"/>
              <a:t> </a:t>
            </a:r>
            <a:r>
              <a:rPr lang="en-US" sz="1800" b="1" dirty="0" smtClean="0"/>
              <a:t>his </a:t>
            </a:r>
            <a:r>
              <a:rPr lang="en-US" sz="1800" b="1" dirty="0"/>
              <a:t>"unelected </a:t>
            </a:r>
            <a:r>
              <a:rPr lang="en-US" sz="1800" b="1" dirty="0" smtClean="0"/>
              <a:t>vocation”</a:t>
            </a:r>
            <a:r>
              <a:rPr lang="cs-CZ" sz="1800" b="1" dirty="0" smtClean="0"/>
              <a:t>.</a:t>
            </a:r>
            <a:endParaRPr lang="en-US" sz="1800" dirty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4098" name="Picture 2" descr="https://upload.wikimedia.org/wikipedia/commons/f/f9/Sir_Philip_Sidney_from_N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57" y="1488758"/>
            <a:ext cx="3334881" cy="499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022715" y="6488668"/>
            <a:ext cx="296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Sir Philip </a:t>
            </a:r>
            <a:r>
              <a:rPr lang="cs-CZ" b="1" dirty="0" err="1" smtClean="0"/>
              <a:t>Sidney</a:t>
            </a:r>
            <a:r>
              <a:rPr lang="cs-CZ" b="1" dirty="0" smtClean="0"/>
              <a:t>  (1554-1586)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2490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cs-CZ" sz="4000" b="1" dirty="0" smtClean="0"/>
              <a:t>Early </a:t>
            </a:r>
            <a:r>
              <a:rPr lang="cs-CZ" sz="4000" b="1" dirty="0" err="1" smtClean="0"/>
              <a:t>Novels</a:t>
            </a:r>
            <a:r>
              <a:rPr lang="cs-CZ" sz="4000" b="1" dirty="0" smtClean="0"/>
              <a:t> - </a:t>
            </a:r>
            <a:r>
              <a:rPr lang="cs-CZ" sz="4000" b="1" dirty="0" err="1" smtClean="0"/>
              <a:t>Sidney‘s</a:t>
            </a:r>
            <a:r>
              <a:rPr lang="cs-CZ" sz="4000" b="1" dirty="0" smtClean="0"/>
              <a:t> </a:t>
            </a:r>
            <a:r>
              <a:rPr lang="cs-CZ" sz="4000" b="1" i="1" dirty="0" smtClean="0"/>
              <a:t>Arcadia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908720"/>
            <a:ext cx="5832648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b="1" dirty="0" smtClean="0"/>
              <a:t>Early novels</a:t>
            </a:r>
            <a:r>
              <a:rPr lang="en-GB" sz="2000" dirty="0" smtClean="0"/>
              <a:t> develop from:</a:t>
            </a:r>
          </a:p>
          <a:p>
            <a:r>
              <a:rPr lang="en-GB" sz="2000" b="1" dirty="0" smtClean="0"/>
              <a:t>medieval chivalrous narratives</a:t>
            </a:r>
            <a:r>
              <a:rPr lang="en-GB" sz="2000" dirty="0" smtClean="0"/>
              <a:t>, adapted for no</a:t>
            </a:r>
            <a:r>
              <a:rPr lang="cs-CZ" sz="2000" dirty="0" smtClean="0"/>
              <a:t>n</a:t>
            </a:r>
            <a:r>
              <a:rPr lang="en-GB" sz="2000" dirty="0" smtClean="0"/>
              <a:t>-aristocratic readership</a:t>
            </a:r>
            <a:r>
              <a:rPr lang="cs-CZ" sz="2000" dirty="0" smtClean="0"/>
              <a:t>, and, more </a:t>
            </a:r>
            <a:r>
              <a:rPr lang="cs-CZ" sz="2000" dirty="0" err="1" smtClean="0"/>
              <a:t>generally</a:t>
            </a:r>
            <a:r>
              <a:rPr lang="cs-CZ" sz="2000" dirty="0" smtClean="0"/>
              <a:t>, </a:t>
            </a:r>
            <a:r>
              <a:rPr lang="cs-CZ" sz="2000" dirty="0" err="1" smtClean="0"/>
              <a:t>from</a:t>
            </a:r>
            <a:r>
              <a:rPr lang="en-GB" sz="2000" dirty="0" smtClean="0"/>
              <a:t> </a:t>
            </a:r>
            <a:r>
              <a:rPr lang="en-GB" sz="2000" b="1" dirty="0" smtClean="0"/>
              <a:t>entertainment literature,</a:t>
            </a:r>
            <a:r>
              <a:rPr lang="en-GB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en-GB" sz="2000" dirty="0" smtClean="0"/>
              <a:t>so-called </a:t>
            </a:r>
            <a:r>
              <a:rPr lang="en-GB" sz="2000" b="1" dirty="0" smtClean="0"/>
              <a:t>chapbooks</a:t>
            </a:r>
            <a:r>
              <a:rPr lang="en-GB" sz="2000" dirty="0" smtClean="0"/>
              <a:t> (</a:t>
            </a:r>
            <a:r>
              <a:rPr lang="cs-CZ" sz="2000" dirty="0" err="1" smtClean="0"/>
              <a:t>wide</a:t>
            </a:r>
            <a:r>
              <a:rPr lang="cs-CZ" sz="2000" dirty="0" smtClean="0"/>
              <a:t> </a:t>
            </a:r>
            <a:r>
              <a:rPr lang="cs-CZ" sz="2000" dirty="0" err="1" smtClean="0"/>
              <a:t>range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genres</a:t>
            </a:r>
            <a:r>
              <a:rPr lang="cs-CZ" sz="2000" dirty="0" smtClean="0"/>
              <a:t> - </a:t>
            </a:r>
            <a:r>
              <a:rPr lang="en-GB" sz="2000" dirty="0" smtClean="0"/>
              <a:t>ballads, folk tales, children‘s literature), sold in pubs, market-places</a:t>
            </a:r>
            <a:r>
              <a:rPr lang="cs-CZ" sz="2000" dirty="0" smtClean="0"/>
              <a:t>,</a:t>
            </a:r>
            <a:r>
              <a:rPr lang="en-GB" sz="2000" dirty="0" smtClean="0"/>
              <a:t> etc. </a:t>
            </a:r>
          </a:p>
          <a:p>
            <a:r>
              <a:rPr lang="cs-CZ" sz="2000" b="1" dirty="0"/>
              <a:t>a</a:t>
            </a:r>
            <a:r>
              <a:rPr lang="en-GB" sz="2000" b="1" dirty="0" err="1" smtClean="0"/>
              <a:t>ncient</a:t>
            </a:r>
            <a:r>
              <a:rPr lang="en-GB" sz="2000" b="1" dirty="0" smtClean="0"/>
              <a:t> Greek adventurous novel</a:t>
            </a:r>
            <a:r>
              <a:rPr lang="en-GB" sz="2000" dirty="0" smtClean="0"/>
              <a:t>,  e.g., </a:t>
            </a:r>
            <a:r>
              <a:rPr lang="en-GB" sz="2000" dirty="0" err="1" smtClean="0"/>
              <a:t>Heliodorus</a:t>
            </a:r>
            <a:r>
              <a:rPr lang="en-GB" sz="2000" dirty="0" smtClean="0"/>
              <a:t>‘ </a:t>
            </a:r>
            <a:r>
              <a:rPr lang="en-GB" sz="2000" i="1" dirty="0" err="1" smtClean="0"/>
              <a:t>Aethiopica</a:t>
            </a:r>
            <a:r>
              <a:rPr lang="en-GB" sz="2000" dirty="0" smtClean="0"/>
              <a:t> (or </a:t>
            </a:r>
            <a:r>
              <a:rPr lang="en-GB" sz="2000" i="1" dirty="0" err="1" smtClean="0"/>
              <a:t>Theagenes</a:t>
            </a:r>
            <a:r>
              <a:rPr lang="en-GB" sz="2000" i="1" dirty="0" smtClean="0"/>
              <a:t> and </a:t>
            </a:r>
            <a:r>
              <a:rPr lang="en-GB" sz="2000" i="1" dirty="0" err="1" smtClean="0"/>
              <a:t>Charicleia</a:t>
            </a:r>
            <a:r>
              <a:rPr lang="cs-CZ" sz="2000" dirty="0" smtClean="0"/>
              <a:t>, </a:t>
            </a:r>
            <a:r>
              <a:rPr lang="en-GB" sz="2000" dirty="0" smtClean="0"/>
              <a:t>3rd-4th century AD) which influenced Renaissance pastoral novel, Sidney‘s </a:t>
            </a:r>
            <a:r>
              <a:rPr lang="en-GB" sz="2000" i="1" dirty="0" smtClean="0"/>
              <a:t>The Countess of Pembroke‘s Arcadia</a:t>
            </a:r>
          </a:p>
          <a:p>
            <a:r>
              <a:rPr lang="en-GB" sz="2000" b="1" dirty="0" smtClean="0"/>
              <a:t>Sidney’s novel exists in two versions:</a:t>
            </a:r>
            <a:r>
              <a:rPr lang="en-GB" sz="2000" dirty="0" smtClean="0"/>
              <a:t> </a:t>
            </a:r>
          </a:p>
          <a:p>
            <a:pPr marL="0" indent="0">
              <a:buNone/>
            </a:pPr>
            <a:r>
              <a:rPr lang="en-GB" sz="2000" dirty="0" smtClean="0"/>
              <a:t>         - </a:t>
            </a:r>
            <a:r>
              <a:rPr lang="en-GB" sz="2000" b="1" dirty="0" smtClean="0"/>
              <a:t>the “Old Arcadia”</a:t>
            </a:r>
            <a:r>
              <a:rPr lang="cs-CZ" sz="2000" b="1" dirty="0" smtClean="0"/>
              <a:t> </a:t>
            </a:r>
            <a:r>
              <a:rPr lang="en-GB" sz="2000" b="1" dirty="0" smtClean="0"/>
              <a:t>in several manuscripts</a:t>
            </a:r>
            <a:r>
              <a:rPr lang="en-GB" sz="2000" dirty="0" smtClean="0"/>
              <a:t>,  combining </a:t>
            </a:r>
            <a:r>
              <a:rPr lang="cs-CZ" sz="2000" dirty="0"/>
              <a:t>a</a:t>
            </a:r>
            <a:r>
              <a:rPr lang="en-GB" sz="2000" dirty="0" smtClean="0"/>
              <a:t> </a:t>
            </a:r>
            <a:r>
              <a:rPr lang="en-GB" sz="2000" b="1" dirty="0" smtClean="0"/>
              <a:t>linear narrative with the structure of the five-act drama</a:t>
            </a:r>
            <a:r>
              <a:rPr lang="en-GB" sz="2000" dirty="0" smtClean="0"/>
              <a:t> and the stories of the</a:t>
            </a:r>
            <a:r>
              <a:rPr lang="en-GB" sz="2000" b="1" dirty="0" smtClean="0"/>
              <a:t> pastoral retirement</a:t>
            </a:r>
            <a:r>
              <a:rPr lang="en-GB" sz="2000" dirty="0" smtClean="0"/>
              <a:t> of </a:t>
            </a:r>
            <a:r>
              <a:rPr lang="en-GB" sz="2000" dirty="0" err="1" smtClean="0"/>
              <a:t>Basilius</a:t>
            </a:r>
            <a:r>
              <a:rPr lang="en-GB" sz="2000" dirty="0" smtClean="0"/>
              <a:t>, the Duke of Arcadia, his wife and daughters</a:t>
            </a:r>
            <a:r>
              <a:rPr lang="cs-CZ" sz="2000" dirty="0" smtClean="0"/>
              <a:t>,</a:t>
            </a:r>
            <a:r>
              <a:rPr lang="en-GB" sz="2000" dirty="0" smtClean="0"/>
              <a:t> with a narrative of the </a:t>
            </a:r>
            <a:r>
              <a:rPr lang="en-GB" sz="2000" b="1" dirty="0" smtClean="0"/>
              <a:t>destabilisation of his state</a:t>
            </a:r>
            <a:r>
              <a:rPr lang="en-GB" sz="2000" dirty="0" smtClean="0"/>
              <a:t> </a:t>
            </a:r>
            <a:r>
              <a:rPr lang="cs-CZ" sz="2000" dirty="0" err="1" smtClean="0"/>
              <a:t>leading</a:t>
            </a:r>
            <a:r>
              <a:rPr lang="cs-CZ" sz="2000" dirty="0" smtClean="0"/>
              <a:t> </a:t>
            </a:r>
            <a:r>
              <a:rPr lang="cs-CZ" sz="2000" dirty="0" err="1" smtClean="0"/>
              <a:t>almost</a:t>
            </a:r>
            <a:r>
              <a:rPr lang="cs-CZ" sz="2000" dirty="0" smtClean="0"/>
              <a:t> to a</a:t>
            </a:r>
            <a:r>
              <a:rPr lang="en-GB" sz="2000" dirty="0" smtClean="0"/>
              <a:t> disaster</a:t>
            </a:r>
            <a:r>
              <a:rPr lang="cs-CZ" sz="2000" dirty="0" smtClean="0"/>
              <a:t>,</a:t>
            </a:r>
            <a:r>
              <a:rPr lang="en-GB" sz="2000" dirty="0" smtClean="0"/>
              <a:t> which gives way to </a:t>
            </a:r>
            <a:r>
              <a:rPr lang="cs-CZ" sz="2000" dirty="0"/>
              <a:t>a</a:t>
            </a:r>
            <a:r>
              <a:rPr lang="en-GB" sz="2000" dirty="0" smtClean="0"/>
              <a:t> </a:t>
            </a:r>
            <a:r>
              <a:rPr lang="en-GB" sz="2000" b="1" dirty="0" smtClean="0"/>
              <a:t>happy ending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r>
              <a:rPr lang="en-GB" sz="2000" dirty="0" smtClean="0"/>
              <a:t>          - </a:t>
            </a:r>
            <a:r>
              <a:rPr lang="en-GB" sz="2000" b="1" dirty="0" smtClean="0"/>
              <a:t>the “New Arcadia”</a:t>
            </a:r>
            <a:r>
              <a:rPr lang="en-GB" sz="2000" dirty="0" smtClean="0"/>
              <a:t> expanded and revised by Sidney before his death (1586) taking the old story as the frame. This version was </a:t>
            </a:r>
            <a:r>
              <a:rPr lang="cs-CZ" sz="2000" dirty="0" smtClean="0"/>
              <a:t> </a:t>
            </a:r>
            <a:r>
              <a:rPr lang="cs-CZ" sz="2000" b="1" dirty="0" err="1" smtClean="0"/>
              <a:t>published</a:t>
            </a:r>
            <a:r>
              <a:rPr lang="cs-CZ" sz="2000" dirty="0" smtClean="0"/>
              <a:t>; </a:t>
            </a:r>
            <a:r>
              <a:rPr lang="cs-CZ" sz="2000" dirty="0" err="1" smtClean="0"/>
              <a:t>being</a:t>
            </a:r>
            <a:r>
              <a:rPr lang="cs-CZ" sz="2000" dirty="0" smtClean="0"/>
              <a:t> </a:t>
            </a:r>
            <a:r>
              <a:rPr lang="en-GB" sz="2000" dirty="0" smtClean="0"/>
              <a:t>edited first by </a:t>
            </a:r>
            <a:r>
              <a:rPr lang="en-GB" sz="2000" dirty="0" err="1" smtClean="0"/>
              <a:t>Fulke</a:t>
            </a:r>
            <a:r>
              <a:rPr lang="cs-CZ" sz="2000" dirty="0"/>
              <a:t> </a:t>
            </a:r>
            <a:r>
              <a:rPr lang="en-GB" sz="2000" dirty="0" err="1" smtClean="0"/>
              <a:t>Greville</a:t>
            </a:r>
            <a:r>
              <a:rPr lang="en-GB" sz="2000" dirty="0" smtClean="0"/>
              <a:t> and John Florio (1590</a:t>
            </a:r>
            <a:r>
              <a:rPr lang="cs-CZ" sz="2000" dirty="0" smtClean="0"/>
              <a:t>), </a:t>
            </a:r>
            <a:r>
              <a:rPr lang="en-GB" sz="2000" dirty="0" smtClean="0"/>
              <a:t>later by  Mary Herbert, the Countess of Pembroke (1593), and then by several other authors. Widely influential: e.g. </a:t>
            </a:r>
            <a:r>
              <a:rPr lang="cs-CZ" sz="2000" dirty="0" smtClean="0"/>
              <a:t>, a model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en-GB" sz="2000" dirty="0" smtClean="0"/>
              <a:t>Gloucester’s subplot in </a:t>
            </a:r>
            <a:r>
              <a:rPr lang="en-GB" sz="2000" i="1" dirty="0" smtClean="0"/>
              <a:t>King Lear. </a:t>
            </a:r>
            <a:r>
              <a:rPr lang="en-GB" sz="2000" dirty="0" smtClean="0"/>
              <a:t>  </a:t>
            </a:r>
          </a:p>
          <a:p>
            <a:pPr marL="0" indent="0">
              <a:buNone/>
            </a:pPr>
            <a:endParaRPr lang="cs-CZ" sz="2000" i="1" dirty="0"/>
          </a:p>
        </p:txBody>
      </p:sp>
      <p:pic>
        <p:nvPicPr>
          <p:cNvPr id="5124" name="Picture 4" descr="https://upload.wikimedia.org/wikipedia/commons/6/65/Arcadia_manuscript_ca._158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7"/>
          <a:stretch/>
        </p:blipFill>
        <p:spPr bwMode="auto">
          <a:xfrm>
            <a:off x="5988167" y="1001187"/>
            <a:ext cx="3155833" cy="52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17695" y="6211115"/>
            <a:ext cx="3166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A </a:t>
            </a:r>
            <a:r>
              <a:rPr lang="cs-CZ" b="1" dirty="0" err="1" smtClean="0"/>
              <a:t>transcript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first</a:t>
            </a:r>
            <a:r>
              <a:rPr lang="cs-CZ" b="1" dirty="0" smtClean="0"/>
              <a:t> </a:t>
            </a:r>
            <a:r>
              <a:rPr lang="cs-CZ" b="1" dirty="0" err="1" smtClean="0"/>
              <a:t>page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</a:p>
          <a:p>
            <a:pPr algn="ctr"/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Old</a:t>
            </a:r>
            <a:r>
              <a:rPr lang="cs-CZ" b="1" dirty="0" smtClean="0"/>
              <a:t> Arcadia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131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cs-CZ" sz="3600" b="1" dirty="0" err="1" smtClean="0"/>
              <a:t>Book</a:t>
            </a:r>
            <a:r>
              <a:rPr lang="cs-CZ" sz="3600" b="1" dirty="0" smtClean="0"/>
              <a:t> Marketing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620688"/>
            <a:ext cx="5724128" cy="6237312"/>
          </a:xfrm>
        </p:spPr>
        <p:txBody>
          <a:bodyPr>
            <a:normAutofit fontScale="55000" lnSpcReduction="20000"/>
          </a:bodyPr>
          <a:lstStyle/>
          <a:p>
            <a:r>
              <a:rPr lang="en-GB" sz="3600" b="1" dirty="0" smtClean="0"/>
              <a:t>The appearance of the printing-press</a:t>
            </a:r>
            <a:r>
              <a:rPr lang="en-GB" sz="3600" dirty="0" smtClean="0"/>
              <a:t> opened a new way of communication and started to shape a new audience. “</a:t>
            </a:r>
            <a:r>
              <a:rPr lang="en-GB" sz="3600" b="1" dirty="0" smtClean="0"/>
              <a:t>Print capitalism</a:t>
            </a:r>
            <a:r>
              <a:rPr lang="en-GB" sz="3600" dirty="0" smtClean="0"/>
              <a:t>” (Benedict Anderson): </a:t>
            </a:r>
            <a:r>
              <a:rPr lang="en-GB" sz="3600" b="1" dirty="0" smtClean="0"/>
              <a:t>the first book fair </a:t>
            </a:r>
            <a:r>
              <a:rPr lang="cs-CZ" sz="3600" b="1" dirty="0" err="1" smtClean="0"/>
              <a:t>was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held</a:t>
            </a:r>
            <a:r>
              <a:rPr lang="cs-CZ" sz="3600" b="1" dirty="0" smtClean="0"/>
              <a:t> </a:t>
            </a:r>
            <a:r>
              <a:rPr lang="en-GB" sz="3600" b="1" dirty="0" smtClean="0"/>
              <a:t>in Frankfurt in 1</a:t>
            </a:r>
            <a:r>
              <a:rPr lang="cs-CZ" sz="3600" b="1" dirty="0" smtClean="0"/>
              <a:t>454</a:t>
            </a:r>
            <a:r>
              <a:rPr lang="cs-CZ" sz="3600" dirty="0" smtClean="0"/>
              <a:t>, </a:t>
            </a:r>
            <a:r>
              <a:rPr lang="cs-CZ" sz="3600" dirty="0" err="1" smtClean="0"/>
              <a:t>right</a:t>
            </a:r>
            <a:r>
              <a:rPr lang="cs-CZ" sz="3600" dirty="0" smtClean="0"/>
              <a:t> </a:t>
            </a:r>
            <a:r>
              <a:rPr lang="cs-CZ" sz="3600" dirty="0" err="1" smtClean="0"/>
              <a:t>after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invention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the</a:t>
            </a:r>
            <a:r>
              <a:rPr lang="cs-CZ" sz="3600" dirty="0" smtClean="0"/>
              <a:t> </a:t>
            </a:r>
            <a:r>
              <a:rPr lang="cs-CZ" sz="3600" dirty="0" err="1" smtClean="0"/>
              <a:t>printing-press</a:t>
            </a:r>
            <a:r>
              <a:rPr lang="en-GB" sz="3600" dirty="0" smtClean="0"/>
              <a:t>. </a:t>
            </a:r>
            <a:r>
              <a:rPr lang="en-GB" sz="3600" b="1" dirty="0" smtClean="0"/>
              <a:t>Literature </a:t>
            </a:r>
            <a:r>
              <a:rPr lang="cs-CZ" sz="3600" b="1" dirty="0" err="1" smtClean="0"/>
              <a:t>emerges</a:t>
            </a:r>
            <a:r>
              <a:rPr lang="cs-CZ" sz="3600" b="1" dirty="0" smtClean="0"/>
              <a:t> </a:t>
            </a:r>
            <a:r>
              <a:rPr lang="en-GB" sz="3600" b="1" dirty="0" smtClean="0"/>
              <a:t>as modern entertainment business.</a:t>
            </a:r>
            <a:r>
              <a:rPr lang="en-GB" sz="3600" dirty="0" smtClean="0"/>
              <a:t> Adding attractive titles to the poems of Thomas Wyatt and Earl of Surrey established the popularity of </a:t>
            </a:r>
            <a:r>
              <a:rPr lang="en-GB" sz="3600" i="1" dirty="0" err="1" smtClean="0"/>
              <a:t>Tottel‘s</a:t>
            </a:r>
            <a:r>
              <a:rPr lang="en-GB" sz="3600" i="1" dirty="0" smtClean="0"/>
              <a:t> Miscellany</a:t>
            </a:r>
            <a:r>
              <a:rPr lang="cs-CZ" sz="3600" i="1" dirty="0" smtClean="0"/>
              <a:t> </a:t>
            </a:r>
            <a:r>
              <a:rPr lang="cs-CZ" sz="3600" dirty="0" smtClean="0"/>
              <a:t>(7 </a:t>
            </a:r>
            <a:r>
              <a:rPr lang="cs-CZ" sz="3600" dirty="0" err="1" smtClean="0"/>
              <a:t>editions</a:t>
            </a:r>
            <a:r>
              <a:rPr lang="cs-CZ" sz="3600" dirty="0" smtClean="0"/>
              <a:t> </a:t>
            </a:r>
            <a:r>
              <a:rPr lang="cs-CZ" sz="3600" dirty="0" err="1" smtClean="0"/>
              <a:t>between</a:t>
            </a:r>
            <a:r>
              <a:rPr lang="cs-CZ" sz="3600" dirty="0" smtClean="0"/>
              <a:t> 1557 and 1600)</a:t>
            </a:r>
            <a:r>
              <a:rPr lang="en-GB" sz="3600" dirty="0" smtClean="0"/>
              <a:t>.</a:t>
            </a:r>
          </a:p>
          <a:p>
            <a:r>
              <a:rPr lang="en-GB" sz="3600" b="1" dirty="0" smtClean="0"/>
              <a:t>The transformation of the author and the trade</a:t>
            </a:r>
            <a:r>
              <a:rPr lang="en-GB" sz="3600" dirty="0" smtClean="0"/>
              <a:t>: the texts begin to reveal a great problem for writers in the era of the printing press, namely</a:t>
            </a:r>
            <a:r>
              <a:rPr lang="en-GB" sz="3600" b="1" dirty="0" smtClean="0"/>
              <a:t> the anonymity of the readers </a:t>
            </a:r>
            <a:r>
              <a:rPr lang="en-GB" sz="3600" dirty="0" smtClean="0"/>
              <a:t>and their change from a cluster of sympathetic or noble listeners to</a:t>
            </a:r>
            <a:r>
              <a:rPr lang="en-GB" sz="3600" b="1" dirty="0" smtClean="0"/>
              <a:t> the users of the author's works as his products and </a:t>
            </a:r>
            <a:r>
              <a:rPr lang="en-GB" sz="3600" dirty="0" smtClean="0"/>
              <a:t>- indeed - </a:t>
            </a:r>
            <a:r>
              <a:rPr lang="en-GB" sz="3600" b="1" dirty="0" smtClean="0"/>
              <a:t>commodities</a:t>
            </a:r>
            <a:r>
              <a:rPr lang="en-GB" sz="3600" dirty="0" smtClean="0"/>
              <a:t>. A preface by Austen </a:t>
            </a:r>
            <a:r>
              <a:rPr lang="en-GB" sz="3600" dirty="0" err="1" smtClean="0"/>
              <a:t>Saker</a:t>
            </a:r>
            <a:r>
              <a:rPr lang="en-GB" sz="3600" dirty="0" smtClean="0"/>
              <a:t>, a minor Elizabethan novelist.</a:t>
            </a:r>
          </a:p>
          <a:p>
            <a:pPr marL="432000" indent="0">
              <a:buNone/>
            </a:pPr>
            <a:r>
              <a:rPr lang="en-GB" dirty="0" smtClean="0"/>
              <a:t>and he must write well that shall please all minds: but he that </a:t>
            </a:r>
            <a:r>
              <a:rPr lang="en-GB" dirty="0" err="1" smtClean="0"/>
              <a:t>planteth</a:t>
            </a:r>
            <a:r>
              <a:rPr lang="en-GB" dirty="0" smtClean="0"/>
              <a:t> trees in a Forest, </a:t>
            </a:r>
            <a:r>
              <a:rPr lang="en-GB" dirty="0" err="1" smtClean="0"/>
              <a:t>knoweth</a:t>
            </a:r>
            <a:r>
              <a:rPr lang="en-GB" dirty="0" smtClean="0"/>
              <a:t> not how many shall taste the Fruit, and he  that </a:t>
            </a:r>
            <a:r>
              <a:rPr lang="en-GB" dirty="0" err="1" smtClean="0"/>
              <a:t>soweth</a:t>
            </a:r>
            <a:r>
              <a:rPr lang="en-GB" dirty="0" smtClean="0"/>
              <a:t> in his garden divers Seeds, </a:t>
            </a:r>
            <a:r>
              <a:rPr lang="en-GB" dirty="0" err="1" smtClean="0"/>
              <a:t>knoweth</a:t>
            </a:r>
            <a:r>
              <a:rPr lang="en-GB" dirty="0" smtClean="0"/>
              <a:t>  not who shall </a:t>
            </a:r>
            <a:r>
              <a:rPr lang="cs-CZ" dirty="0" smtClean="0"/>
              <a:t> </a:t>
            </a:r>
            <a:r>
              <a:rPr lang="en-GB" dirty="0" smtClean="0"/>
              <a:t>eat of his </a:t>
            </a:r>
            <a:r>
              <a:rPr lang="cs-CZ" dirty="0" smtClean="0"/>
              <a:t> </a:t>
            </a:r>
            <a:r>
              <a:rPr lang="en-GB" dirty="0" err="1" smtClean="0"/>
              <a:t>Sallets</a:t>
            </a:r>
            <a:r>
              <a:rPr lang="en-GB" dirty="0" smtClean="0"/>
              <a:t>. He that </a:t>
            </a:r>
            <a:r>
              <a:rPr lang="en-GB" dirty="0" err="1" smtClean="0"/>
              <a:t>planteth</a:t>
            </a:r>
            <a:r>
              <a:rPr lang="en-GB" dirty="0" smtClean="0"/>
              <a:t> a Vine, </a:t>
            </a:r>
            <a:r>
              <a:rPr lang="en-GB" dirty="0" err="1" smtClean="0"/>
              <a:t>knoweth</a:t>
            </a:r>
            <a:r>
              <a:rPr lang="en-GB" dirty="0" smtClean="0"/>
              <a:t> not who shall taste his Wine: and he that </a:t>
            </a:r>
            <a:r>
              <a:rPr lang="en-GB" dirty="0" err="1" smtClean="0"/>
              <a:t>putteth</a:t>
            </a:r>
            <a:r>
              <a:rPr lang="en-GB" dirty="0" smtClean="0"/>
              <a:t> any thing in Print, must think  that all will peruse it: If then amongst many  blossoms, some prove blasts, no marvel if amongst  many Readers, some prove Riders.</a:t>
            </a:r>
          </a:p>
          <a:p>
            <a:pPr marL="432000" indent="0"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01" y="836712"/>
            <a:ext cx="3435557" cy="52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652120" y="6187323"/>
            <a:ext cx="3297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Table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Contents</a:t>
            </a:r>
            <a:r>
              <a:rPr lang="cs-CZ" sz="1600" dirty="0" smtClean="0"/>
              <a:t>:  </a:t>
            </a:r>
            <a:r>
              <a:rPr lang="cs-CZ" sz="1600" i="1" dirty="0" err="1" smtClean="0"/>
              <a:t>Tottel‘s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Miscellany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25365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cs-CZ" sz="3200" b="1" dirty="0" err="1" smtClean="0"/>
              <a:t>Pamphlets</a:t>
            </a:r>
            <a:r>
              <a:rPr lang="cs-CZ" sz="3200" b="1" dirty="0" smtClean="0"/>
              <a:t> and </a:t>
            </a:r>
            <a:r>
              <a:rPr lang="cs-CZ" sz="3200" b="1" dirty="0" err="1" smtClean="0"/>
              <a:t>Pamphlet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Wars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5580112" cy="59766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b="1" dirty="0" smtClean="0"/>
              <a:t>Broadsheets </a:t>
            </a:r>
            <a:r>
              <a:rPr lang="en-GB" sz="2000" dirty="0" smtClean="0"/>
              <a:t>– cheap publications on current events,  (war, religious controversies, violence, crime, witchcraft…), primary source of news in early modern western Europe. </a:t>
            </a:r>
          </a:p>
          <a:p>
            <a:pPr marL="0" indent="0">
              <a:buNone/>
            </a:pPr>
            <a:r>
              <a:rPr lang="en-GB" sz="2000" b="1" dirty="0" smtClean="0"/>
              <a:t>Pamphlets – </a:t>
            </a:r>
            <a:r>
              <a:rPr lang="en-GB" sz="2000" dirty="0" smtClean="0"/>
              <a:t>no mere accounts of events but texts concerning political or religious controversies or disputes, often with satirical or derogatory bias. 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Elizabethan </a:t>
            </a:r>
            <a:r>
              <a:rPr lang="cs-CZ" sz="2000" b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amphlets</a:t>
            </a:r>
            <a:r>
              <a:rPr lang="cs-CZ" sz="2000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GB" sz="2000" b="1" dirty="0" smtClean="0"/>
              <a:t>Martin </a:t>
            </a:r>
            <a:r>
              <a:rPr lang="en-GB" sz="2000" b="1" dirty="0" err="1" smtClean="0"/>
              <a:t>Marprelate</a:t>
            </a:r>
            <a:r>
              <a:rPr lang="en-GB" sz="2000" b="1" dirty="0" smtClean="0"/>
              <a:t> controversy</a:t>
            </a:r>
            <a:r>
              <a:rPr lang="cs-CZ" sz="2000" b="1" dirty="0" smtClean="0"/>
              <a:t>/</a:t>
            </a:r>
            <a:r>
              <a:rPr lang="cs-CZ" sz="2000" b="1" dirty="0" err="1" smtClean="0"/>
              <a:t>pamphlet</a:t>
            </a:r>
            <a:r>
              <a:rPr lang="cs-CZ" sz="2000" b="1" dirty="0"/>
              <a:t> </a:t>
            </a:r>
            <a:r>
              <a:rPr lang="cs-CZ" sz="2000" b="1" dirty="0" err="1" smtClean="0"/>
              <a:t>war</a:t>
            </a:r>
            <a:r>
              <a:rPr lang="en-GB" sz="2000" dirty="0" smtClean="0"/>
              <a:t> (1588 – </a:t>
            </a:r>
            <a:r>
              <a:rPr lang="cs-CZ" sz="2000" dirty="0" smtClean="0"/>
              <a:t>8</a:t>
            </a:r>
            <a:r>
              <a:rPr lang="en-GB" sz="2000" dirty="0" smtClean="0"/>
              <a:t>9): Puritan attacks</a:t>
            </a:r>
            <a:r>
              <a:rPr lang="cs-CZ" sz="2000" dirty="0" smtClean="0"/>
              <a:t> </a:t>
            </a:r>
            <a:r>
              <a:rPr lang="en-GB" sz="2000" dirty="0" smtClean="0"/>
              <a:t>on the dignitaries of </a:t>
            </a:r>
            <a:r>
              <a:rPr lang="cs-CZ" sz="2000" dirty="0" smtClean="0"/>
              <a:t>t</a:t>
            </a:r>
            <a:r>
              <a:rPr lang="en-GB" sz="2000" dirty="0" smtClean="0"/>
              <a:t>he Church of England, </a:t>
            </a:r>
            <a:r>
              <a:rPr lang="en-GB" sz="2000" dirty="0"/>
              <a:t>printed at the secret press of </a:t>
            </a:r>
            <a:r>
              <a:rPr lang="en-GB" sz="2000" b="1" dirty="0"/>
              <a:t>John </a:t>
            </a:r>
            <a:r>
              <a:rPr lang="en-GB" sz="2000" b="1" dirty="0" smtClean="0"/>
              <a:t>Penry</a:t>
            </a:r>
            <a:r>
              <a:rPr lang="en-GB" sz="2000" dirty="0" smtClean="0"/>
              <a:t>. </a:t>
            </a:r>
            <a:r>
              <a:rPr lang="en-GB" sz="2000" b="1" dirty="0" smtClean="0"/>
              <a:t>John Lyly, Thomas </a:t>
            </a:r>
            <a:r>
              <a:rPr lang="en-GB" sz="2000" b="1" dirty="0" err="1" smtClean="0"/>
              <a:t>Nashe</a:t>
            </a:r>
            <a:r>
              <a:rPr lang="en-GB" sz="2000" b="1" dirty="0" smtClean="0"/>
              <a:t> and Robert Greene</a:t>
            </a:r>
            <a:r>
              <a:rPr lang="en-GB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en-GB" sz="2000" dirty="0" smtClean="0"/>
              <a:t>secretly commissioned to respond to the</a:t>
            </a:r>
            <a:r>
              <a:rPr lang="cs-CZ" sz="2000" dirty="0" smtClean="0"/>
              <a:t>se</a:t>
            </a:r>
            <a:r>
              <a:rPr lang="en-GB" sz="2000" dirty="0" smtClean="0"/>
              <a:t> </a:t>
            </a:r>
            <a:r>
              <a:rPr lang="en-GB" sz="2000" dirty="0" err="1" smtClean="0"/>
              <a:t>pamp</a:t>
            </a:r>
            <a:r>
              <a:rPr lang="cs-CZ" sz="2000" dirty="0" smtClean="0"/>
              <a:t>h</a:t>
            </a:r>
            <a:r>
              <a:rPr lang="en-GB" sz="2000" dirty="0" smtClean="0"/>
              <a:t>lets. </a:t>
            </a:r>
            <a:r>
              <a:rPr lang="en-GB" sz="2000" b="1" dirty="0" smtClean="0"/>
              <a:t>Penry was finally arrested  in Scotland and executed</a:t>
            </a:r>
            <a:r>
              <a:rPr lang="en-GB" sz="2000" dirty="0" smtClean="0"/>
              <a:t>. </a:t>
            </a:r>
          </a:p>
          <a:p>
            <a:pPr marL="0" indent="0">
              <a:buNone/>
            </a:pPr>
            <a:r>
              <a:rPr lang="en-GB" sz="2000" b="1" dirty="0" smtClean="0"/>
              <a:t>Robert Greene </a:t>
            </a:r>
            <a:r>
              <a:rPr lang="en-GB" sz="2000" dirty="0" smtClean="0"/>
              <a:t>(1558-92) Elizabethan dramatist, romance writer</a:t>
            </a:r>
            <a:r>
              <a:rPr lang="cs-CZ" sz="2000" dirty="0" smtClean="0"/>
              <a:t> (</a:t>
            </a:r>
            <a:r>
              <a:rPr lang="cs-CZ" sz="2000" i="1" dirty="0" err="1" smtClean="0"/>
              <a:t>Pandosto</a:t>
            </a:r>
            <a:r>
              <a:rPr lang="cs-CZ" sz="2000" i="1" dirty="0" smtClean="0"/>
              <a:t> </a:t>
            </a:r>
            <a:r>
              <a:rPr lang="cs-CZ" sz="2000" dirty="0" smtClean="0"/>
              <a:t> – a source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i="1" dirty="0" err="1" smtClean="0"/>
              <a:t>The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Winter‘s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Tale</a:t>
            </a:r>
            <a:r>
              <a:rPr lang="cs-CZ" sz="2000" i="1" dirty="0" smtClean="0"/>
              <a:t> </a:t>
            </a:r>
            <a:r>
              <a:rPr lang="cs-CZ" sz="2000" dirty="0" smtClean="0"/>
              <a:t>by Shakespeare)</a:t>
            </a:r>
            <a:r>
              <a:rPr lang="en-GB" sz="2000" dirty="0" smtClean="0"/>
              <a:t> and pamphleteer:  Author of </a:t>
            </a:r>
            <a:r>
              <a:rPr lang="en-GB" sz="2000" b="1" dirty="0" smtClean="0"/>
              <a:t>“</a:t>
            </a:r>
            <a:r>
              <a:rPr lang="en-GB" sz="2000" b="1" dirty="0" err="1" smtClean="0"/>
              <a:t>coney</a:t>
            </a:r>
            <a:r>
              <a:rPr lang="en-GB" sz="2000" b="1" dirty="0" smtClean="0"/>
              <a:t> catching” pamphlets</a:t>
            </a:r>
            <a:r>
              <a:rPr lang="en-GB" sz="2000" dirty="0" smtClean="0"/>
              <a:t> about rascals duping inexperienced people of their money. The pamphlet </a:t>
            </a:r>
            <a:r>
              <a:rPr lang="en-GB" sz="2000" b="1" i="1" dirty="0" smtClean="0"/>
              <a:t>Groats-Worth of Wit  Bought with a Million of Repentance</a:t>
            </a:r>
            <a:r>
              <a:rPr lang="en-GB" sz="2000" i="1" dirty="0" smtClean="0"/>
              <a:t> </a:t>
            </a:r>
            <a:r>
              <a:rPr lang="en-GB" sz="2000" dirty="0" smtClean="0"/>
              <a:t>(1592) contains the first mentions of Shakespeare (“upstart crow”, “Johannes </a:t>
            </a:r>
            <a:r>
              <a:rPr lang="en-GB" sz="2000" dirty="0" err="1" smtClean="0"/>
              <a:t>fac</a:t>
            </a:r>
            <a:r>
              <a:rPr lang="en-GB" sz="2000" dirty="0" smtClean="0"/>
              <a:t> </a:t>
            </a:r>
            <a:r>
              <a:rPr lang="en-GB" sz="2000" dirty="0" err="1" smtClean="0"/>
              <a:t>totum</a:t>
            </a:r>
            <a:r>
              <a:rPr lang="en-GB" sz="2000" dirty="0" smtClean="0"/>
              <a:t>”</a:t>
            </a:r>
            <a:r>
              <a:rPr lang="cs-CZ" sz="2000" dirty="0" smtClean="0"/>
              <a:t>)</a:t>
            </a:r>
            <a:r>
              <a:rPr lang="en-GB" sz="2000" dirty="0" smtClean="0"/>
              <a:t> and his dramatic art. (“</a:t>
            </a:r>
            <a:r>
              <a:rPr lang="en-GB" sz="2000" dirty="0" err="1" smtClean="0"/>
              <a:t>Tyger‘s</a:t>
            </a:r>
            <a:r>
              <a:rPr lang="en-GB" sz="2000" dirty="0" smtClean="0"/>
              <a:t> heart wrapt in a player‘s hide”)</a:t>
            </a:r>
            <a:r>
              <a:rPr lang="cs-CZ" sz="2000" dirty="0" smtClean="0"/>
              <a:t>.</a:t>
            </a:r>
            <a:r>
              <a:rPr lang="en-GB" sz="2000" dirty="0" smtClean="0"/>
              <a:t>   </a:t>
            </a:r>
            <a:endParaRPr lang="en-GB" sz="2000" dirty="0"/>
          </a:p>
        </p:txBody>
      </p:sp>
      <p:pic>
        <p:nvPicPr>
          <p:cNvPr id="7170" name="Picture 2" descr="https://upload.wikimedia.org/wikipedia/commons/a/a4/Rgree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506" y="1052736"/>
            <a:ext cx="362049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580112" y="5569862"/>
            <a:ext cx="3563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Robert Greene risen from the grave and </a:t>
            </a:r>
          </a:p>
          <a:p>
            <a:pPr algn="ctr"/>
            <a:r>
              <a:rPr lang="en-GB" sz="1600" b="1" dirty="0" smtClean="0"/>
              <a:t>writing in a shroud, </a:t>
            </a:r>
          </a:p>
          <a:p>
            <a:pPr algn="ctr"/>
            <a:r>
              <a:rPr lang="en-GB" sz="1600" b="1" dirty="0" smtClean="0"/>
              <a:t>a woodcut from John Dickenson‘s  pamphlet  </a:t>
            </a:r>
            <a:r>
              <a:rPr lang="en-GB" sz="1600" b="1" i="1" dirty="0" smtClean="0"/>
              <a:t>Greene in </a:t>
            </a:r>
            <a:r>
              <a:rPr lang="en-GB" sz="1600" b="1" i="1" dirty="0" err="1" smtClean="0"/>
              <a:t>Conceipt</a:t>
            </a:r>
            <a:r>
              <a:rPr lang="en-GB" sz="1600" b="1" i="1" dirty="0" smtClean="0"/>
              <a:t> </a:t>
            </a:r>
            <a:r>
              <a:rPr lang="en-GB" sz="1600" b="1" dirty="0" smtClean="0"/>
              <a:t>(1598)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276395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 smtClean="0"/>
              <a:t>Lecture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Outline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/>
          </a:bodyPr>
          <a:lstStyle/>
          <a:p>
            <a:r>
              <a:rPr lang="en-GB" sz="2800" dirty="0" smtClean="0"/>
              <a:t>Introduction to European Humanism (Italy and Transalpine Movements)</a:t>
            </a:r>
          </a:p>
          <a:p>
            <a:r>
              <a:rPr lang="en-GB" sz="2800" dirty="0" smtClean="0"/>
              <a:t>Erasmus of Rotterdam and Sir Thomas More, </a:t>
            </a:r>
            <a:r>
              <a:rPr lang="en-GB" sz="2800" i="1" dirty="0" smtClean="0"/>
              <a:t>Utopia</a:t>
            </a:r>
            <a:endParaRPr lang="en-GB" sz="2800" dirty="0" smtClean="0"/>
          </a:p>
          <a:p>
            <a:r>
              <a:rPr lang="en-GB" sz="2800" dirty="0" smtClean="0"/>
              <a:t>The </a:t>
            </a:r>
            <a:r>
              <a:rPr lang="cs-CZ" sz="2800" dirty="0" smtClean="0"/>
              <a:t>I</a:t>
            </a:r>
            <a:r>
              <a:rPr lang="en-GB" sz="2800" dirty="0" err="1" smtClean="0"/>
              <a:t>mportance</a:t>
            </a:r>
            <a:r>
              <a:rPr lang="en-GB" sz="2800" dirty="0" smtClean="0"/>
              <a:t> of </a:t>
            </a:r>
            <a:r>
              <a:rPr lang="cs-CZ" sz="2800" dirty="0" smtClean="0"/>
              <a:t>T</a:t>
            </a:r>
            <a:r>
              <a:rPr lang="en-GB" sz="2800" dirty="0" err="1" smtClean="0"/>
              <a:t>ranslation</a:t>
            </a:r>
            <a:r>
              <a:rPr lang="en-GB" sz="2800" dirty="0" smtClean="0"/>
              <a:t>: </a:t>
            </a:r>
            <a:r>
              <a:rPr lang="cs-CZ" sz="2800" dirty="0" smtClean="0"/>
              <a:t>R</a:t>
            </a:r>
            <a:r>
              <a:rPr lang="en-GB" sz="2800" dirty="0" err="1" smtClean="0"/>
              <a:t>eligious</a:t>
            </a:r>
            <a:r>
              <a:rPr lang="en-GB" sz="2800" dirty="0" smtClean="0"/>
              <a:t> and </a:t>
            </a:r>
            <a:r>
              <a:rPr lang="cs-CZ" sz="2800" dirty="0" smtClean="0"/>
              <a:t>S</a:t>
            </a:r>
            <a:r>
              <a:rPr lang="en-GB" sz="2800" dirty="0" err="1" smtClean="0"/>
              <a:t>ecular</a:t>
            </a:r>
            <a:r>
              <a:rPr lang="en-GB" sz="2800" dirty="0" smtClean="0"/>
              <a:t> </a:t>
            </a:r>
          </a:p>
          <a:p>
            <a:r>
              <a:rPr lang="en-GB" sz="2800" dirty="0" smtClean="0"/>
              <a:t>Rhetoric (George </a:t>
            </a:r>
            <a:r>
              <a:rPr lang="en-GB" sz="2800" dirty="0" err="1" smtClean="0"/>
              <a:t>Puttenham</a:t>
            </a:r>
            <a:r>
              <a:rPr lang="en-GB" sz="2800" dirty="0" smtClean="0"/>
              <a:t>) and Euphuism (John Lyly, George Petty, William Painter)</a:t>
            </a:r>
          </a:p>
          <a:p>
            <a:r>
              <a:rPr lang="en-GB" sz="2800" dirty="0" smtClean="0"/>
              <a:t>Defence of </a:t>
            </a:r>
            <a:r>
              <a:rPr lang="cs-CZ" sz="2800" dirty="0" smtClean="0"/>
              <a:t>P</a:t>
            </a:r>
            <a:r>
              <a:rPr lang="en-GB" sz="2800" dirty="0" err="1" smtClean="0"/>
              <a:t>oetry</a:t>
            </a:r>
            <a:r>
              <a:rPr lang="en-GB" sz="2800" dirty="0" smtClean="0"/>
              <a:t> against Puritan </a:t>
            </a:r>
            <a:r>
              <a:rPr lang="cs-CZ" sz="2800" dirty="0" smtClean="0"/>
              <a:t>C</a:t>
            </a:r>
            <a:r>
              <a:rPr lang="en-GB" sz="2800" dirty="0" err="1" smtClean="0"/>
              <a:t>ritics</a:t>
            </a:r>
            <a:r>
              <a:rPr lang="en-GB" sz="2800" dirty="0" smtClean="0"/>
              <a:t> (Sir Philip Sydney). </a:t>
            </a:r>
          </a:p>
          <a:p>
            <a:r>
              <a:rPr lang="en-GB" sz="2800" dirty="0" smtClean="0"/>
              <a:t>Beginnings of </a:t>
            </a:r>
            <a:r>
              <a:rPr lang="cs-CZ" sz="2800" dirty="0" smtClean="0"/>
              <a:t>N</a:t>
            </a:r>
            <a:r>
              <a:rPr lang="en-GB" sz="2800" dirty="0" err="1" smtClean="0"/>
              <a:t>ovel</a:t>
            </a:r>
            <a:r>
              <a:rPr lang="en-GB" sz="2800" dirty="0" smtClean="0"/>
              <a:t>, </a:t>
            </a:r>
            <a:r>
              <a:rPr lang="cs-CZ" sz="2800" dirty="0" smtClean="0"/>
              <a:t>P</a:t>
            </a:r>
            <a:r>
              <a:rPr lang="en-GB" sz="2800" dirty="0" err="1" smtClean="0"/>
              <a:t>astoral</a:t>
            </a:r>
            <a:r>
              <a:rPr lang="en-GB" sz="2800" dirty="0" smtClean="0"/>
              <a:t> </a:t>
            </a:r>
            <a:r>
              <a:rPr lang="cs-CZ" sz="2800" dirty="0" smtClean="0"/>
              <a:t>N</a:t>
            </a:r>
            <a:r>
              <a:rPr lang="en-GB" sz="2800" dirty="0" err="1" smtClean="0"/>
              <a:t>ovel</a:t>
            </a:r>
            <a:r>
              <a:rPr lang="en-GB" sz="2800" dirty="0" smtClean="0"/>
              <a:t> (Sidney’s </a:t>
            </a:r>
            <a:r>
              <a:rPr lang="en-GB" sz="2800" i="1" dirty="0" smtClean="0"/>
              <a:t>Arcadia</a:t>
            </a:r>
            <a:r>
              <a:rPr lang="en-GB" sz="2800" dirty="0" smtClean="0"/>
              <a:t>).</a:t>
            </a:r>
          </a:p>
          <a:p>
            <a:r>
              <a:rPr lang="en-GB" sz="2800" dirty="0" smtClean="0"/>
              <a:t>Book </a:t>
            </a:r>
            <a:r>
              <a:rPr lang="cs-CZ" sz="2800" dirty="0" smtClean="0"/>
              <a:t>M</a:t>
            </a:r>
            <a:r>
              <a:rPr lang="en-GB" sz="2800" dirty="0" err="1" smtClean="0"/>
              <a:t>arketing</a:t>
            </a:r>
            <a:endParaRPr lang="en-GB" sz="2800" dirty="0" smtClean="0"/>
          </a:p>
          <a:p>
            <a:r>
              <a:rPr lang="en-GB" sz="2800" dirty="0" smtClean="0"/>
              <a:t>Pamphlets and </a:t>
            </a:r>
            <a:r>
              <a:rPr lang="cs-CZ" sz="2800" dirty="0" smtClean="0"/>
              <a:t>P</a:t>
            </a:r>
            <a:r>
              <a:rPr lang="en-GB" sz="2800" dirty="0" err="1" smtClean="0"/>
              <a:t>amphlet</a:t>
            </a:r>
            <a:r>
              <a:rPr lang="en-GB" sz="2800" dirty="0" smtClean="0"/>
              <a:t> </a:t>
            </a:r>
            <a:r>
              <a:rPr lang="cs-CZ" sz="2800" dirty="0" smtClean="0"/>
              <a:t>W</a:t>
            </a:r>
            <a:r>
              <a:rPr lang="en-GB" sz="2800" dirty="0" err="1" smtClean="0"/>
              <a:t>ars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0968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cs-CZ" sz="4000" b="1" dirty="0" err="1" smtClean="0"/>
              <a:t>Italian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Humanism</a:t>
            </a:r>
            <a:endParaRPr lang="cs-CZ" sz="40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6674048" cy="63367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200" dirty="0" smtClean="0"/>
              <a:t>Origin of the Term: </a:t>
            </a:r>
            <a:r>
              <a:rPr lang="en-GB" sz="2200" b="1" i="1" dirty="0" err="1" smtClean="0"/>
              <a:t>litterae</a:t>
            </a:r>
            <a:r>
              <a:rPr lang="en-GB" sz="2200" b="1" i="1" dirty="0" smtClean="0"/>
              <a:t> </a:t>
            </a:r>
            <a:r>
              <a:rPr lang="en-GB" sz="2200" b="1" i="1" dirty="0" err="1" smtClean="0"/>
              <a:t>humaniores</a:t>
            </a:r>
            <a:r>
              <a:rPr lang="en-GB" sz="2200" b="1" dirty="0" smtClean="0"/>
              <a:t> </a:t>
            </a:r>
            <a:r>
              <a:rPr lang="en-GB" sz="2200" dirty="0" smtClean="0"/>
              <a:t>(Lat.) – “more human” learning – in contrast to medieval theology. Focus on </a:t>
            </a:r>
            <a:r>
              <a:rPr lang="en-GB" sz="2200" b="1" dirty="0" smtClean="0"/>
              <a:t>ancient</a:t>
            </a:r>
            <a:r>
              <a:rPr lang="en-GB" sz="2200" dirty="0" smtClean="0"/>
              <a:t> </a:t>
            </a:r>
            <a:r>
              <a:rPr lang="en-GB" sz="2200" b="1" dirty="0" smtClean="0"/>
              <a:t>Greek and Roman philosophy, philology, rhetoric. </a:t>
            </a:r>
          </a:p>
          <a:p>
            <a:pPr marL="0" indent="0">
              <a:buNone/>
            </a:pPr>
            <a:endParaRPr lang="cs-CZ" sz="2200" b="1" dirty="0" smtClean="0"/>
          </a:p>
          <a:p>
            <a:pPr marL="0" indent="0">
              <a:buNone/>
            </a:pPr>
            <a:r>
              <a:rPr lang="en-GB" sz="2200" b="1" dirty="0" smtClean="0"/>
              <a:t>Two major sources:</a:t>
            </a:r>
          </a:p>
          <a:p>
            <a:pPr>
              <a:buAutoNum type="arabicPeriod"/>
            </a:pPr>
            <a:r>
              <a:rPr lang="en-GB" sz="2200" b="1" dirty="0" smtClean="0"/>
              <a:t>Greek Platonism and Neo-Platonism: </a:t>
            </a:r>
            <a:r>
              <a:rPr lang="en-GB" sz="2200" dirty="0" smtClean="0"/>
              <a:t>cultivated in Constantinople before the fall of the Byzantine Empire (1453). Byzantine philosophers </a:t>
            </a:r>
            <a:r>
              <a:rPr lang="en-GB" sz="2200" b="1" dirty="0" err="1" smtClean="0"/>
              <a:t>Georgius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Gemist</a:t>
            </a:r>
            <a:r>
              <a:rPr lang="cs-CZ" sz="2200" b="1" dirty="0" smtClean="0"/>
              <a:t>o</a:t>
            </a:r>
            <a:r>
              <a:rPr lang="en-GB" sz="2200" b="1" dirty="0" smtClean="0"/>
              <a:t>s </a:t>
            </a:r>
            <a:r>
              <a:rPr lang="en-GB" sz="2200" b="1" dirty="0" err="1" smtClean="0"/>
              <a:t>Pletho</a:t>
            </a:r>
            <a:r>
              <a:rPr lang="en-GB" sz="2200" b="1" dirty="0" smtClean="0"/>
              <a:t>(n) </a:t>
            </a:r>
            <a:r>
              <a:rPr lang="en-GB" sz="2200" dirty="0" smtClean="0"/>
              <a:t>(ca. 1355-60 – 1452-54)  and </a:t>
            </a:r>
            <a:r>
              <a:rPr lang="en-GB" sz="2200" b="1" dirty="0" err="1" smtClean="0"/>
              <a:t>Ioannis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Argyropoulos</a:t>
            </a:r>
            <a:r>
              <a:rPr lang="en-GB" sz="2200" dirty="0" smtClean="0"/>
              <a:t> (ca. 1415-1487)</a:t>
            </a:r>
            <a:r>
              <a:rPr lang="cs-CZ" sz="2200" dirty="0" smtClean="0"/>
              <a:t>. </a:t>
            </a:r>
            <a:r>
              <a:rPr lang="cs-CZ" sz="2200" dirty="0" err="1" smtClean="0"/>
              <a:t>They</a:t>
            </a:r>
            <a:r>
              <a:rPr lang="cs-CZ" sz="2200" dirty="0" smtClean="0"/>
              <a:t> </a:t>
            </a:r>
            <a:r>
              <a:rPr lang="en-GB" sz="2200" dirty="0" smtClean="0"/>
              <a:t>influenced </a:t>
            </a:r>
            <a:r>
              <a:rPr lang="en-GB" sz="2200" b="1" dirty="0" err="1" smtClean="0"/>
              <a:t>Marsilio</a:t>
            </a:r>
            <a:r>
              <a:rPr lang="en-GB" sz="2200" b="1" dirty="0" smtClean="0"/>
              <a:t> Ficino </a:t>
            </a:r>
            <a:r>
              <a:rPr lang="en-GB" sz="2200" dirty="0" smtClean="0"/>
              <a:t> (1433-1499)</a:t>
            </a:r>
            <a:r>
              <a:rPr lang="cs-CZ" sz="2200" dirty="0" smtClean="0"/>
              <a:t>,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pioneer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Italian</a:t>
            </a:r>
            <a:r>
              <a:rPr lang="cs-CZ" sz="2200" dirty="0" smtClean="0"/>
              <a:t> </a:t>
            </a:r>
            <a:r>
              <a:rPr lang="cs-CZ" sz="2200" dirty="0" err="1" smtClean="0"/>
              <a:t>Renaissance</a:t>
            </a:r>
            <a:r>
              <a:rPr lang="cs-CZ" sz="2200" dirty="0" smtClean="0"/>
              <a:t> </a:t>
            </a:r>
            <a:r>
              <a:rPr lang="cs-CZ" sz="2200" dirty="0" err="1" smtClean="0"/>
              <a:t>Neo-Platonism</a:t>
            </a:r>
            <a:r>
              <a:rPr lang="cs-CZ" sz="2200" dirty="0" smtClean="0"/>
              <a:t>.</a:t>
            </a:r>
          </a:p>
          <a:p>
            <a:pPr>
              <a:buAutoNum type="arabicPeriod"/>
            </a:pPr>
            <a:endParaRPr lang="cs-CZ" sz="2200" dirty="0"/>
          </a:p>
          <a:p>
            <a:pPr marL="0" indent="0">
              <a:buNone/>
            </a:pPr>
            <a:r>
              <a:rPr lang="en-GB" sz="2200" b="1" dirty="0"/>
              <a:t>2. Roman Influences:</a:t>
            </a:r>
          </a:p>
          <a:p>
            <a:pPr>
              <a:buAutoNum type="alphaLcParenBoth"/>
            </a:pPr>
            <a:r>
              <a:rPr lang="en-GB" sz="2200" b="1" dirty="0" smtClean="0"/>
              <a:t>Discovery </a:t>
            </a:r>
            <a:r>
              <a:rPr lang="en-GB" sz="2200" b="1" dirty="0"/>
              <a:t>of essential </a:t>
            </a:r>
            <a:r>
              <a:rPr lang="cs-CZ" sz="2200" b="1" dirty="0" err="1" smtClean="0"/>
              <a:t>ancient</a:t>
            </a:r>
            <a:r>
              <a:rPr lang="cs-CZ" sz="2200" b="1" dirty="0" smtClean="0"/>
              <a:t> Roman </a:t>
            </a:r>
            <a:r>
              <a:rPr lang="en-GB" sz="2200" b="1" dirty="0" smtClean="0"/>
              <a:t>manuscripts</a:t>
            </a:r>
            <a:r>
              <a:rPr lang="cs-CZ" sz="2200" b="1" dirty="0" smtClean="0"/>
              <a:t>, </a:t>
            </a:r>
            <a:r>
              <a:rPr lang="cs-CZ" sz="2200" dirty="0" err="1" smtClean="0"/>
              <a:t>Quintilian’s</a:t>
            </a:r>
            <a:r>
              <a:rPr lang="cs-CZ" sz="2200" dirty="0" smtClean="0"/>
              <a:t> </a:t>
            </a:r>
            <a:r>
              <a:rPr lang="cs-CZ" sz="2200" i="1" dirty="0" err="1" smtClean="0"/>
              <a:t>Institutes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of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Oratory</a:t>
            </a:r>
            <a:r>
              <a:rPr lang="cs-CZ" sz="2200" dirty="0" smtClean="0"/>
              <a:t>  and </a:t>
            </a:r>
            <a:r>
              <a:rPr lang="cs-CZ" sz="2200" dirty="0" err="1" smtClean="0"/>
              <a:t>Lucretius</a:t>
            </a:r>
            <a:r>
              <a:rPr lang="cs-CZ" sz="2200" dirty="0" smtClean="0"/>
              <a:t>’ </a:t>
            </a:r>
            <a:r>
              <a:rPr lang="cs-CZ" sz="2200" i="1" dirty="0" smtClean="0"/>
              <a:t>De </a:t>
            </a:r>
            <a:r>
              <a:rPr lang="cs-CZ" sz="2200" i="1" dirty="0" err="1" smtClean="0"/>
              <a:t>rerum</a:t>
            </a:r>
            <a:r>
              <a:rPr lang="cs-CZ" sz="2200" i="1" dirty="0" smtClean="0"/>
              <a:t> natura </a:t>
            </a:r>
            <a:r>
              <a:rPr lang="cs-CZ" sz="2200" dirty="0" smtClean="0"/>
              <a:t>(On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Nature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Things</a:t>
            </a:r>
            <a:r>
              <a:rPr lang="cs-CZ" sz="2200" dirty="0" smtClean="0"/>
              <a:t>), by </a:t>
            </a:r>
            <a:r>
              <a:rPr lang="cs-CZ" sz="2200" dirty="0" err="1" smtClean="0"/>
              <a:t>Poggio</a:t>
            </a:r>
            <a:r>
              <a:rPr lang="cs-CZ" sz="2200" dirty="0" smtClean="0"/>
              <a:t> </a:t>
            </a:r>
            <a:r>
              <a:rPr lang="cs-CZ" sz="2200" dirty="0" err="1" smtClean="0"/>
              <a:t>Bracciolini</a:t>
            </a:r>
            <a:endParaRPr lang="cs-CZ" sz="2200" dirty="0" smtClean="0"/>
          </a:p>
          <a:p>
            <a:pPr>
              <a:buAutoNum type="alphaLcParenBoth"/>
            </a:pPr>
            <a:r>
              <a:rPr lang="cs-CZ" sz="2200" b="1" dirty="0" err="1" smtClean="0"/>
              <a:t>Critical</a:t>
            </a:r>
            <a:r>
              <a:rPr lang="cs-CZ" sz="2200" b="1" dirty="0" smtClean="0"/>
              <a:t> study </a:t>
            </a:r>
            <a:r>
              <a:rPr lang="cs-CZ" sz="2200" b="1" dirty="0" err="1" smtClean="0"/>
              <a:t>of</a:t>
            </a:r>
            <a:r>
              <a:rPr lang="cs-CZ" sz="2200" b="1" dirty="0" smtClean="0"/>
              <a:t> Latin </a:t>
            </a:r>
            <a:r>
              <a:rPr lang="cs-CZ" sz="2200" b="1" dirty="0" err="1" smtClean="0"/>
              <a:t>texts</a:t>
            </a:r>
            <a:r>
              <a:rPr lang="cs-CZ" sz="2200" dirty="0" smtClean="0"/>
              <a:t> by Lorenzo </a:t>
            </a:r>
            <a:r>
              <a:rPr lang="cs-CZ" sz="2200" dirty="0" err="1" smtClean="0"/>
              <a:t>Valla</a:t>
            </a:r>
            <a:endParaRPr lang="en-GB" sz="2200" dirty="0" smtClean="0"/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r>
              <a:rPr lang="cs-CZ" sz="1700" b="1" dirty="0" err="1" smtClean="0"/>
              <a:t>Right</a:t>
            </a:r>
            <a:r>
              <a:rPr lang="cs-CZ" sz="1700" b="1" dirty="0" smtClean="0"/>
              <a:t> top: </a:t>
            </a:r>
            <a:r>
              <a:rPr lang="cs-CZ" sz="1700" b="1" dirty="0" err="1" smtClean="0"/>
              <a:t>Georgius</a:t>
            </a:r>
            <a:r>
              <a:rPr lang="cs-CZ" sz="1700" b="1" dirty="0" smtClean="0"/>
              <a:t> </a:t>
            </a:r>
            <a:r>
              <a:rPr lang="cs-CZ" sz="1700" b="1" dirty="0" err="1" smtClean="0"/>
              <a:t>Gemistos</a:t>
            </a:r>
            <a:r>
              <a:rPr lang="cs-CZ" sz="1700" b="1" dirty="0" smtClean="0"/>
              <a:t> </a:t>
            </a:r>
            <a:r>
              <a:rPr lang="cs-CZ" sz="1700" b="1" dirty="0" err="1" smtClean="0"/>
              <a:t>Plethon</a:t>
            </a:r>
            <a:r>
              <a:rPr lang="cs-CZ" sz="1700" b="1" dirty="0" smtClean="0"/>
              <a:t> </a:t>
            </a:r>
            <a:r>
              <a:rPr lang="cs-CZ" sz="1700" b="1" dirty="0" smtClean="0"/>
              <a:t>(a </a:t>
            </a:r>
            <a:r>
              <a:rPr lang="cs-CZ" sz="1700" b="1" dirty="0" err="1" smtClean="0"/>
              <a:t>fresco</a:t>
            </a:r>
            <a:r>
              <a:rPr lang="cs-CZ" sz="1700" b="1" dirty="0" smtClean="0"/>
              <a:t> by </a:t>
            </a:r>
            <a:r>
              <a:rPr lang="cs-CZ" sz="1700" b="1" dirty="0" err="1" smtClean="0"/>
              <a:t>Benozzo</a:t>
            </a:r>
            <a:r>
              <a:rPr lang="cs-CZ" sz="1700" b="1" dirty="0" smtClean="0"/>
              <a:t> </a:t>
            </a:r>
            <a:r>
              <a:rPr lang="cs-CZ" sz="1700" b="1" dirty="0" err="1" smtClean="0"/>
              <a:t>Gozzoli</a:t>
            </a:r>
            <a:r>
              <a:rPr lang="cs-CZ" sz="1700" b="1" dirty="0" smtClean="0"/>
              <a:t> in </a:t>
            </a:r>
            <a:r>
              <a:rPr lang="cs-CZ" sz="1700" b="1" dirty="0" err="1" smtClean="0"/>
              <a:t>Palazzo</a:t>
            </a:r>
            <a:r>
              <a:rPr lang="cs-CZ" sz="1700" b="1" dirty="0" smtClean="0"/>
              <a:t> Medici </a:t>
            </a:r>
            <a:r>
              <a:rPr lang="cs-CZ" sz="1700" b="1" dirty="0" err="1" smtClean="0"/>
              <a:t>Ricardi</a:t>
            </a:r>
            <a:r>
              <a:rPr lang="cs-CZ" sz="1700" b="1" dirty="0"/>
              <a:t>,</a:t>
            </a:r>
            <a:r>
              <a:rPr lang="cs-CZ" sz="1700" b="1" dirty="0" smtClean="0"/>
              <a:t> Florence) </a:t>
            </a:r>
            <a:endParaRPr lang="cs-CZ" sz="1700" b="1" dirty="0"/>
          </a:p>
          <a:p>
            <a:pPr marL="0" indent="0">
              <a:buNone/>
            </a:pPr>
            <a:r>
              <a:rPr lang="cs-CZ" sz="1700" b="1" dirty="0" err="1" smtClean="0"/>
              <a:t>Right</a:t>
            </a:r>
            <a:r>
              <a:rPr lang="cs-CZ" sz="1700" b="1" dirty="0" smtClean="0"/>
              <a:t> </a:t>
            </a:r>
            <a:r>
              <a:rPr lang="cs-CZ" sz="1700" b="1" dirty="0" err="1"/>
              <a:t>b</a:t>
            </a:r>
            <a:r>
              <a:rPr lang="cs-CZ" sz="1700" b="1" dirty="0" err="1" smtClean="0"/>
              <a:t>ottom</a:t>
            </a:r>
            <a:r>
              <a:rPr lang="cs-CZ" sz="1700" b="1" dirty="0" smtClean="0"/>
              <a:t>: </a:t>
            </a:r>
            <a:r>
              <a:rPr lang="cs-CZ" sz="1700" b="1" dirty="0" err="1" smtClean="0"/>
              <a:t>Ioannis</a:t>
            </a:r>
            <a:r>
              <a:rPr lang="cs-CZ" sz="1700" b="1" dirty="0" smtClean="0"/>
              <a:t> </a:t>
            </a:r>
            <a:r>
              <a:rPr lang="cs-CZ" sz="1700" b="1" dirty="0" err="1" smtClean="0"/>
              <a:t>Argyropoulos</a:t>
            </a:r>
            <a:r>
              <a:rPr lang="cs-CZ" sz="1700" b="1" dirty="0" smtClean="0"/>
              <a:t> (a </a:t>
            </a:r>
            <a:r>
              <a:rPr lang="cs-CZ" sz="1700" b="1" dirty="0" err="1" smtClean="0"/>
              <a:t>fresco</a:t>
            </a:r>
            <a:r>
              <a:rPr lang="cs-CZ" sz="1700" b="1" dirty="0" smtClean="0"/>
              <a:t> by </a:t>
            </a:r>
            <a:r>
              <a:rPr lang="cs-CZ" sz="1700" b="1" dirty="0" err="1" smtClean="0"/>
              <a:t>Domenico</a:t>
            </a:r>
            <a:r>
              <a:rPr lang="cs-CZ" sz="1700" b="1" dirty="0" smtClean="0"/>
              <a:t> </a:t>
            </a:r>
            <a:r>
              <a:rPr lang="cs-CZ" sz="1700" b="1" dirty="0" err="1" smtClean="0"/>
              <a:t>Ghirlandaio</a:t>
            </a:r>
            <a:r>
              <a:rPr lang="cs-CZ" sz="1700" b="1" dirty="0"/>
              <a:t> </a:t>
            </a:r>
            <a:r>
              <a:rPr lang="cs-CZ" sz="1700" b="1" dirty="0" smtClean="0"/>
              <a:t>in </a:t>
            </a:r>
            <a:r>
              <a:rPr lang="cs-CZ" sz="1700" b="1" dirty="0" err="1" smtClean="0"/>
              <a:t>Sistine</a:t>
            </a:r>
            <a:r>
              <a:rPr lang="cs-CZ" sz="1700" b="1" dirty="0" smtClean="0"/>
              <a:t> </a:t>
            </a:r>
            <a:r>
              <a:rPr lang="cs-CZ" sz="1700" b="1" dirty="0" err="1" smtClean="0"/>
              <a:t>Chapel</a:t>
            </a:r>
            <a:r>
              <a:rPr lang="cs-CZ" sz="1700" b="1" dirty="0" smtClean="0"/>
              <a:t>, Rome) </a:t>
            </a:r>
            <a:endParaRPr lang="cs-CZ" sz="1700" b="1" dirty="0"/>
          </a:p>
        </p:txBody>
      </p:sp>
      <p:pic>
        <p:nvPicPr>
          <p:cNvPr id="3" name="Picture 2" descr="https://upload.wikimedia.org/wikipedia/commons/a/a7/Benozzo_Gozzoli%2C_Pletone%2C_Cappella_dei_Magi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" b="19753"/>
          <a:stretch/>
        </p:blipFill>
        <p:spPr bwMode="auto">
          <a:xfrm>
            <a:off x="6876256" y="1124744"/>
            <a:ext cx="2267744" cy="26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commons/9/98/Argyropoulos_%28detail%29_Calling_of_the_Apostl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" r="17867" b="34012"/>
          <a:stretch/>
        </p:blipFill>
        <p:spPr bwMode="auto">
          <a:xfrm>
            <a:off x="6876256" y="3717032"/>
            <a:ext cx="226774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6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1143000"/>
          </a:xfrm>
        </p:spPr>
        <p:txBody>
          <a:bodyPr>
            <a:normAutofit/>
          </a:bodyPr>
          <a:lstStyle/>
          <a:p>
            <a:r>
              <a:rPr lang="cs-CZ" sz="4000" b="1" dirty="0" err="1" smtClean="0"/>
              <a:t>Marsilio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Ficino</a:t>
            </a:r>
            <a:r>
              <a:rPr lang="cs-CZ" sz="4000" b="1" dirty="0" smtClean="0"/>
              <a:t> and </a:t>
            </a:r>
            <a:r>
              <a:rPr lang="cs-CZ" sz="4000" b="1" dirty="0" err="1" smtClean="0"/>
              <a:t>Pico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della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Mirandola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6804248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err="1"/>
              <a:t>Marsilio</a:t>
            </a:r>
            <a:r>
              <a:rPr lang="en-GB" b="1" dirty="0"/>
              <a:t> Ficino </a:t>
            </a:r>
            <a:r>
              <a:rPr lang="en-GB" dirty="0"/>
              <a:t> (</a:t>
            </a:r>
            <a:r>
              <a:rPr lang="en-GB" dirty="0" smtClean="0"/>
              <a:t>1433-1499)</a:t>
            </a:r>
            <a:r>
              <a:rPr lang="cs-CZ" dirty="0" smtClean="0"/>
              <a:t> </a:t>
            </a:r>
            <a:r>
              <a:rPr lang="en-GB" dirty="0" smtClean="0"/>
              <a:t>founded </a:t>
            </a:r>
            <a:r>
              <a:rPr lang="en-GB" dirty="0"/>
              <a:t>the Platonic </a:t>
            </a:r>
            <a:r>
              <a:rPr lang="en-GB" b="1" dirty="0"/>
              <a:t>Academy</a:t>
            </a:r>
            <a:r>
              <a:rPr lang="en-GB" dirty="0"/>
              <a:t> (Academia) in </a:t>
            </a:r>
            <a:r>
              <a:rPr lang="en-GB" b="1" dirty="0"/>
              <a:t>Florence </a:t>
            </a:r>
            <a:r>
              <a:rPr lang="en-GB" dirty="0"/>
              <a:t>and started to translate Plato‘s works into Latin.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GB" dirty="0" smtClean="0"/>
              <a:t>His </a:t>
            </a:r>
            <a:r>
              <a:rPr lang="en-GB" dirty="0"/>
              <a:t>student, </a:t>
            </a:r>
            <a:r>
              <a:rPr lang="en-GB" b="1" dirty="0"/>
              <a:t>Giovanni</a:t>
            </a:r>
            <a:r>
              <a:rPr lang="en-GB" dirty="0"/>
              <a:t> </a:t>
            </a:r>
            <a:r>
              <a:rPr lang="en-GB" b="1" dirty="0"/>
              <a:t>Pico </a:t>
            </a:r>
            <a:r>
              <a:rPr lang="en-GB" b="1" dirty="0" err="1"/>
              <a:t>della</a:t>
            </a:r>
            <a:r>
              <a:rPr lang="en-GB" b="1" dirty="0"/>
              <a:t> </a:t>
            </a:r>
            <a:r>
              <a:rPr lang="en-GB" b="1" dirty="0" err="1"/>
              <a:t>Mirandola</a:t>
            </a:r>
            <a:r>
              <a:rPr lang="en-GB" b="1" dirty="0"/>
              <a:t> </a:t>
            </a:r>
            <a:r>
              <a:rPr lang="en-GB" dirty="0"/>
              <a:t>(1463-1494), the author of the </a:t>
            </a:r>
            <a:r>
              <a:rPr lang="en-GB" b="1" i="1" dirty="0"/>
              <a:t>Oration on the Dignity of Man</a:t>
            </a:r>
            <a:r>
              <a:rPr lang="en-GB" dirty="0"/>
              <a:t> (1486) discussing the human nature in relation to the </a:t>
            </a:r>
            <a:r>
              <a:rPr lang="en-GB" b="1" dirty="0"/>
              <a:t>Great Chain of Being </a:t>
            </a:r>
            <a:r>
              <a:rPr lang="en-GB" dirty="0"/>
              <a:t>(human beings do not have a fixed place in this chain: they can either ascend towards angels or descend towards animal and vegetable life</a:t>
            </a:r>
            <a:r>
              <a:rPr lang="cs-CZ" dirty="0"/>
              <a:t>)</a:t>
            </a:r>
            <a:r>
              <a:rPr lang="en-GB" dirty="0"/>
              <a:t>. Pico was the first European </a:t>
            </a:r>
            <a:r>
              <a:rPr lang="cs-CZ" dirty="0" err="1"/>
              <a:t>think</a:t>
            </a:r>
            <a:r>
              <a:rPr lang="en-GB" dirty="0" err="1"/>
              <a:t>er</a:t>
            </a:r>
            <a:r>
              <a:rPr lang="en-GB" dirty="0"/>
              <a:t> who accomplished </a:t>
            </a:r>
            <a:r>
              <a:rPr lang="cs-CZ" dirty="0"/>
              <a:t>a</a:t>
            </a:r>
            <a:r>
              <a:rPr lang="en-GB" dirty="0"/>
              <a:t> complex </a:t>
            </a:r>
            <a:r>
              <a:rPr lang="en-GB" b="1" dirty="0"/>
              <a:t>synthesis of Judaic mysticism (The Kabbalah), </a:t>
            </a:r>
            <a:r>
              <a:rPr lang="en-GB" b="1" dirty="0" err="1"/>
              <a:t>Hermeticism</a:t>
            </a:r>
            <a:r>
              <a:rPr lang="en-GB" b="1" dirty="0"/>
              <a:t> (cultivated also by Ficino), Neo-Platonic philosophy and Christian theology </a:t>
            </a:r>
            <a:r>
              <a:rPr lang="en-GB" dirty="0"/>
              <a:t>(</a:t>
            </a:r>
            <a:r>
              <a:rPr lang="en-GB" i="1" dirty="0"/>
              <a:t>900 Theses</a:t>
            </a:r>
            <a:r>
              <a:rPr lang="en-GB" dirty="0"/>
              <a:t>).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 err="1"/>
              <a:t>Right</a:t>
            </a:r>
            <a:r>
              <a:rPr lang="cs-CZ" sz="2000" b="1" dirty="0"/>
              <a:t>: </a:t>
            </a:r>
            <a:r>
              <a:rPr lang="cs-CZ" sz="2000" b="1" dirty="0" err="1"/>
              <a:t>Marsilio</a:t>
            </a:r>
            <a:r>
              <a:rPr lang="cs-CZ" sz="2000" b="1" dirty="0"/>
              <a:t> </a:t>
            </a:r>
            <a:r>
              <a:rPr lang="cs-CZ" sz="2000" b="1" dirty="0" err="1"/>
              <a:t>Ficino</a:t>
            </a:r>
            <a:r>
              <a:rPr lang="cs-CZ" sz="2000" b="1" dirty="0"/>
              <a:t> </a:t>
            </a:r>
            <a:r>
              <a:rPr lang="cs-CZ" sz="2000" b="1" dirty="0" err="1"/>
              <a:t>portrayed</a:t>
            </a:r>
            <a:r>
              <a:rPr lang="cs-CZ" sz="2000" b="1" dirty="0"/>
              <a:t> by </a:t>
            </a:r>
            <a:r>
              <a:rPr lang="cs-CZ" sz="2000" b="1" dirty="0" err="1"/>
              <a:t>Domenico</a:t>
            </a:r>
            <a:r>
              <a:rPr lang="cs-CZ" sz="2000" b="1" dirty="0"/>
              <a:t> </a:t>
            </a:r>
            <a:r>
              <a:rPr lang="cs-CZ" sz="2000" b="1" dirty="0" err="1"/>
              <a:t>Ghirlandaio</a:t>
            </a:r>
            <a:r>
              <a:rPr lang="cs-CZ" sz="2000" b="1" dirty="0"/>
              <a:t> and </a:t>
            </a:r>
            <a:r>
              <a:rPr lang="cs-CZ" sz="2000" b="1" dirty="0" err="1"/>
              <a:t>Pico</a:t>
            </a:r>
            <a:r>
              <a:rPr lang="cs-CZ" sz="2000" b="1" dirty="0"/>
              <a:t> </a:t>
            </a:r>
            <a:r>
              <a:rPr lang="cs-CZ" sz="2000" b="1" dirty="0" err="1"/>
              <a:t>della</a:t>
            </a:r>
            <a:r>
              <a:rPr lang="cs-CZ" sz="2000" b="1" dirty="0"/>
              <a:t> </a:t>
            </a:r>
            <a:r>
              <a:rPr lang="cs-CZ" sz="2000" b="1" dirty="0" err="1"/>
              <a:t>Mirandola</a:t>
            </a:r>
            <a:r>
              <a:rPr lang="cs-CZ" sz="2000" b="1" dirty="0"/>
              <a:t> by </a:t>
            </a:r>
            <a:r>
              <a:rPr lang="cs-CZ" sz="2000" b="1" dirty="0" err="1"/>
              <a:t>Cristofano</a:t>
            </a:r>
            <a:r>
              <a:rPr lang="cs-CZ" sz="2000" b="1" dirty="0"/>
              <a:t> </a:t>
            </a:r>
            <a:r>
              <a:rPr lang="cs-CZ" sz="2000" b="1" dirty="0" err="1"/>
              <a:t>dell</a:t>
            </a:r>
            <a:r>
              <a:rPr lang="cs-CZ" sz="2000" b="1" dirty="0"/>
              <a:t>‘ </a:t>
            </a:r>
            <a:r>
              <a:rPr lang="cs-CZ" sz="2000" b="1" dirty="0" err="1"/>
              <a:t>Altissimo</a:t>
            </a:r>
            <a:endParaRPr lang="cs-CZ" dirty="0"/>
          </a:p>
        </p:txBody>
      </p:sp>
      <p:pic>
        <p:nvPicPr>
          <p:cNvPr id="5" name="Picture 2" descr="https://upload.wikimedia.org/wikipedia/commons/5/59/Marsilio_Ficino_-_Angel_Appearing_to_Zacharias_%28detail%29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43"/>
          <a:stretch/>
        </p:blipFill>
        <p:spPr bwMode="auto">
          <a:xfrm>
            <a:off x="6920429" y="1196752"/>
            <a:ext cx="2232000" cy="302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upload.wikimedia.org/wikipedia/commons/4/4e/Pic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 bwMode="auto">
          <a:xfrm>
            <a:off x="6912000" y="3998165"/>
            <a:ext cx="2232000" cy="28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435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cs-CZ" sz="3600" b="1" dirty="0" err="1" smtClean="0"/>
              <a:t>Poggio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Bracciolini</a:t>
            </a:r>
            <a:r>
              <a:rPr lang="cs-CZ" sz="3600" b="1" dirty="0" smtClean="0"/>
              <a:t> and Lorenzo </a:t>
            </a:r>
            <a:r>
              <a:rPr lang="cs-CZ" sz="3600" b="1" dirty="0" err="1" smtClean="0"/>
              <a:t>Valla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836712"/>
            <a:ext cx="6835944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b="1" dirty="0" err="1" smtClean="0"/>
              <a:t>Poggio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Bracciolini</a:t>
            </a:r>
            <a:r>
              <a:rPr lang="en-GB" sz="1800" b="1" dirty="0" smtClean="0"/>
              <a:t> </a:t>
            </a:r>
            <a:r>
              <a:rPr lang="en-GB" sz="1800" dirty="0" smtClean="0"/>
              <a:t>(1380-1459) Italian </a:t>
            </a:r>
            <a:r>
              <a:rPr lang="en-GB" sz="1800" dirty="0" err="1" smtClean="0"/>
              <a:t>scriptor</a:t>
            </a:r>
            <a:r>
              <a:rPr lang="en-GB" sz="1800" dirty="0" smtClean="0"/>
              <a:t> and secretary of Pope Martin V.  During the Council of Constance (Konstanz) he travelled in the area and explored libraries of neighbouring monasteries. At St</a:t>
            </a:r>
            <a:r>
              <a:rPr lang="cs-CZ" sz="1800" dirty="0" smtClean="0"/>
              <a:t> </a:t>
            </a:r>
            <a:r>
              <a:rPr lang="en-GB" sz="1800" dirty="0" err="1" smtClean="0"/>
              <a:t>Gallen</a:t>
            </a:r>
            <a:r>
              <a:rPr lang="en-GB" sz="1800" dirty="0" smtClean="0"/>
              <a:t> in Switzerland he discovered a complete manuscript of </a:t>
            </a:r>
            <a:r>
              <a:rPr lang="en-GB" sz="1800" b="1" dirty="0" smtClean="0"/>
              <a:t>Quintilian‘s  </a:t>
            </a:r>
            <a:r>
              <a:rPr lang="en-GB" sz="1800" b="1" i="1" dirty="0" smtClean="0"/>
              <a:t>Institutes of Oratory</a:t>
            </a:r>
            <a:r>
              <a:rPr lang="en-GB" sz="1800" b="1" dirty="0" smtClean="0"/>
              <a:t>,</a:t>
            </a:r>
            <a:r>
              <a:rPr lang="en-GB" sz="1800" dirty="0" smtClean="0"/>
              <a:t> which radically </a:t>
            </a:r>
            <a:r>
              <a:rPr lang="en-GB" sz="1800" b="1" dirty="0" smtClean="0"/>
              <a:t>changed the teaching of rhetoric and became an impulse for the transformation of university curricula</a:t>
            </a:r>
            <a:r>
              <a:rPr lang="en-GB" sz="1800" dirty="0" smtClean="0"/>
              <a:t>. Possibly </a:t>
            </a:r>
            <a:r>
              <a:rPr lang="cs-CZ" sz="1800" dirty="0" smtClean="0"/>
              <a:t>in</a:t>
            </a:r>
            <a:r>
              <a:rPr lang="en-GB" sz="1800" dirty="0" smtClean="0"/>
              <a:t> Fulda in Germany he found the text of </a:t>
            </a:r>
            <a:r>
              <a:rPr lang="en-GB" sz="1800" b="1" dirty="0" smtClean="0"/>
              <a:t>Lucretius‘ philosophical poem </a:t>
            </a:r>
            <a:r>
              <a:rPr lang="en-GB" sz="1800" b="1" i="1" dirty="0" smtClean="0"/>
              <a:t>De Rerum Natura  </a:t>
            </a:r>
            <a:r>
              <a:rPr lang="en-GB" sz="1800" b="1" dirty="0" smtClean="0"/>
              <a:t>(On the Nature of Things)</a:t>
            </a:r>
            <a:r>
              <a:rPr lang="en-GB" sz="1800" dirty="0" smtClean="0"/>
              <a:t>, which </a:t>
            </a:r>
            <a:r>
              <a:rPr lang="en-GB" sz="1800" b="1" dirty="0" smtClean="0"/>
              <a:t>revived the philosophy of Epicurus and initiated a new view of human existence opposed to Platonism</a:t>
            </a:r>
            <a:r>
              <a:rPr lang="en-GB" sz="1800" dirty="0" smtClean="0"/>
              <a:t>, especially to the doctrine of the Ideas. The immense</a:t>
            </a:r>
            <a:r>
              <a:rPr lang="cs-CZ" sz="1800" dirty="0" smtClean="0"/>
              <a:t> </a:t>
            </a:r>
            <a:r>
              <a:rPr lang="en-GB" sz="1800" dirty="0" smtClean="0"/>
              <a:t>importance of this discovery has been discussed in Stephen Greenblatt‘s Pulitzer Prize winning book </a:t>
            </a:r>
            <a:r>
              <a:rPr lang="en-GB" sz="1800" i="1" dirty="0" smtClean="0"/>
              <a:t>The Swerve </a:t>
            </a:r>
            <a:r>
              <a:rPr lang="en-GB" sz="1800" dirty="0" smtClean="0"/>
              <a:t>(2011).</a:t>
            </a:r>
            <a:endParaRPr lang="en-GB" sz="1800" b="1" dirty="0" smtClean="0"/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r>
              <a:rPr lang="en-GB" sz="1800" b="1" dirty="0" smtClean="0"/>
              <a:t>Lorenzo Valla </a:t>
            </a:r>
            <a:r>
              <a:rPr lang="en-GB" sz="1800" dirty="0" smtClean="0"/>
              <a:t>(ca 1407 – 1457) Italian rhetorician and priest. Author of the treatise </a:t>
            </a:r>
            <a:r>
              <a:rPr lang="en-GB" sz="1800" b="1" i="1" dirty="0" smtClean="0"/>
              <a:t>On the Elegance of Latin Language</a:t>
            </a:r>
            <a:r>
              <a:rPr lang="en-GB" sz="1800" dirty="0" smtClean="0"/>
              <a:t>, where he established the norm of </a:t>
            </a:r>
            <a:r>
              <a:rPr lang="en-GB" sz="1800" b="1" dirty="0" smtClean="0"/>
              <a:t>humanistic Latin. Critic of falsified religious texts and secular documents </a:t>
            </a:r>
            <a:r>
              <a:rPr lang="en-GB" sz="1800" dirty="0" smtClean="0"/>
              <a:t>(using his knowledge of Latin grammar and stylistics)</a:t>
            </a:r>
            <a:r>
              <a:rPr lang="cs-CZ" sz="1800" dirty="0" smtClean="0"/>
              <a:t>:</a:t>
            </a:r>
            <a:r>
              <a:rPr lang="en-GB" sz="1800" dirty="0" smtClean="0"/>
              <a:t> the most important was his proof that </a:t>
            </a:r>
            <a:r>
              <a:rPr lang="en-GB" sz="1800" b="1" i="1" dirty="0" err="1" smtClean="0"/>
              <a:t>Consta</a:t>
            </a:r>
            <a:r>
              <a:rPr lang="cs-CZ" sz="1800" b="1" i="1" dirty="0"/>
              <a:t>n</a:t>
            </a:r>
            <a:r>
              <a:rPr lang="en-GB" sz="1800" b="1" i="1" dirty="0" smtClean="0"/>
              <a:t>tine‘s Donation</a:t>
            </a:r>
            <a:r>
              <a:rPr lang="en-GB" sz="1800" i="1" dirty="0" smtClean="0"/>
              <a:t>,</a:t>
            </a:r>
            <a:r>
              <a:rPr lang="en-GB" sz="1800" dirty="0" smtClean="0"/>
              <a:t> a document that claimed that the Emperor Constantine donated the whole Western Roman Empire to the Catholic Church, was </a:t>
            </a:r>
            <a:r>
              <a:rPr lang="en-GB" sz="1800" b="1" dirty="0" smtClean="0"/>
              <a:t>a forgery</a:t>
            </a:r>
            <a:r>
              <a:rPr lang="en-GB" sz="1800" dirty="0" smtClean="0"/>
              <a:t>. His insistence on examining the authenticity of religious, “sacred” texts provoked </a:t>
            </a:r>
            <a:r>
              <a:rPr lang="en-GB" sz="1800" b="1" dirty="0" smtClean="0"/>
              <a:t>an attack of </a:t>
            </a:r>
            <a:r>
              <a:rPr lang="en-GB" sz="1800" b="1" dirty="0" err="1" smtClean="0"/>
              <a:t>Poggio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Bracciolini</a:t>
            </a:r>
            <a:r>
              <a:rPr lang="cs-CZ" sz="1800" dirty="0" smtClean="0"/>
              <a:t>,</a:t>
            </a:r>
            <a:r>
              <a:rPr lang="en-GB" sz="1800" dirty="0" smtClean="0"/>
              <a:t> who was for the restriction of </a:t>
            </a:r>
            <a:r>
              <a:rPr lang="cs-CZ" sz="1800" dirty="0" smtClean="0"/>
              <a:t>h</a:t>
            </a:r>
            <a:r>
              <a:rPr lang="en-GB" sz="1800" dirty="0" err="1" smtClean="0"/>
              <a:t>umanistic</a:t>
            </a:r>
            <a:r>
              <a:rPr lang="en-GB" sz="1800" dirty="0" smtClean="0"/>
              <a:t> study to secular texts only.</a:t>
            </a:r>
            <a:endParaRPr lang="en-GB" sz="1800" b="1" i="1" dirty="0"/>
          </a:p>
        </p:txBody>
      </p:sp>
      <p:pic>
        <p:nvPicPr>
          <p:cNvPr id="2050" name="Picture 2" descr="https://upload.wikimedia.org/wikipedia/commons/a/a9/Gianfrancesco_Poggio_Bracciolini_-_Imagines_philologor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92" y="836712"/>
            <a:ext cx="2124000" cy="264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2/2e/Lorenzo_Valla_-_Imagines_philologoru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9"/>
          <a:stretch/>
        </p:blipFill>
        <p:spPr bwMode="auto">
          <a:xfrm>
            <a:off x="6943448" y="4077072"/>
            <a:ext cx="2160000" cy="253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2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cs-CZ" sz="4000" b="1" dirty="0" err="1" smtClean="0"/>
              <a:t>Transalpine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Humanism</a:t>
            </a:r>
            <a:r>
              <a:rPr lang="cs-CZ" sz="4000" b="1" dirty="0" smtClean="0"/>
              <a:t> </a:t>
            </a:r>
            <a:br>
              <a:rPr lang="cs-CZ" sz="4000" b="1" dirty="0" smtClean="0"/>
            </a:br>
            <a:r>
              <a:rPr lang="cs-CZ" sz="2200" b="1" dirty="0" smtClean="0"/>
              <a:t>(</a:t>
            </a:r>
            <a:r>
              <a:rPr lang="cs-CZ" sz="2200" b="1" dirty="0" err="1" smtClean="0"/>
              <a:t>north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of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the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Alps</a:t>
            </a:r>
            <a:r>
              <a:rPr lang="cs-CZ" sz="2000" b="1" dirty="0" smtClean="0"/>
              <a:t>)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6048672" cy="56612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300" dirty="0" smtClean="0"/>
              <a:t>Flourishes</a:t>
            </a:r>
            <a:r>
              <a:rPr lang="cs-CZ" sz="2300" dirty="0" smtClean="0"/>
              <a:t> </a:t>
            </a:r>
            <a:r>
              <a:rPr lang="cs-CZ" sz="2300" b="1" dirty="0" err="1" smtClean="0"/>
              <a:t>after</a:t>
            </a:r>
            <a:r>
              <a:rPr lang="cs-CZ" sz="2300" b="1" dirty="0" smtClean="0"/>
              <a:t> 1500,</a:t>
            </a:r>
            <a:r>
              <a:rPr lang="en-GB" sz="2300" dirty="0" smtClean="0"/>
              <a:t> </a:t>
            </a:r>
            <a:r>
              <a:rPr lang="en-GB" sz="2300" b="1" dirty="0" smtClean="0"/>
              <a:t>80-100 years later than Italian humanism</a:t>
            </a:r>
            <a:r>
              <a:rPr lang="en-GB" sz="2300" dirty="0" smtClean="0"/>
              <a:t>. One of </a:t>
            </a:r>
            <a:r>
              <a:rPr lang="cs-CZ" sz="2300" dirty="0" err="1" smtClean="0"/>
              <a:t>its</a:t>
            </a:r>
            <a:r>
              <a:rPr lang="en-GB" sz="2300" dirty="0" smtClean="0"/>
              <a:t> most important features is an </a:t>
            </a:r>
            <a:r>
              <a:rPr lang="en-GB" sz="2300" b="1" dirty="0" smtClean="0"/>
              <a:t>international network of scholars</a:t>
            </a:r>
            <a:r>
              <a:rPr lang="en-GB" sz="2300" dirty="0" smtClean="0"/>
              <a:t>, including </a:t>
            </a:r>
            <a:r>
              <a:rPr lang="en-GB" sz="2300" b="1" dirty="0" smtClean="0"/>
              <a:t>Erasmus of Rotterdam, Sir Thomas More</a:t>
            </a:r>
            <a:r>
              <a:rPr lang="cs-CZ" sz="2300" b="1" dirty="0" smtClean="0"/>
              <a:t> (</a:t>
            </a:r>
            <a:r>
              <a:rPr lang="cs-CZ" sz="2300" b="1" dirty="0"/>
              <a:t>L</a:t>
            </a:r>
            <a:r>
              <a:rPr lang="cs-CZ" sz="2300" b="1" dirty="0" smtClean="0"/>
              <a:t>ondon)</a:t>
            </a:r>
            <a:r>
              <a:rPr lang="en-GB" sz="2300" b="1" dirty="0" smtClean="0"/>
              <a:t>, Hieronymus van </a:t>
            </a:r>
            <a:r>
              <a:rPr lang="en-GB" sz="2300" b="1" dirty="0" err="1" smtClean="0"/>
              <a:t>Busleyden</a:t>
            </a:r>
            <a:r>
              <a:rPr lang="en-GB" sz="2300" b="1" dirty="0" smtClean="0"/>
              <a:t> (Leuven), </a:t>
            </a:r>
            <a:r>
              <a:rPr lang="en-GB" sz="2300" b="1" dirty="0" err="1" smtClean="0"/>
              <a:t>Publio</a:t>
            </a:r>
            <a:r>
              <a:rPr lang="en-GB" sz="2300" b="1" dirty="0" smtClean="0"/>
              <a:t> Fausto </a:t>
            </a:r>
            <a:r>
              <a:rPr lang="en-GB" sz="2300" b="1" dirty="0" err="1" smtClean="0"/>
              <a:t>Andrelini</a:t>
            </a:r>
            <a:r>
              <a:rPr lang="en-GB" sz="2300" b="1" dirty="0" smtClean="0"/>
              <a:t> (Paris), Johann </a:t>
            </a:r>
            <a:r>
              <a:rPr lang="en-GB" sz="2300" b="1" dirty="0" err="1" smtClean="0"/>
              <a:t>Froben</a:t>
            </a:r>
            <a:r>
              <a:rPr lang="en-GB" sz="2300" dirty="0" smtClean="0"/>
              <a:t> </a:t>
            </a:r>
            <a:r>
              <a:rPr lang="en-GB" sz="2300" b="1" dirty="0" smtClean="0"/>
              <a:t>(Basel)</a:t>
            </a:r>
            <a:r>
              <a:rPr lang="en-GB" sz="2300" dirty="0" smtClean="0"/>
              <a:t>, </a:t>
            </a:r>
            <a:r>
              <a:rPr lang="cs-CZ" sz="2300" b="1" dirty="0" smtClean="0"/>
              <a:t>Johann </a:t>
            </a:r>
            <a:r>
              <a:rPr lang="cs-CZ" sz="2300" b="1" dirty="0" err="1" smtClean="0"/>
              <a:t>Reuchlin</a:t>
            </a:r>
            <a:r>
              <a:rPr lang="cs-CZ" sz="2300" b="1" dirty="0" smtClean="0"/>
              <a:t> (Heidelberg, Ingolstadt). </a:t>
            </a:r>
            <a:r>
              <a:rPr lang="cs-CZ" sz="2300" dirty="0"/>
              <a:t>T</a:t>
            </a:r>
            <a:r>
              <a:rPr lang="en-GB" sz="2300" dirty="0" smtClean="0"/>
              <a:t>he</a:t>
            </a:r>
            <a:r>
              <a:rPr lang="cs-CZ" sz="2300" dirty="0" err="1" smtClean="0"/>
              <a:t>ir</a:t>
            </a:r>
            <a:r>
              <a:rPr lang="en-GB" sz="2300" dirty="0" smtClean="0"/>
              <a:t> focus was </a:t>
            </a:r>
            <a:r>
              <a:rPr lang="en-GB" sz="2300" b="1" dirty="0" smtClean="0"/>
              <a:t>the reform of university curricula</a:t>
            </a:r>
            <a:r>
              <a:rPr lang="en-GB" sz="2300" dirty="0" smtClean="0"/>
              <a:t> (based on teaching of three languages – Latin, Greek and Hebrew) and of </a:t>
            </a:r>
            <a:r>
              <a:rPr lang="en-GB" sz="2300" b="1" dirty="0" smtClean="0"/>
              <a:t>Biblical scholarship and translation</a:t>
            </a:r>
            <a:r>
              <a:rPr lang="en-GB" sz="2300" dirty="0" smtClean="0"/>
              <a:t> (grounded in the critical study of texts) </a:t>
            </a:r>
            <a:r>
              <a:rPr lang="en-GB" sz="2300" b="1" dirty="0" smtClean="0"/>
              <a:t>and the study of Judaism including its mystical traditions </a:t>
            </a:r>
            <a:r>
              <a:rPr lang="cs-CZ" sz="2300" dirty="0"/>
              <a:t>(</a:t>
            </a:r>
            <a:r>
              <a:rPr lang="en-GB" sz="2300" dirty="0" smtClean="0"/>
              <a:t>the Kabbalah</a:t>
            </a:r>
            <a:r>
              <a:rPr lang="cs-CZ" sz="2300" dirty="0" smtClean="0"/>
              <a:t> - </a:t>
            </a:r>
            <a:r>
              <a:rPr lang="cs-CZ" sz="2300" dirty="0" err="1" smtClean="0"/>
              <a:t>Reuchlin</a:t>
            </a:r>
            <a:r>
              <a:rPr lang="en-GB" sz="2300" dirty="0" smtClean="0"/>
              <a:t>)</a:t>
            </a:r>
            <a:r>
              <a:rPr lang="cs-CZ" sz="2300" dirty="0" smtClean="0"/>
              <a:t>. </a:t>
            </a:r>
            <a:r>
              <a:rPr lang="en-GB" sz="2300" dirty="0" smtClean="0"/>
              <a:t> Conflicts with fundamentalist approaches typical of Reformation theology: Martin Luther, Jean Calvin. </a:t>
            </a:r>
            <a:r>
              <a:rPr lang="en-GB" sz="2400" dirty="0" smtClean="0"/>
              <a:t>  </a:t>
            </a:r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2050" name="Picture 2" descr="https://upload.wikimedia.org/wikipedia/commons/f/fd/HolbeinErasmusFollymarginal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02" y="1196752"/>
            <a:ext cx="3065898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213379" y="5949280"/>
            <a:ext cx="30595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Hans </a:t>
            </a:r>
            <a:r>
              <a:rPr lang="cs-CZ" sz="1400" b="1" dirty="0" err="1" smtClean="0"/>
              <a:t>Holbein</a:t>
            </a:r>
            <a:r>
              <a:rPr lang="cs-CZ" sz="1400" b="1" dirty="0" smtClean="0"/>
              <a:t>,  Jr., </a:t>
            </a:r>
            <a:r>
              <a:rPr lang="cs-CZ" sz="1400" b="1" dirty="0" err="1" smtClean="0"/>
              <a:t>the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drawing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of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Folly</a:t>
            </a:r>
            <a:r>
              <a:rPr lang="cs-CZ" sz="1400" b="1" dirty="0" smtClean="0"/>
              <a:t> </a:t>
            </a:r>
          </a:p>
          <a:p>
            <a:r>
              <a:rPr lang="cs-CZ" sz="1400" b="1" dirty="0" smtClean="0"/>
              <a:t>on </a:t>
            </a:r>
            <a:r>
              <a:rPr lang="cs-CZ" sz="1400" b="1" dirty="0" err="1" smtClean="0"/>
              <a:t>the</a:t>
            </a:r>
            <a:r>
              <a:rPr lang="cs-CZ" sz="1400" b="1" dirty="0" smtClean="0"/>
              <a:t>  </a:t>
            </a:r>
            <a:r>
              <a:rPr lang="cs-CZ" sz="1400" b="1" dirty="0" err="1" smtClean="0"/>
              <a:t>margin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of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the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first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edition</a:t>
            </a:r>
            <a:r>
              <a:rPr lang="cs-CZ" sz="1400" b="1" dirty="0" smtClean="0"/>
              <a:t> </a:t>
            </a:r>
          </a:p>
          <a:p>
            <a:r>
              <a:rPr lang="cs-CZ" sz="1400" b="1" dirty="0" err="1" smtClean="0"/>
              <a:t>of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Erasmus’</a:t>
            </a:r>
            <a:r>
              <a:rPr lang="cs-CZ" sz="1400" b="1" i="1" dirty="0" err="1" smtClean="0"/>
              <a:t>Praise</a:t>
            </a:r>
            <a:r>
              <a:rPr lang="cs-CZ" sz="1400" b="1" i="1" dirty="0" smtClean="0"/>
              <a:t> </a:t>
            </a:r>
            <a:r>
              <a:rPr lang="cs-CZ" sz="1400" b="1" i="1" dirty="0" err="1" smtClean="0"/>
              <a:t>of</a:t>
            </a:r>
            <a:r>
              <a:rPr lang="cs-CZ" sz="1400" b="1" i="1" dirty="0" smtClean="0"/>
              <a:t> </a:t>
            </a:r>
            <a:r>
              <a:rPr lang="cs-CZ" sz="1400" b="1" i="1" dirty="0" err="1" smtClean="0"/>
              <a:t>Folly</a:t>
            </a:r>
            <a:r>
              <a:rPr lang="cs-CZ" sz="1400" b="1" i="1" dirty="0" smtClean="0"/>
              <a:t> </a:t>
            </a:r>
            <a:r>
              <a:rPr lang="cs-CZ" sz="1400" b="1" dirty="0" smtClean="0"/>
              <a:t> (1515) 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34110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48072"/>
          </a:xfrm>
        </p:spPr>
        <p:txBody>
          <a:bodyPr>
            <a:normAutofit/>
          </a:bodyPr>
          <a:lstStyle/>
          <a:p>
            <a:r>
              <a:rPr lang="cs-CZ" sz="3200" b="1" dirty="0" err="1" smtClean="0"/>
              <a:t>Desiderius</a:t>
            </a:r>
            <a:r>
              <a:rPr lang="cs-CZ" sz="3200" b="1" dirty="0" smtClean="0"/>
              <a:t> Erasmus </a:t>
            </a:r>
            <a:r>
              <a:rPr lang="cs-CZ" sz="3200" b="1" dirty="0" err="1" smtClean="0"/>
              <a:t>of</a:t>
            </a:r>
            <a:r>
              <a:rPr lang="cs-CZ" sz="3200" b="1" dirty="0" smtClean="0"/>
              <a:t> Rotterdam (</a:t>
            </a:r>
            <a:r>
              <a:rPr lang="en-GB" sz="3200" b="1" dirty="0" smtClean="0"/>
              <a:t>1466-1536</a:t>
            </a:r>
            <a:r>
              <a:rPr lang="en-GB" sz="3200" b="1" dirty="0"/>
              <a:t>)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836712"/>
            <a:ext cx="5976664" cy="602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dirty="0" err="1" smtClean="0"/>
              <a:t>Life</a:t>
            </a:r>
            <a:endParaRPr lang="cs-CZ" sz="3200" b="1" dirty="0" smtClean="0"/>
          </a:p>
          <a:p>
            <a:r>
              <a:rPr lang="cs-CZ" sz="2400" dirty="0" smtClean="0"/>
              <a:t>D</a:t>
            </a:r>
            <a:r>
              <a:rPr lang="en-GB" sz="2400" dirty="0" smtClean="0"/>
              <a:t>riven </a:t>
            </a:r>
            <a:r>
              <a:rPr lang="en-GB" sz="2400" dirty="0"/>
              <a:t>by poverty </a:t>
            </a:r>
            <a:r>
              <a:rPr lang="cs-CZ" sz="2400" dirty="0" smtClean="0"/>
              <a:t>he </a:t>
            </a:r>
            <a:r>
              <a:rPr lang="en-GB" sz="2400" dirty="0" err="1" smtClean="0"/>
              <a:t>bec</a:t>
            </a:r>
            <a:r>
              <a:rPr lang="cs-CZ" sz="2400" dirty="0" smtClean="0"/>
              <a:t>a</a:t>
            </a:r>
            <a:r>
              <a:rPr lang="en-GB" sz="2400" dirty="0" smtClean="0"/>
              <a:t>me </a:t>
            </a:r>
            <a:r>
              <a:rPr lang="en-GB" sz="2400" dirty="0"/>
              <a:t>a canon of St Augustine in the Netherlands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dirty="0" smtClean="0"/>
              <a:t>In </a:t>
            </a:r>
            <a:r>
              <a:rPr lang="cs-CZ" sz="2400" dirty="0"/>
              <a:t>his </a:t>
            </a:r>
            <a:r>
              <a:rPr lang="cs-CZ" sz="2400" dirty="0" err="1"/>
              <a:t>youth</a:t>
            </a:r>
            <a:r>
              <a:rPr lang="cs-CZ" sz="2400" dirty="0"/>
              <a:t> he</a:t>
            </a:r>
            <a:r>
              <a:rPr lang="en-GB" sz="2400" dirty="0"/>
              <a:t> distinguished himself as a Latin scholar </a:t>
            </a:r>
            <a:r>
              <a:rPr lang="cs-CZ" sz="2400" dirty="0"/>
              <a:t>and </a:t>
            </a:r>
            <a:r>
              <a:rPr lang="cs-CZ" sz="2400" dirty="0" err="1"/>
              <a:t>was</a:t>
            </a:r>
            <a:r>
              <a:rPr lang="cs-CZ" sz="2400" dirty="0"/>
              <a:t> </a:t>
            </a:r>
            <a:r>
              <a:rPr lang="en-GB" sz="2400" dirty="0"/>
              <a:t>a secretary of the Bishop of </a:t>
            </a:r>
            <a:r>
              <a:rPr lang="en-GB" sz="2400" dirty="0" err="1"/>
              <a:t>Cambrai</a:t>
            </a:r>
            <a:r>
              <a:rPr lang="en-GB" sz="2400" dirty="0"/>
              <a:t>. </a:t>
            </a:r>
            <a:endParaRPr lang="cs-CZ" sz="2400" dirty="0" smtClean="0"/>
          </a:p>
          <a:p>
            <a:r>
              <a:rPr lang="en-GB" sz="2400" dirty="0" smtClean="0"/>
              <a:t>Before </a:t>
            </a:r>
            <a:r>
              <a:rPr lang="en-GB" sz="2400" dirty="0"/>
              <a:t>his invitation to </a:t>
            </a:r>
            <a:r>
              <a:rPr lang="cs-CZ" sz="2400" dirty="0" err="1"/>
              <a:t>teach</a:t>
            </a:r>
            <a:r>
              <a:rPr lang="cs-CZ" sz="2400" dirty="0"/>
              <a:t> in </a:t>
            </a:r>
            <a:r>
              <a:rPr lang="en-GB" sz="2400" dirty="0"/>
              <a:t>England (Oxford, Cambridge) he studied  </a:t>
            </a:r>
            <a:r>
              <a:rPr lang="cs-CZ" sz="2400" dirty="0" err="1"/>
              <a:t>at</a:t>
            </a:r>
            <a:r>
              <a:rPr lang="en-GB" sz="2400" dirty="0"/>
              <a:t> Paris and Leuven. </a:t>
            </a:r>
            <a:endParaRPr lang="cs-CZ" sz="2400" dirty="0" smtClean="0"/>
          </a:p>
          <a:p>
            <a:r>
              <a:rPr lang="cs-CZ" sz="2400" dirty="0" smtClean="0"/>
              <a:t>I</a:t>
            </a:r>
            <a:r>
              <a:rPr lang="en-GB" sz="2400" dirty="0" smtClean="0"/>
              <a:t>n </a:t>
            </a:r>
            <a:r>
              <a:rPr lang="en-GB" sz="2400" dirty="0"/>
              <a:t>England he befriended John Colet (Oxford)</a:t>
            </a:r>
            <a:r>
              <a:rPr lang="cs-CZ" sz="2400" dirty="0"/>
              <a:t>, </a:t>
            </a:r>
            <a:r>
              <a:rPr lang="en-GB" sz="2400" dirty="0"/>
              <a:t>John Fisher (President of </a:t>
            </a:r>
            <a:r>
              <a:rPr lang="en-GB" sz="2400" dirty="0" smtClean="0"/>
              <a:t>Queen’s </a:t>
            </a:r>
            <a:r>
              <a:rPr lang="en-GB" sz="2400" dirty="0"/>
              <a:t>College, Cambridge)</a:t>
            </a:r>
            <a:r>
              <a:rPr lang="cs-CZ" sz="2400" dirty="0"/>
              <a:t> and Thomas </a:t>
            </a:r>
            <a:r>
              <a:rPr lang="en-GB" sz="2400" dirty="0"/>
              <a:t>More. </a:t>
            </a:r>
            <a:endParaRPr lang="cs-CZ" sz="2400" dirty="0" smtClean="0"/>
          </a:p>
          <a:p>
            <a:r>
              <a:rPr lang="cs-CZ" sz="2400" dirty="0" smtClean="0"/>
              <a:t>In </a:t>
            </a:r>
            <a:r>
              <a:rPr lang="en-GB" sz="2400" dirty="0"/>
              <a:t>1506 he graduated </a:t>
            </a:r>
            <a:r>
              <a:rPr lang="cs-CZ" sz="2400" dirty="0" smtClean="0"/>
              <a:t>as </a:t>
            </a:r>
            <a:r>
              <a:rPr lang="en-GB" sz="2400" dirty="0" smtClean="0"/>
              <a:t>Doctor </a:t>
            </a:r>
            <a:r>
              <a:rPr lang="en-GB" sz="2400" dirty="0"/>
              <a:t>of Divinity at Turin in Italy. </a:t>
            </a:r>
            <a:endParaRPr lang="cs-CZ" sz="2400" dirty="0"/>
          </a:p>
        </p:txBody>
      </p:sp>
      <p:pic>
        <p:nvPicPr>
          <p:cNvPr id="5" name="Picture 2" descr="https://upload.wikimedia.org/wikipedia/commons/3/30/Holbein-erasmus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" r="6623"/>
          <a:stretch/>
        </p:blipFill>
        <p:spPr bwMode="auto">
          <a:xfrm>
            <a:off x="6148283" y="980728"/>
            <a:ext cx="2961543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84168" y="5877272"/>
            <a:ext cx="3059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A portrait of </a:t>
            </a:r>
            <a:r>
              <a:rPr lang="cs-CZ" sz="1400" b="1" dirty="0" err="1"/>
              <a:t>Desiderius</a:t>
            </a:r>
            <a:r>
              <a:rPr lang="cs-CZ" sz="1400" b="1" dirty="0"/>
              <a:t> </a:t>
            </a:r>
            <a:r>
              <a:rPr lang="en-GB" sz="1400" b="1" dirty="0"/>
              <a:t>Erasmus of Rotterdam by Hans Holbein  the Younger (1523)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7179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cs-CZ" sz="3200" b="1" dirty="0"/>
              <a:t>Erasmus </a:t>
            </a:r>
            <a:r>
              <a:rPr lang="cs-CZ" sz="3200" b="1" dirty="0" err="1"/>
              <a:t>of</a:t>
            </a:r>
            <a:r>
              <a:rPr lang="cs-CZ" sz="3200" b="1" dirty="0"/>
              <a:t> </a:t>
            </a:r>
            <a:r>
              <a:rPr lang="cs-CZ" sz="3200" b="1" dirty="0" smtClean="0"/>
              <a:t>Rotterdam: Works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1" y="980728"/>
            <a:ext cx="5194457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accent4">
                    <a:lumMod val="75000"/>
                  </a:schemeClr>
                </a:solidFill>
              </a:rPr>
              <a:t>Early </a:t>
            </a:r>
            <a:r>
              <a:rPr lang="cs-CZ" sz="2000" b="1" dirty="0" err="1" smtClean="0">
                <a:solidFill>
                  <a:schemeClr val="accent4">
                    <a:lumMod val="75000"/>
                  </a:schemeClr>
                </a:solidFill>
              </a:rPr>
              <a:t>work</a:t>
            </a:r>
            <a:r>
              <a:rPr lang="cs-CZ" sz="2000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cs-CZ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000" b="1" dirty="0"/>
              <a:t>T</a:t>
            </a:r>
            <a:r>
              <a:rPr lang="en-GB" sz="2000" b="1" dirty="0" smtClean="0"/>
              <a:t>he </a:t>
            </a:r>
            <a:r>
              <a:rPr lang="en-GB" sz="2000" b="1" dirty="0"/>
              <a:t>critical translation of the New Testament into Latin</a:t>
            </a:r>
            <a:r>
              <a:rPr lang="en-GB" sz="2000" dirty="0"/>
              <a:t> and </a:t>
            </a:r>
            <a:r>
              <a:rPr lang="en-GB" sz="2000" b="1" dirty="0"/>
              <a:t>the edition of the Greek New </a:t>
            </a:r>
            <a:r>
              <a:rPr lang="en-GB" sz="2000" b="1" dirty="0" smtClean="0"/>
              <a:t>Testament</a:t>
            </a:r>
            <a:r>
              <a:rPr lang="cs-CZ" sz="2000" b="1" dirty="0" smtClean="0"/>
              <a:t> - </a:t>
            </a:r>
            <a:r>
              <a:rPr lang="en-GB" sz="2000" b="1" dirty="0" smtClean="0"/>
              <a:t>seminal </a:t>
            </a:r>
            <a:r>
              <a:rPr lang="en-GB" sz="2000" b="1" dirty="0"/>
              <a:t>for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en-GB" sz="2000" b="1" dirty="0" smtClean="0"/>
              <a:t>translations </a:t>
            </a:r>
            <a:r>
              <a:rPr lang="en-GB" sz="2000" b="1" dirty="0"/>
              <a:t>of the Bible</a:t>
            </a:r>
            <a:r>
              <a:rPr lang="en-GB" sz="2000" dirty="0"/>
              <a:t> by William Tyndale</a:t>
            </a:r>
            <a:r>
              <a:rPr lang="cs-CZ" sz="2000" dirty="0"/>
              <a:t> and </a:t>
            </a:r>
            <a:r>
              <a:rPr lang="cs-CZ" sz="2000" dirty="0" err="1"/>
              <a:t>later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en-GB" sz="2000" dirty="0"/>
              <a:t>the Geneva Bible and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en-GB" sz="2000" dirty="0"/>
              <a:t>King James Version.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b="1" dirty="0" err="1" smtClean="0">
                <a:solidFill>
                  <a:schemeClr val="accent4">
                    <a:lumMod val="75000"/>
                  </a:schemeClr>
                </a:solidFill>
              </a:rPr>
              <a:t>Debate</a:t>
            </a:r>
            <a:r>
              <a:rPr lang="cs-CZ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cs-CZ" sz="2000" b="1" dirty="0" err="1" smtClean="0">
                <a:solidFill>
                  <a:schemeClr val="accent4">
                    <a:lumMod val="75000"/>
                  </a:schemeClr>
                </a:solidFill>
              </a:rPr>
              <a:t>with</a:t>
            </a:r>
            <a:r>
              <a:rPr lang="cs-CZ" sz="2000" b="1" dirty="0" smtClean="0">
                <a:solidFill>
                  <a:schemeClr val="accent4">
                    <a:lumMod val="75000"/>
                  </a:schemeClr>
                </a:solidFill>
              </a:rPr>
              <a:t> Martin Luther:</a:t>
            </a:r>
          </a:p>
          <a:p>
            <a:pPr marL="0" indent="0">
              <a:buNone/>
            </a:pPr>
            <a:r>
              <a:rPr lang="cs-CZ" sz="2000" dirty="0"/>
              <a:t>T</a:t>
            </a:r>
            <a:r>
              <a:rPr lang="en-GB" sz="2000" dirty="0" smtClean="0"/>
              <a:t>he </a:t>
            </a:r>
            <a:r>
              <a:rPr lang="en-GB" sz="2000" dirty="0"/>
              <a:t>meaning of </a:t>
            </a:r>
            <a:r>
              <a:rPr lang="en-GB" sz="2000" b="1" dirty="0"/>
              <a:t>free will </a:t>
            </a:r>
            <a:r>
              <a:rPr lang="cs-CZ" sz="2000" dirty="0"/>
              <a:t>(</a:t>
            </a:r>
            <a:r>
              <a:rPr lang="cs-CZ" sz="2000" i="1" dirty="0"/>
              <a:t>De libero </a:t>
            </a:r>
            <a:r>
              <a:rPr lang="cs-CZ" sz="2000" i="1" dirty="0" err="1"/>
              <a:t>arbitrio</a:t>
            </a:r>
            <a:r>
              <a:rPr lang="cs-CZ" sz="2000" dirty="0"/>
              <a:t>)</a:t>
            </a:r>
            <a:r>
              <a:rPr lang="cs-CZ" sz="2000" i="1" dirty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b="1" dirty="0" err="1"/>
              <a:t>freedom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choice</a:t>
            </a:r>
            <a:r>
              <a:rPr lang="cs-CZ" sz="2000" b="1" dirty="0"/>
              <a:t> </a:t>
            </a:r>
            <a:r>
              <a:rPr lang="cs-CZ" sz="2000" dirty="0"/>
              <a:t>and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pursuit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b="1" dirty="0" smtClean="0"/>
              <a:t> </a:t>
            </a:r>
            <a:r>
              <a:rPr lang="en-GB" sz="2000" b="1" dirty="0" smtClean="0"/>
              <a:t>religious </a:t>
            </a:r>
            <a:r>
              <a:rPr lang="en-GB" sz="2000" b="1" dirty="0"/>
              <a:t>toleration</a:t>
            </a:r>
            <a:r>
              <a:rPr lang="en-GB" sz="2000" dirty="0"/>
              <a:t>.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ost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popula</a:t>
            </a:r>
            <a:r>
              <a:rPr lang="cs-CZ" sz="2000" b="1" dirty="0" smtClean="0">
                <a:solidFill>
                  <a:schemeClr val="accent4">
                    <a:lumMod val="75000"/>
                  </a:schemeClr>
                </a:solidFill>
              </a:rPr>
              <a:t>r:</a:t>
            </a:r>
            <a:r>
              <a:rPr lang="en-GB" sz="2000" dirty="0" smtClean="0"/>
              <a:t> </a:t>
            </a:r>
            <a:endParaRPr lang="cs-CZ" sz="2000" dirty="0"/>
          </a:p>
          <a:p>
            <a:pPr marL="0" indent="0">
              <a:buNone/>
            </a:pPr>
            <a:r>
              <a:rPr lang="en-GB" sz="2000" b="1" i="1" dirty="0" smtClean="0"/>
              <a:t>The </a:t>
            </a:r>
            <a:r>
              <a:rPr lang="en-GB" sz="2000" b="1" i="1" dirty="0"/>
              <a:t>Praise of Folly</a:t>
            </a:r>
            <a:r>
              <a:rPr lang="en-GB" sz="2000" dirty="0"/>
              <a:t>, the satire in the manner of the  Greek satirist Lucian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Samosata</a:t>
            </a:r>
            <a:r>
              <a:rPr lang="en-GB" sz="2000" dirty="0"/>
              <a:t> (</a:t>
            </a:r>
            <a:r>
              <a:rPr lang="en-GB" sz="2000" dirty="0" err="1"/>
              <a:t>Lúkianos</a:t>
            </a:r>
            <a:r>
              <a:rPr lang="en-GB" sz="2000" dirty="0"/>
              <a:t>), </a:t>
            </a:r>
            <a:r>
              <a:rPr lang="en-GB" sz="2000" dirty="0" smtClean="0"/>
              <a:t>attacking</a:t>
            </a:r>
            <a:endParaRPr lang="cs-CZ" sz="2000" dirty="0" smtClean="0"/>
          </a:p>
          <a:p>
            <a:pPr>
              <a:buFontTx/>
              <a:buChar char="-"/>
            </a:pPr>
            <a:r>
              <a:rPr lang="en-GB" sz="2000" dirty="0" smtClean="0"/>
              <a:t>corrupt </a:t>
            </a:r>
            <a:r>
              <a:rPr lang="en-GB" sz="2000" dirty="0"/>
              <a:t>practices of the Catholic Church</a:t>
            </a:r>
            <a:r>
              <a:rPr lang="cs-CZ" sz="2000" dirty="0"/>
              <a:t>, </a:t>
            </a:r>
            <a:endParaRPr lang="cs-CZ" sz="2000" dirty="0" smtClean="0"/>
          </a:p>
          <a:p>
            <a:pPr>
              <a:buFontTx/>
              <a:buChar char="-"/>
            </a:pPr>
            <a:r>
              <a:rPr lang="en-GB" sz="2000" dirty="0" smtClean="0"/>
              <a:t>abuses </a:t>
            </a:r>
            <a:r>
              <a:rPr lang="en-GB" sz="2000" dirty="0"/>
              <a:t>of its doctrine</a:t>
            </a:r>
            <a:r>
              <a:rPr lang="cs-CZ" sz="2000" dirty="0"/>
              <a:t> </a:t>
            </a:r>
            <a:r>
              <a:rPr lang="en-GB" sz="2000" dirty="0" smtClean="0"/>
              <a:t>and </a:t>
            </a:r>
            <a:r>
              <a:rPr lang="cs-CZ" sz="2000" dirty="0" smtClean="0"/>
              <a:t> </a:t>
            </a:r>
          </a:p>
          <a:p>
            <a:pPr>
              <a:buFontTx/>
              <a:buChar char="-"/>
            </a:pPr>
            <a:r>
              <a:rPr lang="cs-CZ" sz="2000" dirty="0" err="1" smtClean="0"/>
              <a:t>human</a:t>
            </a:r>
            <a:r>
              <a:rPr lang="cs-CZ" sz="2000" dirty="0" smtClean="0"/>
              <a:t> </a:t>
            </a:r>
            <a:r>
              <a:rPr lang="en-GB" sz="2000" dirty="0" err="1"/>
              <a:t>sel</a:t>
            </a:r>
            <a:r>
              <a:rPr lang="cs-CZ" sz="2000" dirty="0"/>
              <a:t>f</a:t>
            </a:r>
            <a:r>
              <a:rPr lang="en-GB" sz="2000" dirty="0"/>
              <a:t>-delusion of all kinds. </a:t>
            </a:r>
            <a:endParaRPr lang="cs-CZ" sz="2000" dirty="0" smtClean="0"/>
          </a:p>
          <a:p>
            <a:pPr marL="0" indent="0">
              <a:buNone/>
            </a:pPr>
            <a:r>
              <a:rPr lang="en-GB" sz="2000" dirty="0" smtClean="0"/>
              <a:t>The </a:t>
            </a:r>
            <a:r>
              <a:rPr lang="cs-CZ" sz="2000" dirty="0" smtClean="0"/>
              <a:t> </a:t>
            </a:r>
            <a:r>
              <a:rPr lang="cs-CZ" sz="2000" dirty="0" err="1"/>
              <a:t>Greek</a:t>
            </a:r>
            <a:r>
              <a:rPr lang="cs-CZ" sz="2000" dirty="0"/>
              <a:t> </a:t>
            </a:r>
            <a:r>
              <a:rPr lang="en-GB" sz="2000" dirty="0"/>
              <a:t>title </a:t>
            </a:r>
            <a:r>
              <a:rPr lang="en-GB" sz="2000" b="1" i="1" dirty="0" err="1"/>
              <a:t>Moria</a:t>
            </a:r>
            <a:r>
              <a:rPr lang="cs-CZ" sz="2000" b="1" i="1" dirty="0"/>
              <a:t>s</a:t>
            </a:r>
            <a:r>
              <a:rPr lang="en-GB" sz="2000" b="1" i="1" dirty="0"/>
              <a:t> </a:t>
            </a:r>
            <a:r>
              <a:rPr lang="en-GB" sz="2000" b="1" i="1" dirty="0" err="1"/>
              <a:t>En</a:t>
            </a:r>
            <a:r>
              <a:rPr lang="cs-CZ" sz="2000" b="1" i="1" dirty="0"/>
              <a:t>k</a:t>
            </a:r>
            <a:r>
              <a:rPr lang="en-GB" sz="2000" b="1" i="1" dirty="0" err="1"/>
              <a:t>omi</a:t>
            </a:r>
            <a:r>
              <a:rPr lang="cs-CZ" sz="2000" b="1" i="1" dirty="0"/>
              <a:t>on</a:t>
            </a:r>
            <a:r>
              <a:rPr lang="en-GB" sz="2000" b="1" i="1" dirty="0"/>
              <a:t> </a:t>
            </a:r>
            <a:r>
              <a:rPr lang="en-GB" sz="2000" dirty="0"/>
              <a:t>may also refer to Erasmus‘ friend, Thomas More</a:t>
            </a:r>
            <a:r>
              <a:rPr lang="cs-CZ" sz="2000" dirty="0"/>
              <a:t> (“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praise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More”)</a:t>
            </a:r>
            <a:r>
              <a:rPr lang="en-GB" sz="2000" dirty="0"/>
              <a:t>.</a:t>
            </a:r>
            <a:endParaRPr lang="cs-CZ" sz="2000" dirty="0"/>
          </a:p>
        </p:txBody>
      </p:sp>
      <p:pic>
        <p:nvPicPr>
          <p:cNvPr id="5" name="Zástupný symbol pro obsah 4" descr="http://upload.wikimedia.org/wikipedia/commons/1/12/Folly_Steps_Down_from_the_Pulpit,_marginal_drawing_by_Hans_Holbein_the_Younger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2" t="4075" r="5053"/>
          <a:stretch/>
        </p:blipFill>
        <p:spPr bwMode="auto">
          <a:xfrm>
            <a:off x="5373969" y="1772816"/>
            <a:ext cx="3751263" cy="35083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509732" y="5373216"/>
            <a:ext cx="34797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Hans </a:t>
            </a:r>
            <a:r>
              <a:rPr lang="cs-CZ" dirty="0" err="1" smtClean="0"/>
              <a:t>Holbein</a:t>
            </a:r>
            <a:r>
              <a:rPr lang="cs-CZ" dirty="0" smtClean="0"/>
              <a:t>, Jr., a </a:t>
            </a:r>
            <a:r>
              <a:rPr lang="cs-CZ" dirty="0" err="1" smtClean="0"/>
              <a:t>drawing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</a:p>
          <a:p>
            <a:r>
              <a:rPr lang="cs-CZ" dirty="0" err="1"/>
              <a:t>m</a:t>
            </a:r>
            <a:r>
              <a:rPr lang="cs-CZ" dirty="0" err="1" smtClean="0"/>
              <a:t>argin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edition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Praise</a:t>
            </a:r>
            <a:endParaRPr lang="cs-CZ" i="1" dirty="0" smtClean="0"/>
          </a:p>
          <a:p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Folly</a:t>
            </a:r>
            <a:r>
              <a:rPr lang="cs-CZ" dirty="0" smtClean="0"/>
              <a:t>. </a:t>
            </a:r>
            <a:r>
              <a:rPr lang="cs-CZ" dirty="0" err="1" smtClean="0"/>
              <a:t>Folly</a:t>
            </a:r>
            <a:r>
              <a:rPr lang="cs-CZ" dirty="0" smtClean="0"/>
              <a:t> </a:t>
            </a:r>
            <a:r>
              <a:rPr lang="cs-CZ" dirty="0" err="1" smtClean="0"/>
              <a:t>descending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endParaRPr lang="cs-CZ" dirty="0" smtClean="0"/>
          </a:p>
          <a:p>
            <a:r>
              <a:rPr lang="cs-CZ" dirty="0" smtClean="0"/>
              <a:t>pulpit, and her audience.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1664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3894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Sir Thomas More (1478-1535)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553894"/>
            <a:ext cx="5976664" cy="69075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 b="1" dirty="0" smtClean="0"/>
              <a:t>The leading personality of English Humanism</a:t>
            </a:r>
            <a:r>
              <a:rPr lang="en-GB" sz="2000" dirty="0" smtClean="0"/>
              <a:t>. </a:t>
            </a:r>
            <a:endParaRPr lang="cs-CZ" sz="2000" dirty="0" smtClean="0"/>
          </a:p>
          <a:p>
            <a:r>
              <a:rPr lang="en-GB" sz="2000" dirty="0" smtClean="0"/>
              <a:t>A son of a London lawyer and judge</a:t>
            </a:r>
            <a:r>
              <a:rPr lang="cs-CZ" sz="2000" dirty="0" smtClean="0"/>
              <a:t>;</a:t>
            </a:r>
            <a:r>
              <a:rPr lang="en-GB" sz="2000" dirty="0" smtClean="0"/>
              <a:t> </a:t>
            </a:r>
            <a:r>
              <a:rPr lang="en-GB" sz="2000" b="1" dirty="0" smtClean="0"/>
              <a:t>studied at Oxford under the Humanists Thomas Linacre and William </a:t>
            </a:r>
            <a:r>
              <a:rPr lang="en-GB" sz="2000" b="1" dirty="0" err="1" smtClean="0"/>
              <a:t>Grocyn</a:t>
            </a:r>
            <a:r>
              <a:rPr lang="en-GB" sz="2000" b="1" dirty="0" smtClean="0"/>
              <a:t>.</a:t>
            </a:r>
            <a:r>
              <a:rPr lang="en-GB" sz="2000" dirty="0" smtClean="0"/>
              <a:t> </a:t>
            </a:r>
            <a:endParaRPr lang="cs-CZ" sz="2000" dirty="0" smtClean="0"/>
          </a:p>
          <a:p>
            <a:r>
              <a:rPr lang="cs-CZ" sz="2000" dirty="0" err="1" smtClean="0"/>
              <a:t>Although</a:t>
            </a:r>
            <a:r>
              <a:rPr lang="cs-CZ" sz="2000" dirty="0" smtClean="0"/>
              <a:t> he</a:t>
            </a:r>
            <a:r>
              <a:rPr lang="en-GB" sz="2000" dirty="0" smtClean="0"/>
              <a:t> was </a:t>
            </a:r>
            <a:r>
              <a:rPr lang="en-GB" sz="2000" b="1" dirty="0" smtClean="0"/>
              <a:t>destined for a legal career</a:t>
            </a:r>
            <a:r>
              <a:rPr lang="cs-CZ" sz="2000" dirty="0" smtClean="0"/>
              <a:t>, </a:t>
            </a:r>
            <a:r>
              <a:rPr lang="cs-CZ" sz="2000" dirty="0" err="1" smtClean="0"/>
              <a:t>at</a:t>
            </a:r>
            <a:r>
              <a:rPr lang="en-GB" sz="2000" dirty="0" smtClean="0"/>
              <a:t> the beginning of the 16th century </a:t>
            </a:r>
            <a:r>
              <a:rPr lang="en-GB" sz="2000" b="1" dirty="0" smtClean="0"/>
              <a:t>he </a:t>
            </a:r>
            <a:r>
              <a:rPr lang="en-GB" sz="2000" b="1" dirty="0" err="1" smtClean="0"/>
              <a:t>wa</a:t>
            </a:r>
            <a:r>
              <a:rPr lang="cs-CZ" sz="2000" b="1" dirty="0" err="1" smtClean="0"/>
              <a:t>nted</a:t>
            </a:r>
            <a:r>
              <a:rPr lang="cs-CZ" sz="2000" b="1" dirty="0" smtClean="0"/>
              <a:t> </a:t>
            </a:r>
            <a:r>
              <a:rPr lang="en-GB" sz="2000" b="1" dirty="0" smtClean="0"/>
              <a:t>to become a monk</a:t>
            </a:r>
            <a:r>
              <a:rPr lang="en-GB" sz="2000" dirty="0" smtClean="0"/>
              <a:t> </a:t>
            </a:r>
            <a:r>
              <a:rPr lang="cs-CZ" sz="2000" dirty="0" smtClean="0"/>
              <a:t>and </a:t>
            </a:r>
            <a:r>
              <a:rPr lang="cs-CZ" sz="2000" dirty="0" err="1" smtClean="0"/>
              <a:t>spent</a:t>
            </a:r>
            <a:r>
              <a:rPr lang="cs-CZ" sz="2000" dirty="0" smtClean="0"/>
              <a:t> </a:t>
            </a:r>
            <a:r>
              <a:rPr lang="cs-CZ" sz="2000" dirty="0" err="1" smtClean="0"/>
              <a:t>some</a:t>
            </a:r>
            <a:r>
              <a:rPr lang="cs-CZ" sz="2000" dirty="0" smtClean="0"/>
              <a:t> </a:t>
            </a:r>
            <a:r>
              <a:rPr lang="cs-CZ" sz="2000" dirty="0" err="1" smtClean="0"/>
              <a:t>time</a:t>
            </a:r>
            <a:r>
              <a:rPr lang="cs-CZ" sz="2000" dirty="0" smtClean="0"/>
              <a:t> in a monastery. </a:t>
            </a:r>
            <a:r>
              <a:rPr lang="cs-CZ" sz="2000" dirty="0"/>
              <a:t>H</a:t>
            </a:r>
            <a:r>
              <a:rPr lang="en-GB" sz="2000" dirty="0" smtClean="0"/>
              <a:t>e preserved ascetic habits until his death</a:t>
            </a:r>
            <a:r>
              <a:rPr lang="cs-CZ" sz="2000" dirty="0" smtClean="0"/>
              <a:t> (</a:t>
            </a:r>
            <a:r>
              <a:rPr lang="cs-CZ" sz="2000" dirty="0" err="1" smtClean="0"/>
              <a:t>ascribing</a:t>
            </a:r>
            <a:r>
              <a:rPr lang="cs-CZ" sz="2000" dirty="0" smtClean="0"/>
              <a:t> a </a:t>
            </a:r>
            <a:r>
              <a:rPr lang="cs-CZ" sz="2000" dirty="0" err="1" smtClean="0"/>
              <a:t>great</a:t>
            </a:r>
            <a:r>
              <a:rPr lang="cs-CZ" sz="2000" dirty="0" smtClean="0"/>
              <a:t> </a:t>
            </a:r>
            <a:r>
              <a:rPr lang="cs-CZ" sz="2000" dirty="0" err="1" smtClean="0"/>
              <a:t>value</a:t>
            </a:r>
            <a:r>
              <a:rPr lang="cs-CZ" sz="2000" dirty="0" smtClean="0"/>
              <a:t> to </a:t>
            </a:r>
            <a:r>
              <a:rPr lang="cs-CZ" sz="2000" dirty="0" err="1" smtClean="0"/>
              <a:t>privacy</a:t>
            </a:r>
            <a:r>
              <a:rPr lang="cs-CZ" sz="2000" dirty="0" smtClean="0"/>
              <a:t>)</a:t>
            </a:r>
            <a:r>
              <a:rPr lang="en-GB" sz="2000" dirty="0" smtClean="0"/>
              <a:t>. </a:t>
            </a:r>
            <a:endParaRPr lang="cs-CZ" sz="2000" dirty="0" smtClean="0"/>
          </a:p>
          <a:p>
            <a:r>
              <a:rPr lang="en-GB" sz="2000" dirty="0" smtClean="0"/>
              <a:t>Despite this, he was twice married</a:t>
            </a:r>
            <a:r>
              <a:rPr lang="cs-CZ" sz="2000" dirty="0" smtClean="0"/>
              <a:t> and </a:t>
            </a:r>
            <a:r>
              <a:rPr lang="cs-CZ" sz="2000" b="1" dirty="0" smtClean="0"/>
              <a:t>a </a:t>
            </a:r>
            <a:r>
              <a:rPr lang="cs-CZ" sz="2000" b="1" dirty="0" err="1" smtClean="0"/>
              <a:t>great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family</a:t>
            </a:r>
            <a:r>
              <a:rPr lang="cs-CZ" sz="2000" b="1" dirty="0" smtClean="0"/>
              <a:t>-man</a:t>
            </a:r>
            <a:r>
              <a:rPr lang="en-GB" sz="2000" dirty="0" smtClean="0"/>
              <a:t>.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GB" sz="2000" b="1" dirty="0" err="1" smtClean="0">
                <a:solidFill>
                  <a:schemeClr val="accent4">
                    <a:lumMod val="75000"/>
                  </a:schemeClr>
                </a:solidFill>
              </a:rPr>
              <a:t>olitical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career</a:t>
            </a:r>
            <a:r>
              <a:rPr lang="cs-CZ" sz="2000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GB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cs-CZ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000" b="1" dirty="0" smtClean="0"/>
              <a:t>the Parliament</a:t>
            </a:r>
            <a:r>
              <a:rPr lang="en-GB" sz="2000" dirty="0" smtClean="0"/>
              <a:t> </a:t>
            </a:r>
            <a:r>
              <a:rPr lang="cs-CZ" sz="2000" dirty="0" smtClean="0"/>
              <a:t>- </a:t>
            </a:r>
            <a:r>
              <a:rPr lang="en-GB" sz="2000" dirty="0" smtClean="0"/>
              <a:t>the Speaker of the House of Commons </a:t>
            </a:r>
            <a:endParaRPr lang="cs-CZ" sz="2000" dirty="0" smtClean="0"/>
          </a:p>
          <a:p>
            <a:r>
              <a:rPr lang="en-GB" sz="2000" b="1" dirty="0" smtClean="0"/>
              <a:t>the court of Henry VIII </a:t>
            </a:r>
            <a:r>
              <a:rPr lang="cs-CZ" sz="2000" b="1" dirty="0" smtClean="0"/>
              <a:t>- </a:t>
            </a:r>
            <a:r>
              <a:rPr lang="en-GB" sz="2000" dirty="0" smtClean="0"/>
              <a:t>the </a:t>
            </a:r>
            <a:r>
              <a:rPr lang="en-GB" sz="2000" b="1" dirty="0" smtClean="0"/>
              <a:t>Lord Chancellor</a:t>
            </a:r>
            <a:r>
              <a:rPr lang="cs-CZ" sz="2000" b="1" dirty="0" smtClean="0"/>
              <a:t> </a:t>
            </a:r>
            <a:r>
              <a:rPr lang="cs-CZ" sz="2000" dirty="0" smtClean="0"/>
              <a:t>(1529)</a:t>
            </a:r>
            <a:r>
              <a:rPr lang="en-GB" sz="2000" dirty="0" smtClean="0"/>
              <a:t>. </a:t>
            </a:r>
            <a:endParaRPr lang="cs-CZ" sz="2000" dirty="0" smtClean="0"/>
          </a:p>
          <a:p>
            <a:r>
              <a:rPr lang="en-GB" sz="2000" b="1" dirty="0" smtClean="0"/>
              <a:t>against Reformation</a:t>
            </a:r>
            <a:r>
              <a:rPr lang="en-GB" sz="2000" dirty="0" smtClean="0"/>
              <a:t>, </a:t>
            </a:r>
            <a:r>
              <a:rPr lang="en-GB" sz="2000" b="1" dirty="0" smtClean="0"/>
              <a:t>the annulment of the King‘s marriage with Catherine of Aragon and the separation of the Church of England from the Roman Catholic Church</a:t>
            </a:r>
            <a:r>
              <a:rPr lang="en-GB" sz="2000" dirty="0" smtClean="0"/>
              <a:t>. </a:t>
            </a:r>
            <a:endParaRPr lang="cs-CZ" sz="2000" dirty="0" smtClean="0"/>
          </a:p>
          <a:p>
            <a:r>
              <a:rPr lang="en-GB" sz="2000" dirty="0" smtClean="0"/>
              <a:t> </a:t>
            </a:r>
            <a:r>
              <a:rPr lang="en-GB" sz="2000" b="1" dirty="0" smtClean="0"/>
              <a:t>In 1532 he resigned as Lord Chancellor </a:t>
            </a:r>
            <a:r>
              <a:rPr lang="en-GB" sz="2000" dirty="0" smtClean="0"/>
              <a:t>and in 1533 he refused to attend the coronation of Ann Boleyn. He </a:t>
            </a:r>
            <a:r>
              <a:rPr lang="cs-CZ" sz="2000" dirty="0" err="1" smtClean="0"/>
              <a:t>also</a:t>
            </a:r>
            <a:r>
              <a:rPr lang="cs-CZ" sz="2000" dirty="0" smtClean="0"/>
              <a:t> </a:t>
            </a:r>
            <a:r>
              <a:rPr lang="en-GB" sz="2000" b="1" dirty="0" smtClean="0"/>
              <a:t>refused to sign the oaths supporting Henry VIII‘s supremacy as the </a:t>
            </a:r>
            <a:r>
              <a:rPr lang="cs-CZ" sz="2000" b="1" dirty="0" smtClean="0"/>
              <a:t>H</a:t>
            </a:r>
            <a:r>
              <a:rPr lang="en-GB" sz="2000" b="1" dirty="0" err="1" smtClean="0"/>
              <a:t>ead</a:t>
            </a:r>
            <a:r>
              <a:rPr lang="en-GB" sz="2000" b="1" dirty="0" smtClean="0"/>
              <a:t> of the Church of England and Ann Boleyn‘s succession as the Queen</a:t>
            </a:r>
            <a:r>
              <a:rPr lang="en-GB" sz="2000" dirty="0" smtClean="0"/>
              <a:t>. </a:t>
            </a:r>
            <a:endParaRPr lang="cs-CZ" sz="2000" dirty="0" smtClean="0"/>
          </a:p>
          <a:p>
            <a:r>
              <a:rPr lang="en-GB" sz="2000" dirty="0" smtClean="0"/>
              <a:t>In  1535 he was </a:t>
            </a:r>
            <a:r>
              <a:rPr lang="en-GB" sz="2000" b="1" dirty="0" smtClean="0"/>
              <a:t>sentenced for high treason and beheaded. </a:t>
            </a:r>
            <a:endParaRPr lang="en-GB" sz="2000" b="1" dirty="0"/>
          </a:p>
        </p:txBody>
      </p:sp>
      <p:pic>
        <p:nvPicPr>
          <p:cNvPr id="2050" name="Picture 2" descr="https://upload.wikimedia.org/wikipedia/commons/d/d2/Hans_Holbein%2C_the_Younger_-_Sir_Thomas_More_-_Google_Art_Project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5" r="9825"/>
          <a:stretch/>
        </p:blipFill>
        <p:spPr bwMode="auto">
          <a:xfrm>
            <a:off x="6292073" y="908720"/>
            <a:ext cx="2880321" cy="51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64088" y="630932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     Thomas More by Hans </a:t>
            </a:r>
            <a:r>
              <a:rPr lang="cs-CZ" sz="1400" b="1" dirty="0" err="1" smtClean="0"/>
              <a:t>Holbein</a:t>
            </a:r>
            <a:r>
              <a:rPr lang="cs-CZ" sz="1400" b="1" dirty="0" smtClean="0"/>
              <a:t>, Jr. (1527)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7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2953</Words>
  <Application>Microsoft Office PowerPoint</Application>
  <PresentationFormat>Předvádění na obrazovce (4:3)</PresentationFormat>
  <Paragraphs>128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systému Office</vt:lpstr>
      <vt:lpstr>Literatures on the British Isles 1:  Renaissance – Restoration  2. Humanism and Renaissance Prose</vt:lpstr>
      <vt:lpstr>Lecture Outline</vt:lpstr>
      <vt:lpstr>Italian Humanism</vt:lpstr>
      <vt:lpstr>Marsilio Ficino and Pico della Mirandola</vt:lpstr>
      <vt:lpstr>Poggio Bracciolini and Lorenzo Valla</vt:lpstr>
      <vt:lpstr>Transalpine Humanism  (north of the Alps)</vt:lpstr>
      <vt:lpstr>Desiderius Erasmus of Rotterdam (1466-1536)</vt:lpstr>
      <vt:lpstr>Erasmus of Rotterdam: Works</vt:lpstr>
      <vt:lpstr>Sir Thomas More (1478-1535)</vt:lpstr>
      <vt:lpstr>Thomas More: Utopia</vt:lpstr>
      <vt:lpstr>Translation: Religious and Secular</vt:lpstr>
      <vt:lpstr>Rhetoric and Euphuism</vt:lpstr>
      <vt:lpstr>Defence of Poesie (1595): Sir Philip Sidney‘s Answer to Puritan Detractors </vt:lpstr>
      <vt:lpstr>Early Novels - Sidney‘s Arcadia</vt:lpstr>
      <vt:lpstr>Book Marketing</vt:lpstr>
      <vt:lpstr>Pamphlets and Pamphlet Wars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Literatures on the British Isles 1:  Renaissance – Restoration  2. Humanism and Renaissance Prose</dc:title>
  <dc:creator>Nobody</dc:creator>
  <cp:lastModifiedBy>Procházka, Martin</cp:lastModifiedBy>
  <cp:revision>88</cp:revision>
  <dcterms:created xsi:type="dcterms:W3CDTF">2018-10-08T09:38:10Z</dcterms:created>
  <dcterms:modified xsi:type="dcterms:W3CDTF">2022-10-18T10:44:46Z</dcterms:modified>
</cp:coreProperties>
</file>