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2"/>
  </p:sldMasterIdLst>
  <p:sldIdLst>
    <p:sldId id="256" r:id="rId3"/>
    <p:sldId id="262" r:id="rId4"/>
    <p:sldId id="263" r:id="rId5"/>
    <p:sldId id="264" r:id="rId6"/>
    <p:sldId id="266" r:id="rId7"/>
    <p:sldId id="259" r:id="rId8"/>
    <p:sldId id="260" r:id="rId9"/>
    <p:sldId id="261" r:id="rId10"/>
    <p:sldId id="257" r:id="rId11"/>
    <p:sldId id="258" r:id="rId12"/>
  </p:sldIdLst>
  <p:sldSz cx="9144000" cy="6858000" type="screen4x3"/>
  <p:notesSz cx="6858000" cy="9144000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66"/>
    <a:srgbClr val="66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6E71C56-EB1E-46A3-B8B8-DD86676B6210}" v="32" dt="2024-03-03T19:37:38.76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01" autoAdjust="0"/>
    <p:restoredTop sz="94600" autoAdjust="0"/>
  </p:normalViewPr>
  <p:slideViewPr>
    <p:cSldViewPr>
      <p:cViewPr varScale="1">
        <p:scale>
          <a:sx n="80" d="100"/>
          <a:sy n="80" d="100"/>
        </p:scale>
        <p:origin x="828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18" Type="http://schemas.microsoft.com/office/2015/10/relationships/revisionInfo" Target="revisionInfo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microsoft.com/office/2016/11/relationships/changesInfo" Target="changesInfos/changesInfo1.xml"/><Relationship Id="rId2" Type="http://schemas.openxmlformats.org/officeDocument/2006/relationships/slideMaster" Target="slideMasters/slideMaster1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Zuzana Kříhová" userId="7d41808c-390e-40c2-bd93-53b0af250f83" providerId="ADAL" clId="{26E71C56-EB1E-46A3-B8B8-DD86676B6210}"/>
    <pc:docChg chg="undo custSel addSld delSld modSld sldOrd">
      <pc:chgData name="Zuzana Kříhová" userId="7d41808c-390e-40c2-bd93-53b0af250f83" providerId="ADAL" clId="{26E71C56-EB1E-46A3-B8B8-DD86676B6210}" dt="2024-03-04T05:33:49.441" v="869"/>
      <pc:docMkLst>
        <pc:docMk/>
      </pc:docMkLst>
      <pc:sldChg chg="modSp mod">
        <pc:chgData name="Zuzana Kříhová" userId="7d41808c-390e-40c2-bd93-53b0af250f83" providerId="ADAL" clId="{26E71C56-EB1E-46A3-B8B8-DD86676B6210}" dt="2024-02-26T06:09:49.739" v="221" actId="20577"/>
        <pc:sldMkLst>
          <pc:docMk/>
          <pc:sldMk cId="1864251671" sldId="256"/>
        </pc:sldMkLst>
        <pc:spChg chg="mod">
          <ac:chgData name="Zuzana Kříhová" userId="7d41808c-390e-40c2-bd93-53b0af250f83" providerId="ADAL" clId="{26E71C56-EB1E-46A3-B8B8-DD86676B6210}" dt="2024-02-26T06:09:49.739" v="221" actId="20577"/>
          <ac:spMkLst>
            <pc:docMk/>
            <pc:sldMk cId="1864251671" sldId="256"/>
            <ac:spMk id="2" creationId="{00000000-0000-0000-0000-000000000000}"/>
          </ac:spMkLst>
        </pc:spChg>
      </pc:sldChg>
      <pc:sldChg chg="ord">
        <pc:chgData name="Zuzana Kříhová" userId="7d41808c-390e-40c2-bd93-53b0af250f83" providerId="ADAL" clId="{26E71C56-EB1E-46A3-B8B8-DD86676B6210}" dt="2024-03-03T19:32:22.373" v="831"/>
        <pc:sldMkLst>
          <pc:docMk/>
          <pc:sldMk cId="2852651385" sldId="257"/>
        </pc:sldMkLst>
      </pc:sldChg>
      <pc:sldChg chg="ord">
        <pc:chgData name="Zuzana Kříhová" userId="7d41808c-390e-40c2-bd93-53b0af250f83" providerId="ADAL" clId="{26E71C56-EB1E-46A3-B8B8-DD86676B6210}" dt="2024-03-04T05:33:49.441" v="869"/>
        <pc:sldMkLst>
          <pc:docMk/>
          <pc:sldMk cId="1622547077" sldId="258"/>
        </pc:sldMkLst>
      </pc:sldChg>
      <pc:sldChg chg="addSp modSp mod ord">
        <pc:chgData name="Zuzana Kříhová" userId="7d41808c-390e-40c2-bd93-53b0af250f83" providerId="ADAL" clId="{26E71C56-EB1E-46A3-B8B8-DD86676B6210}" dt="2024-03-03T19:38:09.136" v="867" actId="20577"/>
        <pc:sldMkLst>
          <pc:docMk/>
          <pc:sldMk cId="1975458734" sldId="259"/>
        </pc:sldMkLst>
        <pc:spChg chg="mod">
          <ac:chgData name="Zuzana Kříhová" userId="7d41808c-390e-40c2-bd93-53b0af250f83" providerId="ADAL" clId="{26E71C56-EB1E-46A3-B8B8-DD86676B6210}" dt="2024-02-26T06:54:57.921" v="766" actId="20577"/>
          <ac:spMkLst>
            <pc:docMk/>
            <pc:sldMk cId="1975458734" sldId="259"/>
            <ac:spMk id="2" creationId="{00000000-0000-0000-0000-000000000000}"/>
          </ac:spMkLst>
        </pc:spChg>
        <pc:spChg chg="mod">
          <ac:chgData name="Zuzana Kříhová" userId="7d41808c-390e-40c2-bd93-53b0af250f83" providerId="ADAL" clId="{26E71C56-EB1E-46A3-B8B8-DD86676B6210}" dt="2024-03-03T19:38:09.136" v="867" actId="20577"/>
          <ac:spMkLst>
            <pc:docMk/>
            <pc:sldMk cId="1975458734" sldId="259"/>
            <ac:spMk id="3" creationId="{00000000-0000-0000-0000-000000000000}"/>
          </ac:spMkLst>
        </pc:spChg>
        <pc:picChg chg="add mod">
          <ac:chgData name="Zuzana Kříhová" userId="7d41808c-390e-40c2-bd93-53b0af250f83" providerId="ADAL" clId="{26E71C56-EB1E-46A3-B8B8-DD86676B6210}" dt="2024-02-26T06:54:21.223" v="764" actId="1076"/>
          <ac:picMkLst>
            <pc:docMk/>
            <pc:sldMk cId="1975458734" sldId="259"/>
            <ac:picMk id="5" creationId="{750954AF-41DD-1564-B109-81C2AC49F3AB}"/>
          </ac:picMkLst>
        </pc:picChg>
      </pc:sldChg>
      <pc:sldChg chg="addSp modSp mod ord">
        <pc:chgData name="Zuzana Kříhová" userId="7d41808c-390e-40c2-bd93-53b0af250f83" providerId="ADAL" clId="{26E71C56-EB1E-46A3-B8B8-DD86676B6210}" dt="2024-03-03T19:37:51.719" v="865" actId="20577"/>
        <pc:sldMkLst>
          <pc:docMk/>
          <pc:sldMk cId="2091413694" sldId="260"/>
        </pc:sldMkLst>
        <pc:spChg chg="mod">
          <ac:chgData name="Zuzana Kříhová" userId="7d41808c-390e-40c2-bd93-53b0af250f83" providerId="ADAL" clId="{26E71C56-EB1E-46A3-B8B8-DD86676B6210}" dt="2024-03-03T19:37:51.719" v="865" actId="20577"/>
          <ac:spMkLst>
            <pc:docMk/>
            <pc:sldMk cId="2091413694" sldId="260"/>
            <ac:spMk id="2" creationId="{00000000-0000-0000-0000-000000000000}"/>
          </ac:spMkLst>
        </pc:spChg>
        <pc:picChg chg="add mod">
          <ac:chgData name="Zuzana Kříhová" userId="7d41808c-390e-40c2-bd93-53b0af250f83" providerId="ADAL" clId="{26E71C56-EB1E-46A3-B8B8-DD86676B6210}" dt="2024-03-03T19:37:44.381" v="863" actId="962"/>
          <ac:picMkLst>
            <pc:docMk/>
            <pc:sldMk cId="2091413694" sldId="260"/>
            <ac:picMk id="5" creationId="{FD792AAB-8590-43A7-55B8-98A809D1C2D6}"/>
          </ac:picMkLst>
        </pc:picChg>
      </pc:sldChg>
      <pc:sldChg chg="modSp new mod">
        <pc:chgData name="Zuzana Kříhová" userId="7d41808c-390e-40c2-bd93-53b0af250f83" providerId="ADAL" clId="{26E71C56-EB1E-46A3-B8B8-DD86676B6210}" dt="2024-03-03T17:10:22.645" v="821" actId="20577"/>
        <pc:sldMkLst>
          <pc:docMk/>
          <pc:sldMk cId="2598967778" sldId="262"/>
        </pc:sldMkLst>
        <pc:spChg chg="mod">
          <ac:chgData name="Zuzana Kříhová" userId="7d41808c-390e-40c2-bd93-53b0af250f83" providerId="ADAL" clId="{26E71C56-EB1E-46A3-B8B8-DD86676B6210}" dt="2024-02-26T05:59:01.724" v="15" actId="14100"/>
          <ac:spMkLst>
            <pc:docMk/>
            <pc:sldMk cId="2598967778" sldId="262"/>
            <ac:spMk id="2" creationId="{1A773A04-25D4-04D2-84E7-A20D545F4BEA}"/>
          </ac:spMkLst>
        </pc:spChg>
        <pc:spChg chg="mod">
          <ac:chgData name="Zuzana Kříhová" userId="7d41808c-390e-40c2-bd93-53b0af250f83" providerId="ADAL" clId="{26E71C56-EB1E-46A3-B8B8-DD86676B6210}" dt="2024-03-03T17:10:22.645" v="821" actId="20577"/>
          <ac:spMkLst>
            <pc:docMk/>
            <pc:sldMk cId="2598967778" sldId="262"/>
            <ac:spMk id="3" creationId="{FB4443E8-A6A9-2F75-2E01-313F9DD90212}"/>
          </ac:spMkLst>
        </pc:spChg>
      </pc:sldChg>
      <pc:sldChg chg="addSp delSp modSp new mod modClrScheme chgLayout">
        <pc:chgData name="Zuzana Kříhová" userId="7d41808c-390e-40c2-bd93-53b0af250f83" providerId="ADAL" clId="{26E71C56-EB1E-46A3-B8B8-DD86676B6210}" dt="2024-02-26T06:36:32.817" v="276" actId="20577"/>
        <pc:sldMkLst>
          <pc:docMk/>
          <pc:sldMk cId="1554027783" sldId="263"/>
        </pc:sldMkLst>
        <pc:spChg chg="mod">
          <ac:chgData name="Zuzana Kříhová" userId="7d41808c-390e-40c2-bd93-53b0af250f83" providerId="ADAL" clId="{26E71C56-EB1E-46A3-B8B8-DD86676B6210}" dt="2024-02-26T06:36:26.460" v="274" actId="26606"/>
          <ac:spMkLst>
            <pc:docMk/>
            <pc:sldMk cId="1554027783" sldId="263"/>
            <ac:spMk id="2" creationId="{3D585196-9734-2BFE-D3AB-5E408BEFF225}"/>
          </ac:spMkLst>
        </pc:spChg>
        <pc:spChg chg="mod ord">
          <ac:chgData name="Zuzana Kříhová" userId="7d41808c-390e-40c2-bd93-53b0af250f83" providerId="ADAL" clId="{26E71C56-EB1E-46A3-B8B8-DD86676B6210}" dt="2024-02-26T06:36:32.817" v="276" actId="20577"/>
          <ac:spMkLst>
            <pc:docMk/>
            <pc:sldMk cId="1554027783" sldId="263"/>
            <ac:spMk id="3" creationId="{6148DDBB-2E39-2347-9BBD-4E8831A5956A}"/>
          </ac:spMkLst>
        </pc:spChg>
        <pc:spChg chg="add mod">
          <ac:chgData name="Zuzana Kříhová" userId="7d41808c-390e-40c2-bd93-53b0af250f83" providerId="ADAL" clId="{26E71C56-EB1E-46A3-B8B8-DD86676B6210}" dt="2024-02-26T06:36:26.460" v="274" actId="26606"/>
          <ac:spMkLst>
            <pc:docMk/>
            <pc:sldMk cId="1554027783" sldId="263"/>
            <ac:spMk id="7" creationId="{0EB2D7F4-9B03-522F-DDDF-DBFDA0A499E2}"/>
          </ac:spMkLst>
        </pc:spChg>
        <pc:spChg chg="add mod">
          <ac:chgData name="Zuzana Kříhová" userId="7d41808c-390e-40c2-bd93-53b0af250f83" providerId="ADAL" clId="{26E71C56-EB1E-46A3-B8B8-DD86676B6210}" dt="2024-02-26T06:36:26.460" v="274" actId="26606"/>
          <ac:spMkLst>
            <pc:docMk/>
            <pc:sldMk cId="1554027783" sldId="263"/>
            <ac:spMk id="8" creationId="{00534005-3997-92DF-21D4-46050F3E1AEB}"/>
          </ac:spMkLst>
        </pc:spChg>
        <pc:spChg chg="add del mod">
          <ac:chgData name="Zuzana Kříhová" userId="7d41808c-390e-40c2-bd93-53b0af250f83" providerId="ADAL" clId="{26E71C56-EB1E-46A3-B8B8-DD86676B6210}" dt="2024-02-26T06:21:23.195" v="266" actId="26606"/>
          <ac:spMkLst>
            <pc:docMk/>
            <pc:sldMk cId="1554027783" sldId="263"/>
            <ac:spMk id="10" creationId="{F5BA8C9C-7178-02CC-A5AB-63FC41924728}"/>
          </ac:spMkLst>
        </pc:spChg>
        <pc:spChg chg="add del mod">
          <ac:chgData name="Zuzana Kříhová" userId="7d41808c-390e-40c2-bd93-53b0af250f83" providerId="ADAL" clId="{26E71C56-EB1E-46A3-B8B8-DD86676B6210}" dt="2024-02-26T06:21:23.195" v="266" actId="26606"/>
          <ac:spMkLst>
            <pc:docMk/>
            <pc:sldMk cId="1554027783" sldId="263"/>
            <ac:spMk id="12" creationId="{15C408AD-D5D4-7265-8615-3D1000A01B7A}"/>
          </ac:spMkLst>
        </pc:spChg>
        <pc:spChg chg="add del mod">
          <ac:chgData name="Zuzana Kříhová" userId="7d41808c-390e-40c2-bd93-53b0af250f83" providerId="ADAL" clId="{26E71C56-EB1E-46A3-B8B8-DD86676B6210}" dt="2024-02-26T06:21:41.459" v="268" actId="26606"/>
          <ac:spMkLst>
            <pc:docMk/>
            <pc:sldMk cId="1554027783" sldId="263"/>
            <ac:spMk id="14" creationId="{CFAEE956-DE80-E0DE-D787-957B425AB61C}"/>
          </ac:spMkLst>
        </pc:spChg>
        <pc:spChg chg="add del mod">
          <ac:chgData name="Zuzana Kříhová" userId="7d41808c-390e-40c2-bd93-53b0af250f83" providerId="ADAL" clId="{26E71C56-EB1E-46A3-B8B8-DD86676B6210}" dt="2024-02-26T06:21:41.459" v="268" actId="26606"/>
          <ac:spMkLst>
            <pc:docMk/>
            <pc:sldMk cId="1554027783" sldId="263"/>
            <ac:spMk id="15" creationId="{DD76D31F-3EC3-C59A-3ADE-E62DB18F4C16}"/>
          </ac:spMkLst>
        </pc:spChg>
        <pc:picChg chg="add mod">
          <ac:chgData name="Zuzana Kříhová" userId="7d41808c-390e-40c2-bd93-53b0af250f83" providerId="ADAL" clId="{26E71C56-EB1E-46A3-B8B8-DD86676B6210}" dt="2024-02-26T06:36:26.460" v="274" actId="26606"/>
          <ac:picMkLst>
            <pc:docMk/>
            <pc:sldMk cId="1554027783" sldId="263"/>
            <ac:picMk id="5" creationId="{E931086C-1B9F-C740-0B2E-ECEB7F39EEB3}"/>
          </ac:picMkLst>
        </pc:picChg>
      </pc:sldChg>
      <pc:sldChg chg="modSp new mod">
        <pc:chgData name="Zuzana Kříhová" userId="7d41808c-390e-40c2-bd93-53b0af250f83" providerId="ADAL" clId="{26E71C56-EB1E-46A3-B8B8-DD86676B6210}" dt="2024-02-26T06:45:28.521" v="542" actId="20577"/>
        <pc:sldMkLst>
          <pc:docMk/>
          <pc:sldMk cId="1895084801" sldId="264"/>
        </pc:sldMkLst>
        <pc:spChg chg="mod">
          <ac:chgData name="Zuzana Kříhová" userId="7d41808c-390e-40c2-bd93-53b0af250f83" providerId="ADAL" clId="{26E71C56-EB1E-46A3-B8B8-DD86676B6210}" dt="2024-02-26T06:41:42.682" v="487" actId="14100"/>
          <ac:spMkLst>
            <pc:docMk/>
            <pc:sldMk cId="1895084801" sldId="264"/>
            <ac:spMk id="2" creationId="{58A58BE5-9954-EE30-C23F-8EBA65CDABF3}"/>
          </ac:spMkLst>
        </pc:spChg>
        <pc:spChg chg="mod">
          <ac:chgData name="Zuzana Kříhová" userId="7d41808c-390e-40c2-bd93-53b0af250f83" providerId="ADAL" clId="{26E71C56-EB1E-46A3-B8B8-DD86676B6210}" dt="2024-02-26T06:41:49.466" v="489" actId="14100"/>
          <ac:spMkLst>
            <pc:docMk/>
            <pc:sldMk cId="1895084801" sldId="264"/>
            <ac:spMk id="3" creationId="{C2F180E4-1366-6681-1407-D2E2FDB00967}"/>
          </ac:spMkLst>
        </pc:spChg>
        <pc:spChg chg="mod">
          <ac:chgData name="Zuzana Kříhová" userId="7d41808c-390e-40c2-bd93-53b0af250f83" providerId="ADAL" clId="{26E71C56-EB1E-46A3-B8B8-DD86676B6210}" dt="2024-02-26T06:42:18.019" v="495" actId="6549"/>
          <ac:spMkLst>
            <pc:docMk/>
            <pc:sldMk cId="1895084801" sldId="264"/>
            <ac:spMk id="4" creationId="{A5A0F4F2-9CBC-C9BB-CC35-29B0A1953022}"/>
          </ac:spMkLst>
        </pc:spChg>
        <pc:spChg chg="mod">
          <ac:chgData name="Zuzana Kříhová" userId="7d41808c-390e-40c2-bd93-53b0af250f83" providerId="ADAL" clId="{26E71C56-EB1E-46A3-B8B8-DD86676B6210}" dt="2024-02-26T06:43:30.741" v="503" actId="255"/>
          <ac:spMkLst>
            <pc:docMk/>
            <pc:sldMk cId="1895084801" sldId="264"/>
            <ac:spMk id="5" creationId="{4E1C83A9-76B6-DB5F-E16C-79C13D66E0B1}"/>
          </ac:spMkLst>
        </pc:spChg>
        <pc:spChg chg="mod">
          <ac:chgData name="Zuzana Kříhová" userId="7d41808c-390e-40c2-bd93-53b0af250f83" providerId="ADAL" clId="{26E71C56-EB1E-46A3-B8B8-DD86676B6210}" dt="2024-02-26T06:45:28.521" v="542" actId="20577"/>
          <ac:spMkLst>
            <pc:docMk/>
            <pc:sldMk cId="1895084801" sldId="264"/>
            <ac:spMk id="6" creationId="{64B71DB0-FE14-05EB-4F88-4DE50E618366}"/>
          </ac:spMkLst>
        </pc:spChg>
      </pc:sldChg>
      <pc:sldChg chg="new del">
        <pc:chgData name="Zuzana Kříhová" userId="7d41808c-390e-40c2-bd93-53b0af250f83" providerId="ADAL" clId="{26E71C56-EB1E-46A3-B8B8-DD86676B6210}" dt="2024-02-26T06:51:18.900" v="760" actId="47"/>
        <pc:sldMkLst>
          <pc:docMk/>
          <pc:sldMk cId="69574102" sldId="265"/>
        </pc:sldMkLst>
      </pc:sldChg>
      <pc:sldChg chg="addSp modSp new mod">
        <pc:chgData name="Zuzana Kříhová" userId="7d41808c-390e-40c2-bd93-53b0af250f83" providerId="ADAL" clId="{26E71C56-EB1E-46A3-B8B8-DD86676B6210}" dt="2024-03-03T19:31:07.936" v="829"/>
        <pc:sldMkLst>
          <pc:docMk/>
          <pc:sldMk cId="983711197" sldId="266"/>
        </pc:sldMkLst>
        <pc:spChg chg="add mod">
          <ac:chgData name="Zuzana Kříhová" userId="7d41808c-390e-40c2-bd93-53b0af250f83" providerId="ADAL" clId="{26E71C56-EB1E-46A3-B8B8-DD86676B6210}" dt="2024-03-03T19:31:07.936" v="829"/>
          <ac:spMkLst>
            <pc:docMk/>
            <pc:sldMk cId="983711197" sldId="266"/>
            <ac:spMk id="3" creationId="{5336415F-12F4-215F-3578-8E46EC54B583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295400" y="2209800"/>
            <a:ext cx="7162800" cy="1143000"/>
          </a:xfrm>
        </p:spPr>
        <p:txBody>
          <a:bodyPr/>
          <a:lstStyle>
            <a:lvl1pPr>
              <a:defRPr sz="3900"/>
            </a:lvl1pPr>
          </a:lstStyle>
          <a:p>
            <a:pPr lvl="0"/>
            <a:r>
              <a:rPr lang="cs-CZ" noProof="0"/>
              <a:t>Kliknutím lze upravit styl.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524000" y="3505200"/>
            <a:ext cx="6400800" cy="1066800"/>
          </a:xfrm>
        </p:spPr>
        <p:txBody>
          <a:bodyPr/>
          <a:lstStyle>
            <a:lvl1pPr marL="0" indent="0" algn="ctr">
              <a:buFontTx/>
              <a:buNone/>
              <a:defRPr b="1"/>
            </a:lvl1pPr>
          </a:lstStyle>
          <a:p>
            <a:pPr lvl="0"/>
            <a:r>
              <a:rPr lang="cs-CZ" noProof="0"/>
              <a:t>Kliknutím lze upravit styl předlohy.</a:t>
            </a:r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dt" sz="half" idx="2"/>
          </p:nvPr>
        </p:nvSpPr>
        <p:spPr>
          <a:xfrm>
            <a:off x="685800" y="6096000"/>
            <a:ext cx="1905000" cy="381000"/>
          </a:xfrm>
        </p:spPr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096000"/>
            <a:ext cx="2895600" cy="381000"/>
          </a:xfrm>
        </p:spPr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096000"/>
            <a:ext cx="1905000" cy="381000"/>
          </a:xfrm>
        </p:spPr>
        <p:txBody>
          <a:bodyPr/>
          <a:lstStyle>
            <a:lvl1pPr>
              <a:defRPr/>
            </a:lvl1pPr>
          </a:lstStyle>
          <a:p>
            <a:fld id="{CBEB2D2A-6138-4B7A-AE3B-300924D046F4}" type="slidenum">
              <a:rPr lang="cs-CZ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98C7627-AAC1-4D2C-8FD0-F65E9A75F623}" type="slidenum">
              <a:rPr lang="cs-CZ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330195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1295400"/>
            <a:ext cx="1924050" cy="4953000"/>
          </a:xfrm>
        </p:spPr>
        <p:txBody>
          <a:bodyPr vert="eaVert"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19200" y="1295400"/>
            <a:ext cx="5619750" cy="4953000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23448AE-D780-4C7F-87D7-4CB2B52D2FA1}" type="slidenum">
              <a:rPr lang="cs-CZ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032051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ED4A37E-AC55-4F9C-B19B-59289E126022}" type="slidenum">
              <a:rPr lang="cs-CZ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61585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92F781-15C9-4F07-A9D5-6310CF1CE8DC}" type="slidenum">
              <a:rPr lang="cs-CZ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430498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19200" y="2286000"/>
            <a:ext cx="3771900" cy="3962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3500" y="2286000"/>
            <a:ext cx="3771900" cy="3962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0E51BD4-B277-4F9B-8091-E9040B8747AE}" type="slidenum">
              <a:rPr lang="cs-CZ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613345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BEF6ED6-A8B8-49BD-9DDF-40C10AA42066}" type="slidenum">
              <a:rPr lang="cs-CZ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148591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FB92282-02BB-415E-B606-20DBECCA744C}" type="slidenum">
              <a:rPr lang="cs-CZ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222854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B48D64-144E-40B6-82BA-862364B5BD9F}" type="slidenum">
              <a:rPr lang="cs-CZ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528736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5506545-BEA7-41EE-8F6B-40E21F1CDFF9}" type="slidenum">
              <a:rPr lang="cs-CZ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053839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/>
              <a:t>Kliknutím na ikonu přidáte obrázek.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4E73D1C-0202-427F-A90F-DDF3108D2CBA}" type="slidenum">
              <a:rPr lang="cs-CZ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424000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219200" y="1295400"/>
            <a:ext cx="769620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/>
              <a:t>Klepnutím lze upravit styl nadpisů předlohy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219200" y="2286000"/>
            <a:ext cx="7696200" cy="396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/>
              <a:t>Klepnutím lze upravit styly textu předlohy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04800" y="6324600"/>
            <a:ext cx="1905000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/>
            </a:lvl1pPr>
          </a:lstStyle>
          <a:p>
            <a:endParaRPr lang="cs-CZ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200400" y="6324600"/>
            <a:ext cx="2895600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/>
            </a:lvl1pPr>
          </a:lstStyle>
          <a:p>
            <a:endParaRPr lang="cs-CZ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10400" y="6324600"/>
            <a:ext cx="1905000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/>
            </a:lvl1pPr>
          </a:lstStyle>
          <a:p>
            <a:fld id="{C2257967-777E-40DE-BF5C-DC710939757B}" type="slidenum">
              <a:rPr lang="cs-CZ"/>
              <a:pPr/>
              <a:t>‹#›</a:t>
            </a:fld>
            <a:endParaRPr lang="cs-CZ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 Black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 Black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 Black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 Black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 Black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 Black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 Black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 Black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mxMc4I7qMDU" TargetMode="Externa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fa.wikipedia.org/wiki/%D8%A2%DB%8C_%D8%A8%DB%8C_%D8%AA%D9%88%D8%B1%DB%8C%D8%B3" TargetMode="External"/><Relationship Id="rId2" Type="http://schemas.openxmlformats.org/officeDocument/2006/relationships/hyperlink" Target="https://fa.wikipedia.org/wiki/%D8%B9%D8%A8%D8%A7%D8%B3_%D8%A7%D9%85%D8%A7%D9%86%D8%AA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b="1" u="sng" dirty="0"/>
              <a:t>Tvorba za </a:t>
            </a:r>
            <a:r>
              <a:rPr lang="cs-CZ" b="1" u="sng" dirty="0" err="1"/>
              <a:t>Safíjovců</a:t>
            </a:r>
            <a:br>
              <a:rPr lang="cs-CZ" b="1" u="sng" dirty="0"/>
            </a:br>
            <a:r>
              <a:rPr lang="cs-CZ" b="1" u="sng" dirty="0"/>
              <a:t>počátky stagnace </a:t>
            </a:r>
            <a:br>
              <a:rPr lang="cs-CZ" dirty="0"/>
            </a:b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6425167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512" y="188640"/>
            <a:ext cx="8735888" cy="504056"/>
          </a:xfrm>
        </p:spPr>
        <p:txBody>
          <a:bodyPr/>
          <a:lstStyle/>
          <a:p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51520" y="908720"/>
            <a:ext cx="8663880" cy="5339680"/>
          </a:xfrm>
        </p:spPr>
        <p:txBody>
          <a:bodyPr/>
          <a:lstStyle/>
          <a:p>
            <a:r>
              <a:rPr lang="cs-CZ" sz="1400" b="1" u="sng" dirty="0" err="1"/>
              <a:t>Šarafoddín</a:t>
            </a:r>
            <a:r>
              <a:rPr lang="cs-CZ" sz="1400" b="1" u="sng" dirty="0"/>
              <a:t>  </a:t>
            </a:r>
            <a:r>
              <a:rPr lang="cs-CZ" sz="1400" b="1" u="sng" dirty="0" err="1"/>
              <a:t>Abdolláh</a:t>
            </a:r>
            <a:r>
              <a:rPr lang="cs-CZ" sz="1400" b="1" u="sng" dirty="0"/>
              <a:t> </a:t>
            </a:r>
            <a:r>
              <a:rPr lang="cs-CZ" sz="1400" b="1" u="sng" dirty="0" err="1"/>
              <a:t>Šírází</a:t>
            </a:r>
            <a:r>
              <a:rPr lang="cs-CZ" sz="1400" b="1" u="sng" dirty="0"/>
              <a:t> (</a:t>
            </a:r>
            <a:r>
              <a:rPr lang="cs-CZ" sz="1400" b="1" u="sng" dirty="0" err="1"/>
              <a:t>Vassáf</a:t>
            </a:r>
            <a:r>
              <a:rPr lang="cs-CZ" sz="1400" b="1" u="sng" dirty="0"/>
              <a:t>-e </a:t>
            </a:r>
            <a:r>
              <a:rPr lang="cs-CZ" sz="1400" b="1" u="sng" dirty="0" err="1"/>
              <a:t>hazrat</a:t>
            </a:r>
            <a:r>
              <a:rPr lang="cs-CZ" sz="1400" dirty="0"/>
              <a:t>) </a:t>
            </a:r>
            <a:r>
              <a:rPr lang="fa-IR" sz="1400" dirty="0"/>
              <a:t>وصّافِ حضرت</a:t>
            </a:r>
            <a:endParaRPr lang="cs-CZ" sz="1400" dirty="0"/>
          </a:p>
          <a:p>
            <a:r>
              <a:rPr lang="fa-IR" sz="1400" dirty="0"/>
              <a:t>عبدالله ابن فضل‌الله شرف‌الدین شیرازی</a:t>
            </a:r>
            <a:endParaRPr lang="cs-CZ" sz="1400" dirty="0"/>
          </a:p>
          <a:p>
            <a:r>
              <a:rPr lang="cs-CZ" sz="1400" dirty="0"/>
              <a:t> </a:t>
            </a:r>
          </a:p>
          <a:p>
            <a:pPr lvl="0"/>
            <a:r>
              <a:rPr lang="cs-CZ" sz="1400" dirty="0"/>
              <a:t>Z. 1334, ze Šírázu</a:t>
            </a:r>
          </a:p>
          <a:p>
            <a:pPr lvl="0"/>
            <a:endParaRPr lang="cs-CZ" sz="1400" dirty="0"/>
          </a:p>
          <a:p>
            <a:pPr lvl="0"/>
            <a:r>
              <a:rPr lang="cs-CZ" sz="1400" dirty="0"/>
              <a:t>výběrčí daní a historik Ílchánů</a:t>
            </a:r>
          </a:p>
          <a:p>
            <a:pPr marL="0" lvl="0" indent="0">
              <a:buNone/>
            </a:pPr>
            <a:endParaRPr lang="cs-CZ" sz="1400" dirty="0"/>
          </a:p>
          <a:p>
            <a:pPr lvl="0"/>
            <a:r>
              <a:rPr lang="cs-CZ" sz="1400" dirty="0" err="1"/>
              <a:t>Vassáfe</a:t>
            </a:r>
            <a:r>
              <a:rPr lang="cs-CZ" sz="1400" dirty="0"/>
              <a:t> </a:t>
            </a:r>
            <a:r>
              <a:rPr lang="cs-CZ" sz="1400" dirty="0" err="1"/>
              <a:t>hazrat</a:t>
            </a:r>
            <a:r>
              <a:rPr lang="cs-CZ" sz="1400" dirty="0"/>
              <a:t> = titul Chvalořečník jeho veličenstva.</a:t>
            </a:r>
          </a:p>
          <a:p>
            <a:pPr lvl="0"/>
            <a:r>
              <a:rPr lang="cs-CZ" sz="1400" b="1" u="sng" dirty="0" err="1"/>
              <a:t>Tárích</a:t>
            </a:r>
            <a:r>
              <a:rPr lang="cs-CZ" sz="1400" b="1" u="sng" dirty="0"/>
              <a:t>-e </a:t>
            </a:r>
            <a:r>
              <a:rPr lang="cs-CZ" sz="1400" b="1" u="sng" dirty="0" err="1"/>
              <a:t>Vassáf</a:t>
            </a:r>
            <a:r>
              <a:rPr lang="cs-CZ" sz="1400" b="1" u="sng" dirty="0"/>
              <a:t> </a:t>
            </a:r>
            <a:r>
              <a:rPr lang="ar-SA" sz="1400" b="1" i="1" dirty="0"/>
              <a:t>تاریخ وَصّاف</a:t>
            </a:r>
            <a:r>
              <a:rPr lang="cs-CZ" sz="1400" b="1" u="sng" dirty="0"/>
              <a:t>  (</a:t>
            </a:r>
            <a:r>
              <a:rPr lang="cs-CZ" sz="1400" b="1" u="sng" dirty="0" err="1"/>
              <a:t>Tadžzijatu´l-amsár</a:t>
            </a:r>
            <a:r>
              <a:rPr lang="cs-CZ" sz="1400" b="1" u="sng" dirty="0"/>
              <a:t> ve </a:t>
            </a:r>
            <a:r>
              <a:rPr lang="cs-CZ" sz="1400" b="1" u="sng" dirty="0" err="1"/>
              <a:t>tazdžijatu´l-a´sár</a:t>
            </a:r>
            <a:r>
              <a:rPr lang="cs-CZ" sz="1400" b="1" u="sng" dirty="0"/>
              <a:t> </a:t>
            </a:r>
            <a:r>
              <a:rPr lang="ar-SA" sz="1400" b="1" i="1" dirty="0"/>
              <a:t>تجزیة الامصار و تزجیة الاعصار</a:t>
            </a:r>
            <a:r>
              <a:rPr lang="cs-CZ" sz="1400" b="1" u="sng" dirty="0"/>
              <a:t>)</a:t>
            </a:r>
            <a:r>
              <a:rPr lang="cs-CZ" sz="1400" dirty="0"/>
              <a:t> – Dělení krajů a prožití věků</a:t>
            </a:r>
          </a:p>
          <a:p>
            <a:pPr marL="0" lvl="0" indent="0">
              <a:buNone/>
            </a:pPr>
            <a:endParaRPr lang="cs-CZ" sz="1400" dirty="0"/>
          </a:p>
          <a:p>
            <a:pPr lvl="0"/>
            <a:r>
              <a:rPr lang="cs-CZ" sz="1400" dirty="0"/>
              <a:t>události od r. 1257 – 1328</a:t>
            </a:r>
          </a:p>
          <a:p>
            <a:pPr lvl="0"/>
            <a:endParaRPr lang="cs-CZ" sz="1400" dirty="0"/>
          </a:p>
          <a:p>
            <a:pPr lvl="0"/>
            <a:r>
              <a:rPr lang="cs-CZ" sz="1400" dirty="0"/>
              <a:t>Kniha začíná úmrtím </a:t>
            </a:r>
            <a:r>
              <a:rPr lang="cs-CZ" sz="1400" dirty="0" err="1"/>
              <a:t>Möngke</a:t>
            </a:r>
            <a:r>
              <a:rPr lang="cs-CZ" sz="1400" dirty="0"/>
              <a:t> Chána -) nástupnictví </a:t>
            </a:r>
            <a:r>
              <a:rPr lang="cs-CZ" sz="1400" dirty="0" err="1"/>
              <a:t>Kublaj</a:t>
            </a:r>
            <a:r>
              <a:rPr lang="cs-CZ" sz="1400" dirty="0"/>
              <a:t>-chána</a:t>
            </a:r>
          </a:p>
          <a:p>
            <a:pPr lvl="0"/>
            <a:endParaRPr lang="cs-CZ" sz="1400" dirty="0"/>
          </a:p>
          <a:p>
            <a:pPr lvl="0"/>
            <a:r>
              <a:rPr lang="cs-CZ" sz="1400" dirty="0"/>
              <a:t>ve 3.a 4. svazek: o Indii</a:t>
            </a:r>
          </a:p>
          <a:p>
            <a:pPr lvl="0"/>
            <a:endParaRPr lang="cs-CZ" sz="1400" dirty="0"/>
          </a:p>
          <a:p>
            <a:pPr lvl="0"/>
            <a:r>
              <a:rPr lang="cs-CZ" sz="1400" dirty="0"/>
              <a:t>forma: arabizace, bombast, květnatost  </a:t>
            </a:r>
          </a:p>
          <a:p>
            <a:pPr marL="0" indent="0">
              <a:buNone/>
            </a:pPr>
            <a:r>
              <a:rPr lang="cs-CZ" sz="1400" dirty="0"/>
              <a:t> </a:t>
            </a:r>
          </a:p>
          <a:p>
            <a:pPr lvl="0"/>
            <a:r>
              <a:rPr lang="cs-CZ" sz="1400" dirty="0"/>
              <a:t>v Bombaji 1853, 1856 Hammer </a:t>
            </a:r>
            <a:r>
              <a:rPr lang="cs-CZ" sz="1400" dirty="0" err="1"/>
              <a:t>Purgstall</a:t>
            </a:r>
            <a:r>
              <a:rPr lang="cs-CZ" sz="1400" dirty="0"/>
              <a:t>  1. německý překlad</a:t>
            </a:r>
          </a:p>
          <a:p>
            <a:endParaRPr lang="cs-CZ" sz="1400" dirty="0"/>
          </a:p>
        </p:txBody>
      </p:sp>
    </p:spTree>
    <p:extLst>
      <p:ext uri="{BB962C8B-B14F-4D97-AF65-F5344CB8AC3E}">
        <p14:creationId xmlns:p14="http://schemas.microsoft.com/office/powerpoint/2010/main" val="16225470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A773A04-25D4-04D2-84E7-A20D545F4B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1520" y="116632"/>
            <a:ext cx="8663880" cy="360040"/>
          </a:xfrm>
        </p:spPr>
        <p:txBody>
          <a:bodyPr/>
          <a:lstStyle/>
          <a:p>
            <a:br>
              <a:rPr lang="cs-CZ" sz="2000" b="1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cs-CZ" sz="2000" b="1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cs-CZ" sz="2000" b="1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Literatura za </a:t>
            </a:r>
            <a:r>
              <a:rPr lang="cs-CZ" sz="2000" b="1" u="sng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Safíjovců</a:t>
            </a:r>
            <a:r>
              <a:rPr lang="cs-CZ" sz="2000" b="1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(1500–1736</a:t>
            </a:r>
            <a:r>
              <a:rPr lang="cs-CZ" sz="2000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 </a:t>
            </a:r>
            <a:br>
              <a:rPr lang="cs-CZ" sz="4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B4443E8-A6A9-2F75-2E01-313F9DD902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1520" y="620688"/>
            <a:ext cx="8663880" cy="5627712"/>
          </a:xfrm>
        </p:spPr>
        <p:txBody>
          <a:bodyPr/>
          <a:lstStyle/>
          <a:p>
            <a:pPr marL="0" indent="0">
              <a:spcAft>
                <a:spcPts val="400"/>
              </a:spcAft>
              <a:buNone/>
              <a:tabLst>
                <a:tab pos="449580" algn="l"/>
                <a:tab pos="899160" algn="l"/>
                <a:tab pos="1348740" algn="l"/>
                <a:tab pos="1798320" algn="l"/>
                <a:tab pos="2247900" algn="l"/>
                <a:tab pos="2697480" algn="l"/>
                <a:tab pos="3147060" algn="l"/>
                <a:tab pos="3596640" algn="l"/>
                <a:tab pos="4046220" algn="l"/>
                <a:tab pos="4495800" algn="l"/>
                <a:tab pos="4945380" algn="l"/>
                <a:tab pos="5394960" algn="l"/>
                <a:tab pos="5844540" algn="l"/>
                <a:tab pos="6294120" algn="l"/>
              </a:tabLst>
            </a:pP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r>
              <a:rPr lang="cs-CZ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Safíjovci</a:t>
            </a: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ar-SA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صفویان</a:t>
            </a: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(1500-1736)</a:t>
            </a:r>
          </a:p>
          <a:p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r>
              <a:rPr lang="cs-CZ" sz="1800" b="1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Spor zda kurdského či tureckého původu </a:t>
            </a: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 marL="342900" lvl="0" indent="-342900">
              <a:buFont typeface="Times New Roman" panose="02020603050405020304" pitchFamily="18" charset="0"/>
              <a:buChar char="-"/>
            </a:pPr>
            <a:r>
              <a:rPr lang="cs-CZ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perština</a:t>
            </a: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- k ideologickému šíření </a:t>
            </a:r>
            <a:r>
              <a:rPr lang="cs-CZ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ší´y</a:t>
            </a: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cs-CZ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prestižní</a:t>
            </a: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jazyk. </a:t>
            </a:r>
          </a:p>
          <a:p>
            <a:pPr marL="342900" lvl="0" indent="-342900">
              <a:buFont typeface="Times New Roman" panose="02020603050405020304" pitchFamily="18" charset="0"/>
              <a:buChar char="-"/>
            </a:pPr>
            <a:endParaRPr lang="cs-CZ" sz="1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buFont typeface="Times New Roman" panose="02020603050405020304" pitchFamily="18" charset="0"/>
              <a:buChar char="-"/>
            </a:pP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perština nově i jako </a:t>
            </a:r>
            <a:r>
              <a:rPr lang="cs-CZ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jazyk teologických děl</a:t>
            </a: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pro která byla dříve užívána výhradně koránská </a:t>
            </a:r>
            <a:r>
              <a:rPr lang="cs-CZ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arabština</a:t>
            </a: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!</a:t>
            </a:r>
          </a:p>
          <a:p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 marL="342900" lvl="0" indent="-342900">
              <a:buFont typeface="Times New Roman" panose="02020603050405020304" pitchFamily="18" charset="0"/>
              <a:buChar char="-"/>
            </a:pP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velmi důležitým stmelovacím elementem v </a:t>
            </a:r>
            <a:r>
              <a:rPr lang="cs-CZ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safíjovské</a:t>
            </a: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říši byla </a:t>
            </a:r>
            <a:r>
              <a:rPr lang="cs-CZ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ší´a</a:t>
            </a: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 marL="342900" lvl="0" indent="-342900">
              <a:buFont typeface="Times New Roman" panose="02020603050405020304" pitchFamily="18" charset="0"/>
              <a:buChar char="-"/>
            </a:pPr>
            <a:r>
              <a:rPr lang="cs-CZ" sz="1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  <a:t>p</a:t>
            </a:r>
            <a:r>
              <a:rPr lang="cs-CZ" sz="1800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ostoj k súfismu</a:t>
            </a: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– </a:t>
            </a:r>
            <a:r>
              <a:rPr lang="cs-CZ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súfijské</a:t>
            </a: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řády začínají být silně potlačovány </a:t>
            </a:r>
          </a:p>
          <a:p>
            <a:pPr marL="342900" lvl="0" indent="-342900">
              <a:buFont typeface="Times New Roman" panose="02020603050405020304" pitchFamily="18" charset="0"/>
              <a:buChar char="-"/>
            </a:pP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nejvíce pronásledoval poslední </a:t>
            </a:r>
            <a:r>
              <a:rPr lang="cs-CZ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Safíjovec</a:t>
            </a: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dekadentní </a:t>
            </a:r>
            <a:r>
              <a:rPr lang="cs-CZ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Hosejn</a:t>
            </a:r>
            <a:r>
              <a:rPr lang="cs-CZ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(z. 1729), přezdívkou </a:t>
            </a:r>
            <a:r>
              <a:rPr lang="cs-CZ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mollá</a:t>
            </a: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cs-CZ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Hosejn</a:t>
            </a: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</a:p>
          <a:p>
            <a:pPr marL="457200"/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 marL="342900" lvl="0" indent="-342900">
              <a:buFont typeface="Times New Roman" panose="02020603050405020304" pitchFamily="18" charset="0"/>
              <a:buChar char="-"/>
            </a:pP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oslabování velmi oblíbených </a:t>
            </a:r>
            <a:r>
              <a:rPr lang="cs-CZ" sz="1800" b="1" u="sng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zijárat</a:t>
            </a:r>
            <a:endParaRPr lang="cs-CZ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buFont typeface="Times New Roman" panose="02020603050405020304" pitchFamily="18" charset="0"/>
              <a:buChar char="-"/>
            </a:pP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……Za </a:t>
            </a:r>
            <a:r>
              <a:rPr lang="cs-CZ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Tahmáspa</a:t>
            </a: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I. (z. 1576) dochází k izolaci </a:t>
            </a:r>
            <a:r>
              <a:rPr lang="cs-CZ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Stř</a:t>
            </a: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Asie od Íránu</a:t>
            </a:r>
          </a:p>
          <a:p>
            <a:pPr marL="457200"/>
            <a:endParaRPr lang="cs-CZ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989677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D585196-9734-2BFE-D3AB-5E408BEFF2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 wrap="square" anchor="ctr">
            <a:normAutofit/>
          </a:bodyPr>
          <a:lstStyle/>
          <a:p>
            <a:pPr>
              <a:lnSpc>
                <a:spcPct val="90000"/>
              </a:lnSpc>
            </a:pPr>
            <a:br>
              <a:rPr lang="cs-CZ" sz="1900" b="1" u="sng">
                <a:effectLst/>
              </a:rPr>
            </a:br>
            <a:br>
              <a:rPr lang="cs-CZ" sz="1900" b="1" u="sng">
                <a:effectLst/>
              </a:rPr>
            </a:br>
            <a:r>
              <a:rPr lang="cs-CZ" sz="1900" b="1" u="sng">
                <a:effectLst/>
              </a:rPr>
              <a:t>Literatura za </a:t>
            </a:r>
            <a:r>
              <a:rPr lang="cs-CZ" sz="1900" b="1" u="sng" err="1">
                <a:effectLst/>
              </a:rPr>
              <a:t>Safíjovců</a:t>
            </a:r>
            <a:br>
              <a:rPr lang="cs-CZ" sz="1900">
                <a:effectLst/>
              </a:rPr>
            </a:br>
            <a:endParaRPr lang="cs-CZ" sz="1900"/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0EB2D7F4-9B03-522F-DDDF-DBFDA0A499E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/>
          <a:lstStyle/>
          <a:p>
            <a:endParaRPr lang="en-US"/>
          </a:p>
        </p:txBody>
      </p:sp>
      <p:pic>
        <p:nvPicPr>
          <p:cNvPr id="5" name="Obrázek 4" descr="Obsah obrázku osoba, Lidská tvář, vrásky, Čelo&#10;&#10;Popis byl vytvořen automaticky">
            <a:extLst>
              <a:ext uri="{FF2B5EF4-FFF2-40B4-BE49-F238E27FC236}">
                <a16:creationId xmlns:a16="http://schemas.microsoft.com/office/drawing/2014/main" id="{E931086C-1B9F-C740-0B2E-ECEB7F39EEB3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" b="9338"/>
          <a:stretch/>
        </p:blipFill>
        <p:spPr>
          <a:xfrm>
            <a:off x="457200" y="2174875"/>
            <a:ext cx="4040188" cy="3951288"/>
          </a:xfrm>
          <a:prstGeom prst="rect">
            <a:avLst/>
          </a:prstGeom>
          <a:noFill/>
        </p:spPr>
      </p:pic>
      <p:sp>
        <p:nvSpPr>
          <p:cNvPr id="8" name="Text Placeholder 4">
            <a:extLst>
              <a:ext uri="{FF2B5EF4-FFF2-40B4-BE49-F238E27FC236}">
                <a16:creationId xmlns:a16="http://schemas.microsoft.com/office/drawing/2014/main" id="{00534005-3997-92DF-21D4-46050F3E1AE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/>
          <a:lstStyle/>
          <a:p>
            <a:endParaRPr lang="en-US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148DDBB-2E39-2347-9BBD-4E8831A5956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 wrap="square" anchor="t">
            <a:normAutofit/>
          </a:bodyPr>
          <a:lstStyle/>
          <a:p>
            <a:pPr>
              <a:lnSpc>
                <a:spcPct val="90000"/>
              </a:lnSpc>
            </a:pPr>
            <a:r>
              <a:rPr lang="cs-CZ" sz="1700" dirty="0">
                <a:effectLst/>
              </a:rPr>
              <a:t>příkrá kritika literární produkce tohoto i následujících období </a:t>
            </a:r>
          </a:p>
          <a:p>
            <a:pPr>
              <a:lnSpc>
                <a:spcPct val="90000"/>
              </a:lnSpc>
            </a:pPr>
            <a:endParaRPr lang="cs-CZ" sz="1700" dirty="0">
              <a:effectLst/>
            </a:endParaRPr>
          </a:p>
          <a:p>
            <a:pPr marL="342900" lvl="0" indent="-342900">
              <a:lnSpc>
                <a:spcPct val="90000"/>
              </a:lnSpc>
              <a:buFont typeface="Times New Roman" panose="02020603050405020304" pitchFamily="18" charset="0"/>
              <a:buChar char="-"/>
            </a:pPr>
            <a:r>
              <a:rPr lang="cs-CZ" sz="1700" dirty="0" err="1">
                <a:effectLst/>
              </a:rPr>
              <a:t>Ehsan</a:t>
            </a:r>
            <a:r>
              <a:rPr lang="cs-CZ" sz="1700" dirty="0">
                <a:effectLst/>
              </a:rPr>
              <a:t> </a:t>
            </a:r>
            <a:r>
              <a:rPr lang="cs-CZ" sz="1700" dirty="0" err="1">
                <a:effectLst/>
              </a:rPr>
              <a:t>Yarshater</a:t>
            </a:r>
            <a:r>
              <a:rPr lang="cs-CZ" sz="1700" dirty="0">
                <a:effectLst/>
              </a:rPr>
              <a:t> (1974) </a:t>
            </a:r>
            <a:r>
              <a:rPr lang="cs-CZ" sz="1700" b="1" dirty="0" err="1">
                <a:effectLst/>
              </a:rPr>
              <a:t>Safavid</a:t>
            </a:r>
            <a:r>
              <a:rPr lang="cs-CZ" sz="1700" b="1" dirty="0">
                <a:effectLst/>
              </a:rPr>
              <a:t> </a:t>
            </a:r>
            <a:r>
              <a:rPr lang="cs-CZ" sz="1700" b="1" dirty="0" err="1">
                <a:effectLst/>
              </a:rPr>
              <a:t>literature</a:t>
            </a:r>
            <a:r>
              <a:rPr lang="cs-CZ" sz="1700" b="1" dirty="0">
                <a:effectLst/>
              </a:rPr>
              <a:t>: </a:t>
            </a:r>
            <a:r>
              <a:rPr lang="cs-CZ" sz="1700" b="1" dirty="0" err="1">
                <a:effectLst/>
              </a:rPr>
              <a:t>progress</a:t>
            </a:r>
            <a:r>
              <a:rPr lang="cs-CZ" sz="1700" b="1" dirty="0">
                <a:effectLst/>
              </a:rPr>
              <a:t> </a:t>
            </a:r>
            <a:r>
              <a:rPr lang="cs-CZ" sz="1700" b="1" dirty="0" err="1">
                <a:effectLst/>
              </a:rPr>
              <a:t>or</a:t>
            </a:r>
            <a:r>
              <a:rPr lang="cs-CZ" sz="1700" b="1" dirty="0">
                <a:effectLst/>
              </a:rPr>
              <a:t> </a:t>
            </a:r>
            <a:r>
              <a:rPr lang="cs-CZ" sz="1700" b="1" dirty="0" err="1">
                <a:effectLst/>
              </a:rPr>
              <a:t>decline</a:t>
            </a:r>
            <a:r>
              <a:rPr lang="cs-CZ" sz="1700" dirty="0">
                <a:effectLst/>
              </a:rPr>
              <a:t>, </a:t>
            </a:r>
            <a:r>
              <a:rPr lang="cs-CZ" sz="1700" dirty="0" err="1">
                <a:effectLst/>
              </a:rPr>
              <a:t>Iranian</a:t>
            </a:r>
            <a:r>
              <a:rPr lang="cs-CZ" sz="1700" dirty="0">
                <a:effectLst/>
              </a:rPr>
              <a:t> </a:t>
            </a:r>
            <a:r>
              <a:rPr lang="cs-CZ" sz="1700" dirty="0" err="1">
                <a:effectLst/>
              </a:rPr>
              <a:t>Studies</a:t>
            </a:r>
            <a:r>
              <a:rPr lang="cs-CZ" sz="1700" dirty="0">
                <a:effectLst/>
              </a:rPr>
              <a:t>, 7:1-2, 217-270, </a:t>
            </a:r>
          </a:p>
          <a:p>
            <a:pPr marL="342900" lvl="0" indent="-342900">
              <a:lnSpc>
                <a:spcPct val="90000"/>
              </a:lnSpc>
              <a:buFont typeface="Times New Roman" panose="02020603050405020304" pitchFamily="18" charset="0"/>
              <a:buChar char="-"/>
            </a:pPr>
            <a:r>
              <a:rPr lang="cs-CZ" sz="1700" u="none" strike="noStrike" dirty="0">
                <a:effectLst/>
              </a:rPr>
              <a:t> </a:t>
            </a:r>
            <a:endParaRPr lang="cs-CZ" sz="1700" dirty="0">
              <a:effectLst/>
            </a:endParaRPr>
          </a:p>
          <a:p>
            <a:pPr>
              <a:lnSpc>
                <a:spcPct val="90000"/>
              </a:lnSpc>
            </a:pPr>
            <a:r>
              <a:rPr lang="cs-CZ" sz="1700" b="1" dirty="0">
                <a:effectLst/>
              </a:rPr>
              <a:t>EY</a:t>
            </a:r>
            <a:r>
              <a:rPr lang="cs-CZ" sz="1700" dirty="0">
                <a:effectLst/>
              </a:rPr>
              <a:t> – zem. 2018; významný íránista, zakladatel </a:t>
            </a:r>
            <a:r>
              <a:rPr lang="cs-CZ" sz="1700" dirty="0" err="1">
                <a:effectLst/>
              </a:rPr>
              <a:t>íránistického</a:t>
            </a:r>
            <a:r>
              <a:rPr lang="cs-CZ" sz="1700" dirty="0">
                <a:effectLst/>
              </a:rPr>
              <a:t> centra na </a:t>
            </a:r>
            <a:r>
              <a:rPr lang="cs-CZ" sz="1700" dirty="0" err="1">
                <a:effectLst/>
              </a:rPr>
              <a:t>Colombia</a:t>
            </a:r>
            <a:r>
              <a:rPr lang="cs-CZ" sz="1700" dirty="0">
                <a:effectLst/>
              </a:rPr>
              <a:t> university. Prvním íránským americkým profesorem. </a:t>
            </a:r>
          </a:p>
          <a:p>
            <a:pPr marL="342900" lvl="0" indent="-342900">
              <a:lnSpc>
                <a:spcPct val="90000"/>
              </a:lnSpc>
              <a:buFont typeface="Times New Roman" panose="02020603050405020304" pitchFamily="18" charset="0"/>
              <a:buChar char="-"/>
            </a:pPr>
            <a:r>
              <a:rPr lang="cs-CZ" sz="1700" dirty="0">
                <a:effectLst/>
              </a:rPr>
              <a:t>Zakladatel projektu </a:t>
            </a:r>
            <a:r>
              <a:rPr lang="cs-CZ" sz="1700" b="1" dirty="0" err="1">
                <a:effectLst/>
              </a:rPr>
              <a:t>Encycklopedia</a:t>
            </a:r>
            <a:r>
              <a:rPr lang="cs-CZ" sz="1700" b="1" dirty="0">
                <a:effectLst/>
              </a:rPr>
              <a:t> </a:t>
            </a:r>
            <a:r>
              <a:rPr lang="cs-CZ" sz="1700" b="1" dirty="0" err="1">
                <a:effectLst/>
              </a:rPr>
              <a:t>Iranica</a:t>
            </a:r>
            <a:r>
              <a:rPr lang="cs-CZ" sz="1700" dirty="0">
                <a:effectLst/>
              </a:rPr>
              <a:t> – od r. 1973</a:t>
            </a:r>
          </a:p>
          <a:p>
            <a:pPr>
              <a:lnSpc>
                <a:spcPct val="90000"/>
              </a:lnSpc>
            </a:pPr>
            <a:endParaRPr lang="cs-CZ" sz="1700" dirty="0"/>
          </a:p>
        </p:txBody>
      </p:sp>
    </p:spTree>
    <p:extLst>
      <p:ext uri="{BB962C8B-B14F-4D97-AF65-F5344CB8AC3E}">
        <p14:creationId xmlns:p14="http://schemas.microsoft.com/office/powerpoint/2010/main" val="15540277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8A58BE5-9954-EE30-C23F-8EBA65CDAB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02034"/>
          </a:xfrm>
        </p:spPr>
        <p:txBody>
          <a:bodyPr/>
          <a:lstStyle/>
          <a:p>
            <a:endParaRPr lang="cs-CZ" dirty="0"/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C2F180E4-1366-6681-1407-D2E2FDB0096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7200" y="836712"/>
            <a:ext cx="4040188" cy="698401"/>
          </a:xfrm>
        </p:spPr>
        <p:txBody>
          <a:bodyPr/>
          <a:lstStyle/>
          <a:p>
            <a:r>
              <a:rPr lang="cs-CZ" sz="2400" u="sng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Safíjovci</a:t>
            </a:r>
            <a:r>
              <a:rPr lang="cs-CZ" sz="2400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- nepřátelsky naladění vůči světské poezii</a:t>
            </a:r>
            <a:endParaRPr lang="cs-CZ" dirty="0"/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A5A0F4F2-9CBC-C9BB-CC35-29B0A195302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57200" y="1628800"/>
            <a:ext cx="4040188" cy="4497363"/>
          </a:xfrm>
        </p:spPr>
        <p:txBody>
          <a:bodyPr/>
          <a:lstStyle/>
          <a:p>
            <a:pPr marL="0" indent="0">
              <a:buNone/>
            </a:pPr>
            <a:endParaRPr lang="cs-CZ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spcAft>
                <a:spcPts val="400"/>
              </a:spcAft>
              <a:buFont typeface="Wingdings" panose="05000000000000000000" pitchFamily="2" charset="2"/>
              <a:buChar char=""/>
              <a:tabLst>
                <a:tab pos="449580" algn="l"/>
                <a:tab pos="899160" algn="l"/>
                <a:tab pos="1348740" algn="l"/>
                <a:tab pos="1798320" algn="l"/>
                <a:tab pos="2247900" algn="l"/>
                <a:tab pos="2697480" algn="l"/>
                <a:tab pos="3147060" algn="l"/>
                <a:tab pos="3596640" algn="l"/>
                <a:tab pos="4046220" algn="l"/>
                <a:tab pos="4495800" algn="l"/>
                <a:tab pos="4945380" algn="l"/>
                <a:tab pos="5394960" algn="l"/>
                <a:tab pos="5844540" algn="l"/>
                <a:tab pos="6294120" algn="l"/>
              </a:tabLst>
            </a:pPr>
            <a:r>
              <a:rPr lang="cs-CZ" sz="1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pokles</a:t>
            </a: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podpory básníků na dvorech (ale např. šáh </a:t>
            </a:r>
            <a:r>
              <a:rPr lang="cs-CZ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Esmá´íl</a:t>
            </a: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– sám velký básník a podporovatel básníků, i Abbás Veliký) </a:t>
            </a:r>
          </a:p>
          <a:p>
            <a:pPr marL="342900" lvl="0" indent="-342900">
              <a:buFont typeface="Wingdings" panose="05000000000000000000" pitchFamily="2" charset="2"/>
              <a:buChar char=""/>
              <a:tabLst>
                <a:tab pos="449580" algn="l"/>
                <a:tab pos="899160" algn="l"/>
                <a:tab pos="1348740" algn="l"/>
                <a:tab pos="1798320" algn="l"/>
                <a:tab pos="2247900" algn="l"/>
                <a:tab pos="2697480" algn="l"/>
                <a:tab pos="3147060" algn="l"/>
                <a:tab pos="3596640" algn="l"/>
                <a:tab pos="4046220" algn="l"/>
                <a:tab pos="4495800" algn="l"/>
                <a:tab pos="4945380" algn="l"/>
                <a:tab pos="5394960" algn="l"/>
                <a:tab pos="5844540" algn="l"/>
                <a:tab pos="6294120" algn="l"/>
              </a:tabLst>
            </a:pPr>
            <a:r>
              <a:rPr lang="cs-CZ" sz="1800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Poezie se stává dominantou úzké skupiny privilegovaných básníků</a:t>
            </a:r>
          </a:p>
          <a:p>
            <a:pPr marL="342900" lvl="0" indent="-342900">
              <a:buFont typeface="Wingdings" panose="05000000000000000000" pitchFamily="2" charset="2"/>
              <a:buChar char=""/>
              <a:tabLst>
                <a:tab pos="449580" algn="l"/>
                <a:tab pos="899160" algn="l"/>
                <a:tab pos="1348740" algn="l"/>
                <a:tab pos="1798320" algn="l"/>
                <a:tab pos="2247900" algn="l"/>
                <a:tab pos="2697480" algn="l"/>
                <a:tab pos="3147060" algn="l"/>
                <a:tab pos="3596640" algn="l"/>
                <a:tab pos="4046220" algn="l"/>
                <a:tab pos="4495800" algn="l"/>
                <a:tab pos="4945380" algn="l"/>
                <a:tab pos="5394960" algn="l"/>
                <a:tab pos="5844540" algn="l"/>
                <a:tab pos="6294120" algn="l"/>
              </a:tabLst>
            </a:pPr>
            <a:r>
              <a:rPr lang="cs-CZ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Jevgenij </a:t>
            </a:r>
            <a:r>
              <a:rPr lang="cs-CZ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Bertels</a:t>
            </a:r>
            <a:r>
              <a:rPr lang="cs-CZ" sz="18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poezie se přesouvá ze dvorů mezi městské obyvatelstvo.  </a:t>
            </a:r>
          </a:p>
          <a:p>
            <a:pPr marL="457200"/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4E1C83A9-76B6-DB5F-E16C-79C13D66E0B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45025" y="731837"/>
            <a:ext cx="4041775" cy="536923"/>
          </a:xfrm>
        </p:spPr>
        <p:txBody>
          <a:bodyPr/>
          <a:lstStyle/>
          <a:p>
            <a:r>
              <a:rPr lang="cs-CZ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Yarshater</a:t>
            </a: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– „zestárnutí perské literatury“</a:t>
            </a:r>
            <a:endParaRPr lang="cs-CZ" sz="1800" dirty="0"/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64B71DB0-FE14-05EB-4F88-4DE50E61836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45025" y="1340768"/>
            <a:ext cx="4041775" cy="4785395"/>
          </a:xfrm>
        </p:spPr>
        <p:txBody>
          <a:bodyPr/>
          <a:lstStyle/>
          <a:p>
            <a:pPr marL="0" indent="0">
              <a:buNone/>
            </a:pPr>
            <a:r>
              <a:rPr lang="cs-CZ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„</a:t>
            </a:r>
            <a:r>
              <a:rPr lang="cs-CZ" sz="2400" dirty="0" err="1">
                <a:effectLst/>
                <a:latin typeface="Courier"/>
                <a:ea typeface="Calibri" panose="020F0502020204030204" pitchFamily="34" charset="0"/>
                <a:cs typeface="Courier"/>
              </a:rPr>
              <a:t>After</a:t>
            </a:r>
            <a:r>
              <a:rPr lang="cs-CZ" sz="2400" dirty="0">
                <a:effectLst/>
                <a:latin typeface="Courier"/>
                <a:ea typeface="Calibri" panose="020F0502020204030204" pitchFamily="34" charset="0"/>
                <a:cs typeface="Courier"/>
              </a:rPr>
              <a:t> </a:t>
            </a:r>
            <a:r>
              <a:rPr lang="cs-CZ" sz="2400" dirty="0" err="1">
                <a:effectLst/>
                <a:latin typeface="Courier"/>
                <a:ea typeface="Calibri" panose="020F0502020204030204" pitchFamily="34" charset="0"/>
                <a:cs typeface="Courier"/>
              </a:rPr>
              <a:t>Shah</a:t>
            </a:r>
            <a:r>
              <a:rPr lang="cs-CZ" sz="2400" dirty="0">
                <a:effectLst/>
                <a:latin typeface="Courier"/>
                <a:ea typeface="Calibri" panose="020F0502020204030204" pitchFamily="34" charset="0"/>
                <a:cs typeface="Courier"/>
              </a:rPr>
              <a:t> </a:t>
            </a:r>
            <a:r>
              <a:rPr lang="cs-CZ" sz="2400" dirty="0" err="1">
                <a:effectLst/>
                <a:latin typeface="Courier"/>
                <a:ea typeface="Calibri" panose="020F0502020204030204" pitchFamily="34" charset="0"/>
                <a:cs typeface="Courier"/>
              </a:rPr>
              <a:t>Abbas</a:t>
            </a:r>
            <a:r>
              <a:rPr lang="cs-CZ" sz="2400" dirty="0">
                <a:effectLst/>
                <a:latin typeface="Courier"/>
                <a:ea typeface="Calibri" panose="020F0502020204030204" pitchFamily="34" charset="0"/>
                <a:cs typeface="Courier"/>
              </a:rPr>
              <a:t> </a:t>
            </a:r>
            <a:r>
              <a:rPr lang="cs-CZ" sz="2400" dirty="0" err="1">
                <a:effectLst/>
                <a:latin typeface="Courier"/>
                <a:ea typeface="Calibri" panose="020F0502020204030204" pitchFamily="34" charset="0"/>
                <a:cs typeface="Courier"/>
              </a:rPr>
              <a:t>the</a:t>
            </a:r>
            <a:r>
              <a:rPr lang="cs-CZ" sz="2400" dirty="0">
                <a:effectLst/>
                <a:latin typeface="Courier"/>
                <a:ea typeface="Calibri" panose="020F0502020204030204" pitchFamily="34" charset="0"/>
                <a:cs typeface="Courier"/>
              </a:rPr>
              <a:t> Great </a:t>
            </a:r>
            <a:r>
              <a:rPr lang="cs-CZ" sz="2400" dirty="0" err="1">
                <a:effectLst/>
                <a:latin typeface="Courier"/>
                <a:ea typeface="Calibri" panose="020F0502020204030204" pitchFamily="34" charset="0"/>
                <a:cs typeface="Courier"/>
              </a:rPr>
              <a:t>Persian</a:t>
            </a:r>
            <a:r>
              <a:rPr lang="cs-CZ" sz="2400" dirty="0">
                <a:effectLst/>
                <a:latin typeface="Courier"/>
                <a:ea typeface="Calibri" panose="020F0502020204030204" pitchFamily="34" charset="0"/>
                <a:cs typeface="Courier"/>
              </a:rPr>
              <a:t> </a:t>
            </a:r>
            <a:r>
              <a:rPr lang="cs-CZ" sz="2400" dirty="0" err="1">
                <a:effectLst/>
                <a:latin typeface="Courier"/>
                <a:ea typeface="Calibri" panose="020F0502020204030204" pitchFamily="34" charset="0"/>
                <a:cs typeface="Courier"/>
              </a:rPr>
              <a:t>poetry</a:t>
            </a:r>
            <a:r>
              <a:rPr lang="cs-CZ" sz="2400" dirty="0">
                <a:effectLst/>
                <a:latin typeface="Courier"/>
                <a:ea typeface="Calibri" panose="020F0502020204030204" pitchFamily="34" charset="0"/>
                <a:cs typeface="Courier"/>
              </a:rPr>
              <a:t> </a:t>
            </a:r>
            <a:r>
              <a:rPr lang="cs-CZ" sz="2400" dirty="0" err="1">
                <a:effectLst/>
                <a:latin typeface="Courier"/>
                <a:ea typeface="Calibri" panose="020F0502020204030204" pitchFamily="34" charset="0"/>
                <a:cs typeface="Courier"/>
              </a:rPr>
              <a:t>shows</a:t>
            </a:r>
            <a:r>
              <a:rPr lang="cs-CZ" sz="2400" dirty="0">
                <a:effectLst/>
                <a:latin typeface="Courier"/>
                <a:ea typeface="Calibri" panose="020F0502020204030204" pitchFamily="34" charset="0"/>
                <a:cs typeface="Courier"/>
              </a:rPr>
              <a:t> </a:t>
            </a:r>
            <a:r>
              <a:rPr lang="cs-CZ" sz="2400" dirty="0" err="1">
                <a:effectLst/>
                <a:latin typeface="Courier"/>
                <a:ea typeface="Calibri" panose="020F0502020204030204" pitchFamily="34" charset="0"/>
                <a:cs typeface="Courier"/>
              </a:rPr>
              <a:t>signs</a:t>
            </a:r>
            <a:r>
              <a:rPr lang="cs-CZ" sz="2400" dirty="0">
                <a:effectLst/>
                <a:latin typeface="Courier"/>
                <a:ea typeface="Calibri" panose="020F0502020204030204" pitchFamily="34" charset="0"/>
                <a:cs typeface="Courier"/>
              </a:rPr>
              <a:t> </a:t>
            </a:r>
            <a:r>
              <a:rPr lang="cs-CZ" sz="2400" dirty="0" err="1">
                <a:effectLst/>
                <a:latin typeface="Courier"/>
                <a:ea typeface="Calibri" panose="020F0502020204030204" pitchFamily="34" charset="0"/>
                <a:cs typeface="Courier"/>
              </a:rPr>
              <a:t>of</a:t>
            </a:r>
            <a:r>
              <a:rPr lang="cs-CZ" sz="2400" dirty="0">
                <a:effectLst/>
                <a:latin typeface="Courier"/>
                <a:ea typeface="Calibri" panose="020F0502020204030204" pitchFamily="34" charset="0"/>
                <a:cs typeface="Courier"/>
              </a:rPr>
              <a:t> debility.“</a:t>
            </a:r>
            <a:endParaRPr lang="cs-CZ" dirty="0"/>
          </a:p>
          <a:p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šíitské usměrnění literatury nemohlo být sdíleno ve </a:t>
            </a:r>
            <a:r>
              <a:rPr lang="cs-CZ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Stř</a:t>
            </a: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Asii, Afghánistánu, Indii. Perská literatura </a:t>
            </a:r>
            <a:r>
              <a:rPr lang="cs-CZ" sz="1800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přestávala být mezinárodní</a:t>
            </a: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začíná být ryze perskou záležitostí.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950848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>
            <a:extLst>
              <a:ext uri="{FF2B5EF4-FFF2-40B4-BE49-F238E27FC236}">
                <a16:creationId xmlns:a16="http://schemas.microsoft.com/office/drawing/2014/main" id="{5336415F-12F4-215F-3578-8E46EC54B583}"/>
              </a:ext>
            </a:extLst>
          </p:cNvPr>
          <p:cNvSpPr txBox="1"/>
          <p:nvPr/>
        </p:nvSpPr>
        <p:spPr>
          <a:xfrm>
            <a:off x="467544" y="260648"/>
            <a:ext cx="7848872" cy="52834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lvl="0" indent="-342900" rtl="0">
              <a:spcAft>
                <a:spcPts val="400"/>
              </a:spcAft>
              <a:buFont typeface="Wingdings" panose="05000000000000000000" pitchFamily="2" charset="2"/>
              <a:buChar char=""/>
              <a:tabLst>
                <a:tab pos="449580" algn="l"/>
                <a:tab pos="899160" algn="l"/>
                <a:tab pos="1348740" algn="l"/>
                <a:tab pos="1798320" algn="l"/>
                <a:tab pos="2247900" algn="l"/>
                <a:tab pos="2697480" algn="l"/>
                <a:tab pos="3147060" algn="l"/>
                <a:tab pos="3596640" algn="l"/>
                <a:tab pos="4046220" algn="l"/>
                <a:tab pos="4495800" algn="l"/>
                <a:tab pos="4945380" algn="l"/>
                <a:tab pos="5394960" algn="l"/>
                <a:tab pos="5844540" algn="l"/>
                <a:tab pos="6294120" algn="l"/>
              </a:tabLst>
            </a:pP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</a:rPr>
              <a:t>Konvenčnost. </a:t>
            </a: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Ustrnutí myšlenek i forem.</a:t>
            </a:r>
          </a:p>
          <a:p>
            <a:pPr marL="457200">
              <a:spcAft>
                <a:spcPts val="400"/>
              </a:spcAft>
              <a:tabLst>
                <a:tab pos="449580" algn="l"/>
                <a:tab pos="899160" algn="l"/>
                <a:tab pos="1348740" algn="l"/>
                <a:tab pos="1798320" algn="l"/>
                <a:tab pos="2247900" algn="l"/>
                <a:tab pos="2697480" algn="l"/>
                <a:tab pos="3147060" algn="l"/>
                <a:tab pos="3596640" algn="l"/>
                <a:tab pos="4046220" algn="l"/>
                <a:tab pos="4495800" algn="l"/>
                <a:tab pos="4945380" algn="l"/>
                <a:tab pos="5394960" algn="l"/>
                <a:tab pos="5844540" algn="l"/>
                <a:tab pos="6294120" algn="l"/>
              </a:tabLst>
            </a:pP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 marL="342900" lvl="0" indent="-342900">
              <a:spcAft>
                <a:spcPts val="400"/>
              </a:spcAft>
              <a:buFont typeface="Wingdings" panose="05000000000000000000" pitchFamily="2" charset="2"/>
              <a:buChar char=""/>
              <a:tabLst>
                <a:tab pos="449580" algn="l"/>
                <a:tab pos="899160" algn="l"/>
                <a:tab pos="1348740" algn="l"/>
                <a:tab pos="1798320" algn="l"/>
                <a:tab pos="2247900" algn="l"/>
                <a:tab pos="2697480" algn="l"/>
                <a:tab pos="3147060" algn="l"/>
                <a:tab pos="3596640" algn="l"/>
                <a:tab pos="4046220" algn="l"/>
                <a:tab pos="4495800" algn="l"/>
                <a:tab pos="4945380" algn="l"/>
                <a:tab pos="5394960" algn="l"/>
                <a:tab pos="5844540" algn="l"/>
                <a:tab pos="6294120" algn="l"/>
              </a:tabLst>
            </a:pP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předem stanovená schémata rytmu a rýmu. </a:t>
            </a:r>
          </a:p>
          <a:p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 marL="342900" lvl="0" indent="-342900">
              <a:buFont typeface="Wingdings" panose="05000000000000000000" pitchFamily="2" charset="2"/>
              <a:buChar char=""/>
              <a:tabLst>
                <a:tab pos="449580" algn="l"/>
                <a:tab pos="899160" algn="l"/>
                <a:tab pos="1348740" algn="l"/>
                <a:tab pos="1798320" algn="l"/>
                <a:tab pos="2247900" algn="l"/>
                <a:tab pos="2697480" algn="l"/>
                <a:tab pos="3147060" algn="l"/>
                <a:tab pos="3596640" algn="l"/>
                <a:tab pos="4046220" algn="l"/>
                <a:tab pos="4495800" algn="l"/>
                <a:tab pos="4945380" algn="l"/>
                <a:tab pos="5394960" algn="l"/>
                <a:tab pos="5844540" algn="l"/>
                <a:tab pos="6294120" algn="l"/>
              </a:tabLst>
            </a:pP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</a:rPr>
              <a:t>hl. </a:t>
            </a: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didaktické verše, obskurní metafory</a:t>
            </a:r>
          </a:p>
          <a:p>
            <a:pPr marL="457200"/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 marL="342900" lvl="0" indent="-342900">
              <a:spcAft>
                <a:spcPts val="400"/>
              </a:spcAft>
              <a:buFont typeface="Wingdings" panose="05000000000000000000" pitchFamily="2" charset="2"/>
              <a:buChar char=""/>
              <a:tabLst>
                <a:tab pos="449580" algn="l"/>
                <a:tab pos="899160" algn="l"/>
                <a:tab pos="1348740" algn="l"/>
                <a:tab pos="1798320" algn="l"/>
                <a:tab pos="2247900" algn="l"/>
                <a:tab pos="2697480" algn="l"/>
                <a:tab pos="3147060" algn="l"/>
                <a:tab pos="3596640" algn="l"/>
                <a:tab pos="4046220" algn="l"/>
                <a:tab pos="4495800" algn="l"/>
                <a:tab pos="4945380" algn="l"/>
                <a:tab pos="5394960" algn="l"/>
                <a:tab pos="5844540" algn="l"/>
                <a:tab pos="6294120" algn="l"/>
              </a:tabLst>
            </a:pP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poezie se přestává obohacovat o </a:t>
            </a:r>
            <a:r>
              <a:rPr lang="cs-CZ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mimoíránské</a:t>
            </a: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vzory </a:t>
            </a:r>
          </a:p>
          <a:p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 marL="342900" lvl="0" indent="-342900">
              <a:buFont typeface="Times New Roman" panose="02020603050405020304" pitchFamily="18" charset="0"/>
              <a:buChar char="-"/>
            </a:pP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světská panegyrika </a:t>
            </a:r>
            <a:r>
              <a:rPr lang="ar-S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مداحی</a:t>
            </a: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nahrazována chválami Proroka a Alího, imámů. </a:t>
            </a:r>
          </a:p>
          <a:p>
            <a:pPr marL="342900" lvl="0" indent="-342900">
              <a:buFont typeface="Times New Roman" panose="02020603050405020304" pitchFamily="18" charset="0"/>
              <a:buChar char="-"/>
            </a:pPr>
            <a:endParaRPr lang="cs-CZ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indent="-342900">
              <a:buFont typeface="Times New Roman" panose="02020603050405020304" pitchFamily="18" charset="0"/>
              <a:buChar char="-"/>
            </a:pP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hlinkClick r:id="rId2"/>
              </a:rPr>
              <a:t>https://www.youtube.com/watch?v=mxMc4I7qMDU</a:t>
            </a:r>
            <a:endParaRPr lang="cs-CZ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buFont typeface="Times New Roman" panose="02020603050405020304" pitchFamily="18" charset="0"/>
              <a:buChar char="-"/>
            </a:pPr>
            <a:endParaRPr lang="cs-CZ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7200"/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 marL="342900" lvl="0" indent="-342900">
              <a:buFont typeface="Wingdings" panose="05000000000000000000" pitchFamily="2" charset="2"/>
              <a:buChar char=""/>
            </a:pP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povznášejí se </a:t>
            </a:r>
            <a:r>
              <a:rPr lang="cs-CZ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teologic</a:t>
            </a: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vědy </a:t>
            </a:r>
          </a:p>
          <a:p>
            <a:pPr marL="228600"/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 marL="342900" lvl="0" indent="-342900">
              <a:buFont typeface="Times New Roman" panose="02020603050405020304" pitchFamily="18" charset="0"/>
              <a:buChar char="-"/>
            </a:pP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Rozv</a:t>
            </a: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</a:rPr>
              <a:t>oj </a:t>
            </a: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religiózního básnictví a psaní náboženských traktátů </a:t>
            </a:r>
            <a:r>
              <a:rPr lang="ar-S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رساله </a:t>
            </a:r>
            <a:endParaRPr lang="cs-CZ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buFont typeface="Times New Roman" panose="02020603050405020304" pitchFamily="18" charset="0"/>
              <a:buChar char="-"/>
            </a:pPr>
            <a:endParaRPr lang="cs-CZ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buFont typeface="Times New Roman" panose="02020603050405020304" pitchFamily="18" charset="0"/>
              <a:buChar char="-"/>
            </a:pPr>
            <a:endParaRPr lang="cs-CZ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837111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512" y="116632"/>
            <a:ext cx="8735888" cy="504056"/>
          </a:xfrm>
        </p:spPr>
        <p:txBody>
          <a:bodyPr/>
          <a:lstStyle/>
          <a:p>
            <a:br>
              <a:rPr lang="cs-CZ" sz="2400" b="1" u="sng" dirty="0"/>
            </a:br>
            <a:r>
              <a:rPr lang="cs-CZ" sz="2400" b="1" u="sng" dirty="0" err="1"/>
              <a:t>Kamáloddín</a:t>
            </a:r>
            <a:r>
              <a:rPr lang="cs-CZ" sz="2400" b="1" u="sng" dirty="0"/>
              <a:t> </a:t>
            </a:r>
            <a:r>
              <a:rPr lang="cs-CZ" sz="2400" b="1" u="sng" dirty="0" err="1"/>
              <a:t>Hosejn</a:t>
            </a:r>
            <a:r>
              <a:rPr lang="cs-CZ" sz="2400" b="1" u="sng" dirty="0"/>
              <a:t> </a:t>
            </a:r>
            <a:r>
              <a:rPr lang="cs-CZ" sz="2400" b="1" u="sng" dirty="0" err="1"/>
              <a:t>Vá´ez</a:t>
            </a:r>
            <a:r>
              <a:rPr lang="cs-CZ" sz="2400" b="1" u="sng" dirty="0"/>
              <a:t> </a:t>
            </a:r>
            <a:r>
              <a:rPr lang="cs-CZ" sz="2400" b="1" u="sng" dirty="0" err="1"/>
              <a:t>Kášifí</a:t>
            </a:r>
            <a:r>
              <a:rPr lang="cs-CZ" sz="2400" b="1" u="sng" dirty="0"/>
              <a:t> ze </a:t>
            </a:r>
            <a:r>
              <a:rPr lang="cs-CZ" sz="2400" b="1" u="sng" dirty="0" err="1"/>
              <a:t>Sabzaváru</a:t>
            </a:r>
            <a:r>
              <a:rPr lang="cs-CZ" sz="2400" b="1" u="sng" dirty="0"/>
              <a:t> </a:t>
            </a:r>
            <a:r>
              <a:rPr lang="cs-CZ" sz="2400" dirty="0"/>
              <a:t>(z. 1504)</a:t>
            </a:r>
            <a:br>
              <a:rPr lang="cs-CZ" sz="2400" dirty="0"/>
            </a:br>
            <a:endParaRPr lang="cs-CZ" sz="24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79512" y="836712"/>
            <a:ext cx="8735888" cy="5411688"/>
          </a:xfrm>
        </p:spPr>
        <p:txBody>
          <a:bodyPr/>
          <a:lstStyle/>
          <a:p>
            <a:r>
              <a:rPr lang="ar-SA" sz="1400" dirty="0"/>
              <a:t>کمال‌الدین حسین   واعظ کاشفی</a:t>
            </a:r>
            <a:r>
              <a:rPr lang="cs-CZ" sz="1400" dirty="0"/>
              <a:t>    1436—1504</a:t>
            </a:r>
          </a:p>
          <a:p>
            <a:pPr marL="0" indent="0">
              <a:buNone/>
            </a:pPr>
            <a:r>
              <a:rPr lang="cs-CZ" sz="1400" dirty="0"/>
              <a:t>       </a:t>
            </a:r>
            <a:r>
              <a:rPr lang="cs-CZ" sz="1400" b="1" dirty="0" err="1"/>
              <a:t>Mollá</a:t>
            </a:r>
            <a:r>
              <a:rPr lang="cs-CZ" sz="1400" b="1" dirty="0"/>
              <a:t> </a:t>
            </a:r>
            <a:r>
              <a:rPr lang="cs-CZ" sz="1400" b="1" dirty="0" err="1"/>
              <a:t>Hosejn</a:t>
            </a:r>
            <a:endParaRPr lang="cs-CZ" sz="1400" dirty="0"/>
          </a:p>
          <a:p>
            <a:r>
              <a:rPr lang="cs-CZ" sz="1400" dirty="0" err="1"/>
              <a:t>Vá´ez</a:t>
            </a:r>
            <a:r>
              <a:rPr lang="cs-CZ" sz="1400" dirty="0"/>
              <a:t> </a:t>
            </a:r>
            <a:r>
              <a:rPr lang="ar-SA" sz="1400" dirty="0"/>
              <a:t>واعظ</a:t>
            </a:r>
            <a:r>
              <a:rPr lang="cs-CZ" sz="1400" dirty="0"/>
              <a:t> = kazatel </a:t>
            </a:r>
          </a:p>
          <a:p>
            <a:endParaRPr lang="cs-CZ" sz="1400" dirty="0"/>
          </a:p>
          <a:p>
            <a:pPr lvl="0"/>
            <a:r>
              <a:rPr lang="cs-CZ" sz="1400" dirty="0"/>
              <a:t>vědec, astronom, matematik, vykladač Koránu, vlivný kazatel i básník</a:t>
            </a:r>
          </a:p>
          <a:p>
            <a:pPr marL="0" lvl="0" indent="0">
              <a:buNone/>
            </a:pPr>
            <a:endParaRPr lang="cs-CZ" sz="1400" dirty="0"/>
          </a:p>
          <a:p>
            <a:pPr lvl="0"/>
            <a:r>
              <a:rPr lang="cs-CZ" sz="1400" dirty="0"/>
              <a:t>narodil se v </a:t>
            </a:r>
            <a:r>
              <a:rPr lang="cs-CZ" sz="1400" b="1" dirty="0" err="1"/>
              <a:t>Sabzaváru</a:t>
            </a:r>
            <a:r>
              <a:rPr lang="cs-CZ" sz="1400" dirty="0"/>
              <a:t>, působil v </a:t>
            </a:r>
            <a:r>
              <a:rPr lang="cs-CZ" sz="1400" dirty="0" err="1"/>
              <a:t>Herátu</a:t>
            </a:r>
            <a:endParaRPr lang="cs-CZ" sz="1400" dirty="0"/>
          </a:p>
          <a:p>
            <a:pPr lvl="0"/>
            <a:endParaRPr lang="cs-CZ" sz="1400" dirty="0"/>
          </a:p>
          <a:p>
            <a:pPr lvl="0"/>
            <a:r>
              <a:rPr lang="cs-CZ" sz="1400" dirty="0" err="1"/>
              <a:t>Sabzavár</a:t>
            </a:r>
            <a:r>
              <a:rPr lang="cs-CZ" sz="1400" dirty="0"/>
              <a:t> – město pod patronací </a:t>
            </a:r>
            <a:r>
              <a:rPr lang="cs-CZ" sz="1400" dirty="0" err="1"/>
              <a:t>Sarbadárů</a:t>
            </a:r>
            <a:r>
              <a:rPr lang="cs-CZ" sz="1400" dirty="0"/>
              <a:t> – vládli Z Chorásánu během dezintegrace mongolského </a:t>
            </a:r>
            <a:r>
              <a:rPr lang="cs-CZ" sz="1400" dirty="0" err="1"/>
              <a:t>ílchánátu</a:t>
            </a:r>
            <a:r>
              <a:rPr lang="cs-CZ" sz="1400" dirty="0"/>
              <a:t> v pol. 14. stol. </a:t>
            </a:r>
          </a:p>
          <a:p>
            <a:pPr marL="0" lvl="0" indent="0">
              <a:buNone/>
            </a:pPr>
            <a:endParaRPr lang="cs-CZ" sz="1400" dirty="0"/>
          </a:p>
          <a:p>
            <a:pPr lvl="0"/>
            <a:r>
              <a:rPr lang="cs-CZ" sz="1400" dirty="0"/>
              <a:t>R. 1502 dílo </a:t>
            </a:r>
            <a:r>
              <a:rPr lang="cs-CZ" sz="1400" dirty="0" err="1"/>
              <a:t>Rouzatol</a:t>
            </a:r>
            <a:r>
              <a:rPr lang="cs-CZ" sz="1400" dirty="0"/>
              <a:t> </a:t>
            </a:r>
            <a:r>
              <a:rPr lang="cs-CZ" sz="1400" dirty="0" err="1"/>
              <a:t>šohadá</a:t>
            </a:r>
            <a:r>
              <a:rPr lang="cs-CZ" sz="1400" dirty="0"/>
              <a:t> – klíčovou práci šíitské martyrologie </a:t>
            </a:r>
            <a:r>
              <a:rPr lang="cs-CZ" sz="1400" b="1" u="sng" dirty="0" err="1"/>
              <a:t>Rouzatu´š-šohadá</a:t>
            </a:r>
            <a:r>
              <a:rPr lang="cs-CZ" sz="1400" b="1" u="sng" dirty="0"/>
              <a:t> – Zahrada mučedníků</a:t>
            </a:r>
            <a:r>
              <a:rPr lang="cs-CZ" sz="1400" dirty="0"/>
              <a:t> – </a:t>
            </a:r>
            <a:r>
              <a:rPr lang="ar-SA" sz="1400" dirty="0"/>
              <a:t>روضة الشهدا</a:t>
            </a:r>
            <a:r>
              <a:rPr lang="cs-CZ" sz="1400" dirty="0"/>
              <a:t> (</a:t>
            </a:r>
            <a:r>
              <a:rPr lang="cs-CZ" sz="1400" dirty="0" err="1"/>
              <a:t>Rouzatol</a:t>
            </a:r>
            <a:r>
              <a:rPr lang="cs-CZ" sz="1400" dirty="0"/>
              <a:t> </a:t>
            </a:r>
            <a:r>
              <a:rPr lang="cs-CZ" sz="1400" dirty="0" err="1"/>
              <a:t>šohadá</a:t>
            </a:r>
            <a:r>
              <a:rPr lang="cs-CZ" sz="1400" dirty="0"/>
              <a:t> – per.)</a:t>
            </a:r>
          </a:p>
          <a:p>
            <a:pPr marL="0" indent="0">
              <a:buNone/>
            </a:pPr>
            <a:endParaRPr lang="cs-CZ" sz="1400" dirty="0"/>
          </a:p>
          <a:p>
            <a:r>
              <a:rPr lang="cs-CZ" sz="1400" i="1" u="sng" dirty="0" err="1">
                <a:hlinkClick r:id="rId2" tooltip="عباس امانت"/>
              </a:rPr>
              <a:t>Amanat</a:t>
            </a:r>
            <a:r>
              <a:rPr lang="cs-CZ" sz="1400" i="1" u="sng" dirty="0">
                <a:hlinkClick r:id="rId2" tooltip="عباس امانت"/>
              </a:rPr>
              <a:t>, </a:t>
            </a:r>
            <a:r>
              <a:rPr lang="cs-CZ" sz="1400" i="1" u="sng" dirty="0" err="1">
                <a:hlinkClick r:id="rId2" tooltip="عباس امانت"/>
              </a:rPr>
              <a:t>Abbas</a:t>
            </a:r>
            <a:r>
              <a:rPr lang="cs-CZ" sz="1400" i="1" dirty="0"/>
              <a:t> (2003). "</a:t>
            </a:r>
            <a:r>
              <a:rPr lang="cs-CZ" sz="1400" i="1" dirty="0" err="1"/>
              <a:t>Meadow</a:t>
            </a:r>
            <a:r>
              <a:rPr lang="cs-CZ" sz="1400" i="1" dirty="0"/>
              <a:t> </a:t>
            </a:r>
            <a:r>
              <a:rPr lang="cs-CZ" sz="1400" i="1" dirty="0" err="1"/>
              <a:t>of</a:t>
            </a:r>
            <a:r>
              <a:rPr lang="cs-CZ" sz="1400" i="1" dirty="0"/>
              <a:t> </a:t>
            </a:r>
            <a:r>
              <a:rPr lang="cs-CZ" sz="1400" i="1" dirty="0" err="1"/>
              <a:t>the</a:t>
            </a:r>
            <a:r>
              <a:rPr lang="cs-CZ" sz="1400" i="1" dirty="0"/>
              <a:t> </a:t>
            </a:r>
            <a:r>
              <a:rPr lang="cs-CZ" sz="1400" i="1" dirty="0" err="1"/>
              <a:t>Martyrs</a:t>
            </a:r>
            <a:r>
              <a:rPr lang="cs-CZ" sz="1400" i="1" dirty="0"/>
              <a:t>: </a:t>
            </a:r>
            <a:r>
              <a:rPr lang="cs-CZ" sz="1400" i="1" dirty="0" err="1"/>
              <a:t>Kāshifī's</a:t>
            </a:r>
            <a:r>
              <a:rPr lang="cs-CZ" sz="1400" i="1" dirty="0"/>
              <a:t> </a:t>
            </a:r>
            <a:r>
              <a:rPr lang="cs-CZ" sz="1400" i="1" dirty="0" err="1"/>
              <a:t>Persianization</a:t>
            </a:r>
            <a:r>
              <a:rPr lang="cs-CZ" sz="1400" i="1" dirty="0"/>
              <a:t> </a:t>
            </a:r>
            <a:r>
              <a:rPr lang="cs-CZ" sz="1400" i="1" dirty="0" err="1"/>
              <a:t>of</a:t>
            </a:r>
            <a:r>
              <a:rPr lang="cs-CZ" sz="1400" i="1" dirty="0"/>
              <a:t> </a:t>
            </a:r>
            <a:r>
              <a:rPr lang="cs-CZ" sz="1400" i="1" dirty="0" err="1"/>
              <a:t>the</a:t>
            </a:r>
            <a:r>
              <a:rPr lang="cs-CZ" sz="1400" i="1" dirty="0"/>
              <a:t> </a:t>
            </a:r>
            <a:r>
              <a:rPr lang="cs-CZ" sz="1400" i="1" dirty="0" err="1"/>
              <a:t>Shi'i</a:t>
            </a:r>
            <a:r>
              <a:rPr lang="cs-CZ" sz="1400" i="1" dirty="0"/>
              <a:t> </a:t>
            </a:r>
            <a:r>
              <a:rPr lang="cs-CZ" sz="1400" i="1" dirty="0" err="1"/>
              <a:t>Martyrdom</a:t>
            </a:r>
            <a:r>
              <a:rPr lang="cs-CZ" sz="1400" i="1" dirty="0"/>
              <a:t> </a:t>
            </a:r>
            <a:r>
              <a:rPr lang="cs-CZ" sz="1400" i="1" dirty="0" err="1"/>
              <a:t>Narrative</a:t>
            </a:r>
            <a:r>
              <a:rPr lang="cs-CZ" sz="1400" i="1" dirty="0"/>
              <a:t> in </a:t>
            </a:r>
            <a:r>
              <a:rPr lang="cs-CZ" sz="1400" i="1" dirty="0" err="1"/>
              <a:t>the</a:t>
            </a:r>
            <a:r>
              <a:rPr lang="cs-CZ" sz="1400" i="1" dirty="0"/>
              <a:t> Late </a:t>
            </a:r>
            <a:r>
              <a:rPr lang="cs-CZ" sz="1400" i="1" dirty="0" err="1"/>
              <a:t>Tīmūrid</a:t>
            </a:r>
            <a:r>
              <a:rPr lang="cs-CZ" sz="1400" i="1" dirty="0"/>
              <a:t> </a:t>
            </a:r>
            <a:r>
              <a:rPr lang="cs-CZ" sz="1400" i="1" dirty="0" err="1"/>
              <a:t>Herat</a:t>
            </a:r>
            <a:r>
              <a:rPr lang="cs-CZ" sz="1400" i="1" dirty="0"/>
              <a:t>". In </a:t>
            </a:r>
            <a:r>
              <a:rPr lang="cs-CZ" sz="1400" i="1" dirty="0" err="1"/>
              <a:t>Farhad</a:t>
            </a:r>
            <a:r>
              <a:rPr lang="cs-CZ" sz="1400" i="1" dirty="0"/>
              <a:t> </a:t>
            </a:r>
            <a:r>
              <a:rPr lang="cs-CZ" sz="1400" i="1" dirty="0" err="1"/>
              <a:t>Daftary</a:t>
            </a:r>
            <a:r>
              <a:rPr lang="cs-CZ" sz="1400" i="1" dirty="0"/>
              <a:t> and Josef W. </a:t>
            </a:r>
            <a:r>
              <a:rPr lang="cs-CZ" sz="1400" i="1" dirty="0" err="1"/>
              <a:t>Meri</a:t>
            </a:r>
            <a:r>
              <a:rPr lang="cs-CZ" sz="1400" i="1" dirty="0"/>
              <a:t>. </a:t>
            </a:r>
            <a:r>
              <a:rPr lang="cs-CZ" sz="1400" i="1" dirty="0" err="1"/>
              <a:t>Culture</a:t>
            </a:r>
            <a:r>
              <a:rPr lang="cs-CZ" sz="1400" i="1" dirty="0"/>
              <a:t> and </a:t>
            </a:r>
            <a:r>
              <a:rPr lang="cs-CZ" sz="1400" i="1" dirty="0" err="1"/>
              <a:t>Memory</a:t>
            </a:r>
            <a:r>
              <a:rPr lang="cs-CZ" sz="1400" i="1" dirty="0"/>
              <a:t> in Medieval </a:t>
            </a:r>
            <a:r>
              <a:rPr lang="cs-CZ" sz="1400" i="1" dirty="0" err="1"/>
              <a:t>Islam</a:t>
            </a:r>
            <a:r>
              <a:rPr lang="cs-CZ" sz="1400" i="1" dirty="0"/>
              <a:t>: </a:t>
            </a:r>
            <a:r>
              <a:rPr lang="cs-CZ" sz="1400" i="1" dirty="0" err="1"/>
              <a:t>Essays</a:t>
            </a:r>
            <a:r>
              <a:rPr lang="cs-CZ" sz="1400" i="1" dirty="0"/>
              <a:t> in </a:t>
            </a:r>
            <a:r>
              <a:rPr lang="cs-CZ" sz="1400" i="1" dirty="0" err="1"/>
              <a:t>Honour</a:t>
            </a:r>
            <a:r>
              <a:rPr lang="cs-CZ" sz="1400" i="1" dirty="0"/>
              <a:t> </a:t>
            </a:r>
            <a:r>
              <a:rPr lang="cs-CZ" sz="1400" i="1" dirty="0" err="1"/>
              <a:t>of</a:t>
            </a:r>
            <a:r>
              <a:rPr lang="cs-CZ" sz="1400" i="1" dirty="0"/>
              <a:t> </a:t>
            </a:r>
            <a:r>
              <a:rPr lang="cs-CZ" sz="1400" i="1" dirty="0" err="1"/>
              <a:t>Wilferd</a:t>
            </a:r>
            <a:r>
              <a:rPr lang="cs-CZ" sz="1400" i="1" dirty="0"/>
              <a:t> </a:t>
            </a:r>
            <a:r>
              <a:rPr lang="cs-CZ" sz="1400" i="1" dirty="0" err="1"/>
              <a:t>Madelung</a:t>
            </a:r>
            <a:r>
              <a:rPr lang="cs-CZ" sz="1400" i="1" dirty="0"/>
              <a:t>. </a:t>
            </a:r>
            <a:r>
              <a:rPr lang="cs-CZ" sz="1400" i="1" u="sng" dirty="0">
                <a:hlinkClick r:id="rId3" tooltip="آی بی توریس"/>
              </a:rPr>
              <a:t>I.B. </a:t>
            </a:r>
            <a:r>
              <a:rPr lang="cs-CZ" sz="1400" i="1" u="sng" dirty="0" err="1">
                <a:hlinkClick r:id="rId3" tooltip="آی بی توریس"/>
              </a:rPr>
              <a:t>Tauris</a:t>
            </a:r>
            <a:r>
              <a:rPr lang="cs-CZ" sz="1400" i="1" dirty="0"/>
              <a:t>.</a:t>
            </a:r>
            <a:endParaRPr lang="cs-CZ" sz="1400" dirty="0"/>
          </a:p>
          <a:p>
            <a:endParaRPr lang="cs-CZ" sz="1400" dirty="0"/>
          </a:p>
        </p:txBody>
      </p:sp>
      <p:pic>
        <p:nvPicPr>
          <p:cNvPr id="5" name="Obrázek 4" descr="Obsah obrázku text, Lidská tvář, turban, portrét&#10;&#10;Popis byl vytvořen automaticky">
            <a:extLst>
              <a:ext uri="{FF2B5EF4-FFF2-40B4-BE49-F238E27FC236}">
                <a16:creationId xmlns:a16="http://schemas.microsoft.com/office/drawing/2014/main" id="{750954AF-41DD-1564-B109-81C2AC49F3A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76256" y="862107"/>
            <a:ext cx="1752600" cy="1828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54587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512" y="188640"/>
            <a:ext cx="8735888" cy="360040"/>
          </a:xfrm>
        </p:spPr>
        <p:txBody>
          <a:bodyPr/>
          <a:lstStyle/>
          <a:p>
            <a:r>
              <a:rPr lang="cs-CZ" sz="2000" b="1" u="sng" dirty="0" err="1"/>
              <a:t>Rouzatu´š-šuhadá</a:t>
            </a:r>
            <a:r>
              <a:rPr lang="cs-CZ" sz="2000" b="1" u="sng" dirty="0"/>
              <a:t> – Zahrada mučedníků</a:t>
            </a:r>
            <a:r>
              <a:rPr lang="cs-CZ" sz="2000" dirty="0"/>
              <a:t> – </a:t>
            </a:r>
            <a:r>
              <a:rPr lang="ar-SA" sz="2000" dirty="0"/>
              <a:t>روضة الشهدا</a:t>
            </a:r>
            <a:endParaRPr lang="cs-CZ" sz="20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79512" y="836712"/>
            <a:ext cx="8735888" cy="5411688"/>
          </a:xfrm>
        </p:spPr>
        <p:txBody>
          <a:bodyPr/>
          <a:lstStyle/>
          <a:p>
            <a:pPr lvl="0"/>
            <a:r>
              <a:rPr lang="cs-CZ" sz="1400" dirty="0"/>
              <a:t>Žánr/</a:t>
            </a:r>
            <a:r>
              <a:rPr lang="cs-CZ" sz="1400" dirty="0" err="1"/>
              <a:t>narativ</a:t>
            </a:r>
            <a:r>
              <a:rPr lang="cs-CZ" sz="1400" dirty="0"/>
              <a:t> </a:t>
            </a:r>
            <a:r>
              <a:rPr lang="cs-CZ" sz="1400" b="1" dirty="0" err="1"/>
              <a:t>maqátil</a:t>
            </a:r>
            <a:r>
              <a:rPr lang="cs-CZ" sz="1400" dirty="0"/>
              <a:t> - </a:t>
            </a:r>
            <a:r>
              <a:rPr lang="ar-SA" sz="1400" b="1" dirty="0"/>
              <a:t>مَقْتَل</a:t>
            </a:r>
            <a:r>
              <a:rPr lang="cs-CZ" sz="1400" b="1" dirty="0" err="1"/>
              <a:t>maqtal</a:t>
            </a:r>
            <a:r>
              <a:rPr lang="cs-CZ" sz="1400" b="1" dirty="0"/>
              <a:t>  – vyprávění o martyrologii šíitských mučedníků</a:t>
            </a:r>
          </a:p>
          <a:p>
            <a:pPr lvl="0"/>
            <a:endParaRPr lang="cs-CZ" sz="1400" dirty="0"/>
          </a:p>
          <a:p>
            <a:pPr lvl="0"/>
            <a:r>
              <a:rPr lang="cs-CZ" sz="1400" dirty="0"/>
              <a:t>arabský, oblíbený: </a:t>
            </a:r>
            <a:r>
              <a:rPr lang="cs-CZ" sz="1400" dirty="0" err="1"/>
              <a:t>maqtal</a:t>
            </a:r>
            <a:r>
              <a:rPr lang="cs-CZ" sz="1400" dirty="0"/>
              <a:t> al-Husajn</a:t>
            </a:r>
          </a:p>
          <a:p>
            <a:pPr lvl="0"/>
            <a:endParaRPr lang="cs-CZ" sz="1400" dirty="0"/>
          </a:p>
          <a:p>
            <a:pPr lvl="0"/>
            <a:r>
              <a:rPr lang="cs-CZ" sz="1400" dirty="0" err="1"/>
              <a:t>Qádžárovci</a:t>
            </a:r>
            <a:r>
              <a:rPr lang="cs-CZ" sz="1400" dirty="0"/>
              <a:t> -  </a:t>
            </a:r>
            <a:r>
              <a:rPr lang="cs-CZ" sz="1400" dirty="0" err="1"/>
              <a:t>ta´zije</a:t>
            </a:r>
            <a:r>
              <a:rPr lang="cs-CZ" sz="1400" dirty="0"/>
              <a:t> </a:t>
            </a:r>
            <a:r>
              <a:rPr lang="cs-CZ" sz="1400" dirty="0" err="1"/>
              <a:t>chání</a:t>
            </a:r>
            <a:r>
              <a:rPr lang="cs-CZ" sz="1400" dirty="0"/>
              <a:t> – </a:t>
            </a:r>
            <a:r>
              <a:rPr lang="ar-SA" sz="1400" dirty="0"/>
              <a:t>تعزیه‌خوانی</a:t>
            </a:r>
            <a:endParaRPr lang="cs-CZ" sz="1400" dirty="0"/>
          </a:p>
          <a:p>
            <a:pPr marL="0" lvl="0" indent="0">
              <a:buNone/>
            </a:pPr>
            <a:r>
              <a:rPr lang="cs-CZ" sz="1400" dirty="0"/>
              <a:t> </a:t>
            </a:r>
          </a:p>
          <a:p>
            <a:pPr lvl="0"/>
            <a:r>
              <a:rPr lang="ar-SA" sz="1400" dirty="0"/>
              <a:t>روضة </a:t>
            </a:r>
            <a:r>
              <a:rPr lang="cs-CZ" sz="1400" dirty="0"/>
              <a:t>  v ar. zahrada, ráj</a:t>
            </a:r>
          </a:p>
          <a:p>
            <a:pPr marL="0" lvl="0" indent="0">
              <a:buNone/>
            </a:pPr>
            <a:r>
              <a:rPr lang="cs-CZ" sz="1400" dirty="0"/>
              <a:t> </a:t>
            </a:r>
          </a:p>
          <a:p>
            <a:pPr lvl="0"/>
            <a:r>
              <a:rPr lang="cs-CZ" sz="1400" dirty="0" err="1"/>
              <a:t>rouze-chání</a:t>
            </a:r>
            <a:r>
              <a:rPr lang="cs-CZ" sz="1400" dirty="0"/>
              <a:t> = </a:t>
            </a:r>
            <a:r>
              <a:rPr lang="ar-SA" sz="1400" dirty="0"/>
              <a:t>روضه‌خوانی </a:t>
            </a:r>
            <a:r>
              <a:rPr lang="cs-CZ" sz="1400" dirty="0"/>
              <a:t>- recitace </a:t>
            </a:r>
            <a:r>
              <a:rPr lang="cs-CZ" sz="1400" dirty="0" err="1"/>
              <a:t>muharr</a:t>
            </a:r>
            <a:r>
              <a:rPr lang="cs-CZ" sz="1400" dirty="0"/>
              <a:t>. elegií – </a:t>
            </a:r>
            <a:r>
              <a:rPr lang="ar-SA" sz="1400" dirty="0"/>
              <a:t>مرثیه</a:t>
            </a:r>
            <a:endParaRPr lang="cs-CZ" sz="1400" dirty="0"/>
          </a:p>
          <a:p>
            <a:r>
              <a:rPr lang="cs-CZ" sz="1400" dirty="0"/>
              <a:t> </a:t>
            </a:r>
          </a:p>
          <a:p>
            <a:pPr lvl="0"/>
            <a:r>
              <a:rPr lang="ar-SA" sz="1400" dirty="0"/>
              <a:t>سوگواری محرم</a:t>
            </a:r>
            <a:r>
              <a:rPr lang="cs-CZ" sz="1400" dirty="0"/>
              <a:t> </a:t>
            </a:r>
            <a:r>
              <a:rPr lang="cs-CZ" sz="1400" dirty="0" err="1"/>
              <a:t>súgvárí</a:t>
            </a:r>
            <a:r>
              <a:rPr lang="cs-CZ" sz="1400" dirty="0"/>
              <a:t>-je </a:t>
            </a:r>
            <a:r>
              <a:rPr lang="cs-CZ" sz="1400" dirty="0" err="1"/>
              <a:t>moharram</a:t>
            </a:r>
            <a:r>
              <a:rPr lang="cs-CZ" sz="1400" dirty="0"/>
              <a:t> – m. tryzna (oplakávání)</a:t>
            </a:r>
          </a:p>
          <a:p>
            <a:pPr marL="0" indent="0">
              <a:buNone/>
            </a:pPr>
            <a:endParaRPr lang="cs-CZ" sz="1400" dirty="0"/>
          </a:p>
          <a:p>
            <a:pPr lvl="0"/>
            <a:r>
              <a:rPr lang="cs-CZ" sz="1400" b="1" u="sng" dirty="0"/>
              <a:t>16. stol – počátek rituálů „</a:t>
            </a:r>
            <a:r>
              <a:rPr lang="cs-CZ" sz="1400" b="1" u="sng" dirty="0" err="1"/>
              <a:t>rouze</a:t>
            </a:r>
            <a:r>
              <a:rPr lang="cs-CZ" sz="1400" b="1" u="sng" dirty="0"/>
              <a:t> </a:t>
            </a:r>
            <a:r>
              <a:rPr lang="cs-CZ" sz="1400" b="1" u="sng" dirty="0" err="1"/>
              <a:t>chání</a:t>
            </a:r>
            <a:r>
              <a:rPr lang="cs-CZ" sz="1400" b="1" u="sng" dirty="0"/>
              <a:t>“</a:t>
            </a:r>
          </a:p>
          <a:p>
            <a:pPr lvl="0"/>
            <a:endParaRPr lang="cs-CZ" sz="1400" b="1" u="sng" dirty="0"/>
          </a:p>
          <a:p>
            <a:pPr lvl="0"/>
            <a:r>
              <a:rPr lang="cs-CZ" sz="1400" dirty="0"/>
              <a:t>samotné rituály oplakávání jsou ale samozřejmě mnohem ranější -  datují se bezprostředně po bitvě u </a:t>
            </a:r>
            <a:r>
              <a:rPr lang="cs-CZ" sz="1400" dirty="0" err="1"/>
              <a:t>Karbalá</a:t>
            </a:r>
            <a:endParaRPr lang="cs-CZ" sz="1400" dirty="0"/>
          </a:p>
          <a:p>
            <a:pPr marL="0" lvl="0" indent="0">
              <a:buNone/>
            </a:pPr>
            <a:endParaRPr lang="cs-CZ" sz="1400" dirty="0"/>
          </a:p>
          <a:p>
            <a:pPr lvl="0"/>
            <a:r>
              <a:rPr lang="cs-CZ" sz="1400" dirty="0"/>
              <a:t>hlavní rozvoj </a:t>
            </a:r>
            <a:r>
              <a:rPr lang="cs-CZ" sz="1400" dirty="0" err="1"/>
              <a:t>šiitských</a:t>
            </a:r>
            <a:r>
              <a:rPr lang="cs-CZ" sz="1400" dirty="0"/>
              <a:t> rituálů za </a:t>
            </a:r>
            <a:r>
              <a:rPr lang="cs-CZ" sz="1400" dirty="0" err="1"/>
              <a:t>Safíjovců</a:t>
            </a:r>
            <a:endParaRPr lang="cs-CZ" sz="1400" dirty="0"/>
          </a:p>
          <a:p>
            <a:endParaRPr lang="cs-CZ" sz="1400" dirty="0"/>
          </a:p>
        </p:txBody>
      </p:sp>
      <p:pic>
        <p:nvPicPr>
          <p:cNvPr id="5" name="Obrázek 4" descr="Obsah obrázku text, kresba, skica, Umělecký tisk&#10;&#10;Popis byl vytvořen automaticky">
            <a:extLst>
              <a:ext uri="{FF2B5EF4-FFF2-40B4-BE49-F238E27FC236}">
                <a16:creationId xmlns:a16="http://schemas.microsoft.com/office/drawing/2014/main" id="{FD792AAB-8590-43A7-55B8-98A809D1C2D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44208" y="1484784"/>
            <a:ext cx="1790700" cy="2552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141369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95536" y="188640"/>
            <a:ext cx="8519864" cy="432048"/>
          </a:xfrm>
        </p:spPr>
        <p:txBody>
          <a:bodyPr/>
          <a:lstStyle/>
          <a:p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95536" y="836712"/>
            <a:ext cx="7696200" cy="6021288"/>
          </a:xfrm>
        </p:spPr>
        <p:txBody>
          <a:bodyPr/>
          <a:lstStyle/>
          <a:p>
            <a:r>
              <a:rPr lang="cs-CZ" sz="1400" dirty="0"/>
              <a:t>o mučednictví imáma Husajna a událostech u </a:t>
            </a:r>
            <a:r>
              <a:rPr lang="cs-CZ" sz="1400" dirty="0" err="1"/>
              <a:t>Karbalá</a:t>
            </a:r>
            <a:r>
              <a:rPr lang="cs-CZ" sz="1400" dirty="0"/>
              <a:t> - 680.</a:t>
            </a:r>
          </a:p>
          <a:p>
            <a:pPr lvl="0"/>
            <a:r>
              <a:rPr lang="cs-CZ" sz="1400" dirty="0"/>
              <a:t>četba textů a improvizace řečníka měla přivést lidi k slzám.: “K</a:t>
            </a:r>
            <a:r>
              <a:rPr lang="cs-CZ" sz="1400" i="1" dirty="0"/>
              <a:t>aždý, kdo  pláče pro Husajna, nebo přiměje někoho plakat pro něj, půjde přímo do ráje.“</a:t>
            </a:r>
            <a:endParaRPr lang="cs-CZ" sz="1400" dirty="0"/>
          </a:p>
          <a:p>
            <a:pPr marL="0" indent="0">
              <a:buNone/>
            </a:pPr>
            <a:r>
              <a:rPr lang="cs-CZ" sz="1400" i="1" dirty="0"/>
              <a:t> </a:t>
            </a:r>
            <a:endParaRPr lang="cs-CZ" sz="1400" dirty="0"/>
          </a:p>
          <a:p>
            <a:r>
              <a:rPr lang="cs-CZ" sz="1400" dirty="0"/>
              <a:t>nový žánr v perské literatuře –prozaické historické tvorby</a:t>
            </a:r>
          </a:p>
          <a:p>
            <a:pPr marL="0" indent="0">
              <a:buNone/>
            </a:pPr>
            <a:endParaRPr lang="cs-CZ" sz="1400" dirty="0"/>
          </a:p>
          <a:p>
            <a:pPr lvl="0"/>
            <a:r>
              <a:rPr lang="cs-CZ" sz="1400" dirty="0"/>
              <a:t>perština tehdejší doby</a:t>
            </a:r>
          </a:p>
          <a:p>
            <a:pPr lvl="0"/>
            <a:endParaRPr lang="cs-CZ" sz="1400" dirty="0"/>
          </a:p>
          <a:p>
            <a:pPr lvl="0"/>
            <a:r>
              <a:rPr lang="cs-CZ" sz="1400" dirty="0"/>
              <a:t>Obsahově emocionální, niterní, sentimentální</a:t>
            </a:r>
          </a:p>
          <a:p>
            <a:pPr lvl="0"/>
            <a:endParaRPr lang="cs-CZ" sz="1400" dirty="0"/>
          </a:p>
          <a:p>
            <a:pPr lvl="0"/>
            <a:r>
              <a:rPr lang="cs-CZ" sz="1400" dirty="0"/>
              <a:t>historické aluze – autenticita</a:t>
            </a:r>
          </a:p>
          <a:p>
            <a:pPr marL="0" lvl="0" indent="0">
              <a:buNone/>
            </a:pPr>
            <a:endParaRPr lang="cs-CZ" sz="1400" dirty="0"/>
          </a:p>
          <a:p>
            <a:pPr lvl="0"/>
            <a:r>
              <a:rPr lang="cs-CZ" sz="1400" dirty="0"/>
              <a:t>nová fáze vypravěčství? </a:t>
            </a:r>
            <a:r>
              <a:rPr lang="cs-CZ" sz="1400" b="1" dirty="0" err="1"/>
              <a:t>Abbás</a:t>
            </a:r>
            <a:r>
              <a:rPr lang="cs-CZ" sz="1400" b="1" dirty="0"/>
              <a:t> </a:t>
            </a:r>
            <a:r>
              <a:rPr lang="cs-CZ" sz="1400" b="1" dirty="0" err="1"/>
              <a:t>Amanat</a:t>
            </a:r>
            <a:r>
              <a:rPr lang="cs-CZ" sz="1400" dirty="0"/>
              <a:t> hovoří o vzniku nového žánru – historického románu </a:t>
            </a:r>
          </a:p>
          <a:p>
            <a:pPr marL="0" indent="0">
              <a:buNone/>
            </a:pPr>
            <a:r>
              <a:rPr lang="cs-CZ" sz="1400" dirty="0"/>
              <a:t> </a:t>
            </a:r>
          </a:p>
          <a:p>
            <a:pPr lvl="0"/>
            <a:r>
              <a:rPr lang="cs-CZ" sz="1400" b="1" dirty="0" err="1"/>
              <a:t>Mortezá</a:t>
            </a:r>
            <a:r>
              <a:rPr lang="cs-CZ" sz="1400" b="1" dirty="0"/>
              <a:t> </a:t>
            </a:r>
            <a:r>
              <a:rPr lang="cs-CZ" sz="1400" b="1" dirty="0" err="1"/>
              <a:t>Motaharí</a:t>
            </a:r>
            <a:r>
              <a:rPr lang="cs-CZ" sz="1400" dirty="0"/>
              <a:t> (1920-79) – moderní kritika díla</a:t>
            </a:r>
            <a:r>
              <a:rPr lang="cs-CZ" sz="1400" i="1" dirty="0"/>
              <a:t> </a:t>
            </a:r>
            <a:endParaRPr lang="cs-CZ" sz="1400" dirty="0"/>
          </a:p>
          <a:p>
            <a:endParaRPr lang="cs-CZ" sz="1400" dirty="0"/>
          </a:p>
        </p:txBody>
      </p:sp>
    </p:spTree>
    <p:extLst>
      <p:ext uri="{BB962C8B-B14F-4D97-AF65-F5344CB8AC3E}">
        <p14:creationId xmlns:p14="http://schemas.microsoft.com/office/powerpoint/2010/main" val="69393139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512" y="116632"/>
            <a:ext cx="8735888" cy="432048"/>
          </a:xfrm>
        </p:spPr>
        <p:txBody>
          <a:bodyPr/>
          <a:lstStyle/>
          <a:p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79512" y="764704"/>
            <a:ext cx="8735888" cy="5904656"/>
          </a:xfrm>
        </p:spPr>
        <p:txBody>
          <a:bodyPr/>
          <a:lstStyle/>
          <a:p>
            <a:pPr marL="0" lvl="0" indent="0">
              <a:buNone/>
            </a:pPr>
            <a:r>
              <a:rPr lang="cs-CZ" sz="1400" dirty="0"/>
              <a:t>-Hodnotných prozaických děl za celé klasické období nemnoho</a:t>
            </a:r>
          </a:p>
          <a:p>
            <a:pPr marL="0" indent="0">
              <a:buNone/>
            </a:pPr>
            <a:endParaRPr lang="cs-CZ" sz="1400" dirty="0"/>
          </a:p>
          <a:p>
            <a:r>
              <a:rPr lang="cs-CZ" sz="1400" dirty="0"/>
              <a:t>Dva hlavní proudy: 1) filozofické, teologické, právnické, přírodovědecké spisy</a:t>
            </a:r>
          </a:p>
          <a:p>
            <a:pPr marL="0" indent="0">
              <a:buNone/>
            </a:pPr>
            <a:r>
              <a:rPr lang="cs-CZ" sz="1400" dirty="0"/>
              <a:t>                                      2) prostší způsob – </a:t>
            </a:r>
            <a:r>
              <a:rPr lang="cs-CZ" sz="1400" dirty="0" err="1"/>
              <a:t>súfijské</a:t>
            </a:r>
            <a:r>
              <a:rPr lang="cs-CZ" sz="1400" dirty="0"/>
              <a:t> traktáty</a:t>
            </a:r>
          </a:p>
          <a:p>
            <a:pPr marL="0" indent="0">
              <a:buNone/>
            </a:pPr>
            <a:endParaRPr lang="cs-CZ" sz="1400" dirty="0"/>
          </a:p>
          <a:p>
            <a:r>
              <a:rPr lang="cs-CZ" sz="1400" dirty="0"/>
              <a:t>Bombast, květnatost,  hyperboly </a:t>
            </a:r>
            <a:r>
              <a:rPr lang="ar-SA" sz="1400" b="1" dirty="0"/>
              <a:t> اغراق</a:t>
            </a:r>
            <a:r>
              <a:rPr lang="cs-CZ" sz="1400" dirty="0"/>
              <a:t> /  </a:t>
            </a:r>
            <a:r>
              <a:rPr lang="ar-SA" sz="1400" dirty="0"/>
              <a:t>مبالغه</a:t>
            </a:r>
            <a:r>
              <a:rPr lang="cs-CZ" sz="1400" dirty="0"/>
              <a:t>   </a:t>
            </a:r>
          </a:p>
          <a:p>
            <a:endParaRPr lang="cs-CZ" sz="1400" dirty="0"/>
          </a:p>
          <a:p>
            <a:pPr lvl="0"/>
            <a:r>
              <a:rPr lang="cs-CZ" sz="1400" dirty="0"/>
              <a:t>Obsahová chudost, nesrozumitelnost </a:t>
            </a:r>
          </a:p>
          <a:p>
            <a:pPr marL="0" lvl="0" indent="0">
              <a:buNone/>
            </a:pPr>
            <a:endParaRPr lang="cs-CZ" sz="1400" dirty="0"/>
          </a:p>
          <a:p>
            <a:pPr lvl="0"/>
            <a:r>
              <a:rPr lang="cs-CZ" sz="1400" dirty="0"/>
              <a:t>Evropa právě toto považovala za pravé perské vyjadřování!</a:t>
            </a:r>
          </a:p>
          <a:p>
            <a:pPr lvl="0"/>
            <a:endParaRPr lang="cs-CZ" sz="1400" dirty="0"/>
          </a:p>
          <a:p>
            <a:pPr marL="0" indent="0">
              <a:buNone/>
            </a:pPr>
            <a:r>
              <a:rPr lang="cs-CZ" sz="1400" dirty="0"/>
              <a:t>Mongolská éra – historiografie</a:t>
            </a:r>
          </a:p>
          <a:p>
            <a:endParaRPr lang="cs-CZ" sz="1400" dirty="0"/>
          </a:p>
          <a:p>
            <a:r>
              <a:rPr lang="cs-CZ" sz="1400" dirty="0"/>
              <a:t>odstrašující příklad pro dnešní dobu: </a:t>
            </a:r>
            <a:r>
              <a:rPr lang="cs-CZ" sz="1400" b="1" dirty="0" err="1"/>
              <a:t>Vassáfova</a:t>
            </a:r>
            <a:r>
              <a:rPr lang="cs-CZ" sz="1400" b="1" dirty="0"/>
              <a:t> kronika</a:t>
            </a:r>
            <a:r>
              <a:rPr lang="cs-CZ" sz="1400" dirty="0"/>
              <a:t>:</a:t>
            </a:r>
          </a:p>
          <a:p>
            <a:endParaRPr lang="cs-CZ" sz="1400" dirty="0"/>
          </a:p>
          <a:p>
            <a:pPr marL="0" lvl="0" indent="0">
              <a:buNone/>
            </a:pPr>
            <a:r>
              <a:rPr lang="cs-CZ" sz="1400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2852651385"/>
      </p:ext>
    </p:extLst>
  </p:cSld>
  <p:clrMapOvr>
    <a:masterClrMapping/>
  </p:clrMapOvr>
</p:sld>
</file>

<file path=ppt/theme/theme1.xml><?xml version="1.0" encoding="utf-8"?>
<a:theme xmlns:a="http://schemas.openxmlformats.org/drawingml/2006/main" name="Výchozí návrh">
  <a:themeElements>
    <a:clrScheme name="Výchozí návrh 11">
      <a:dk1>
        <a:srgbClr val="005A58"/>
      </a:dk1>
      <a:lt1>
        <a:srgbClr val="FFFFFF"/>
      </a:lt1>
      <a:dk2>
        <a:srgbClr val="0099CC"/>
      </a:dk2>
      <a:lt2>
        <a:srgbClr val="CCECFF"/>
      </a:lt2>
      <a:accent1>
        <a:srgbClr val="005EAC"/>
      </a:accent1>
      <a:accent2>
        <a:srgbClr val="6D6FC7"/>
      </a:accent2>
      <a:accent3>
        <a:srgbClr val="AACAE2"/>
      </a:accent3>
      <a:accent4>
        <a:srgbClr val="DADADA"/>
      </a:accent4>
      <a:accent5>
        <a:srgbClr val="AAB6D2"/>
      </a:accent5>
      <a:accent6>
        <a:srgbClr val="6264B4"/>
      </a:accent6>
      <a:hlink>
        <a:srgbClr val="99CCFF"/>
      </a:hlink>
      <a:folHlink>
        <a:srgbClr val="CCCCFF"/>
      </a:folHlink>
    </a:clrScheme>
    <a:fontScheme name="Výchozí návrh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Výchozí návrh 1">
        <a:dk1>
          <a:srgbClr val="003366"/>
        </a:dk1>
        <a:lt1>
          <a:srgbClr val="FFFFFF"/>
        </a:lt1>
        <a:dk2>
          <a:srgbClr val="0099FF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CAFF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2">
        <a:dk1>
          <a:srgbClr val="777777"/>
        </a:dk1>
        <a:lt1>
          <a:srgbClr val="FFFFFF"/>
        </a:lt1>
        <a:dk2>
          <a:srgbClr val="999C8E"/>
        </a:dk2>
        <a:lt2>
          <a:srgbClr val="D1D1CB"/>
        </a:lt2>
        <a:accent1>
          <a:srgbClr val="658DA9"/>
        </a:accent1>
        <a:accent2>
          <a:srgbClr val="809EA8"/>
        </a:accent2>
        <a:accent3>
          <a:srgbClr val="CACBC6"/>
        </a:accent3>
        <a:accent4>
          <a:srgbClr val="DADADA"/>
        </a:accent4>
        <a:accent5>
          <a:srgbClr val="B8C5D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3">
        <a:dk1>
          <a:srgbClr val="E6EAD8"/>
        </a:dk1>
        <a:lt1>
          <a:srgbClr val="F4F4E8"/>
        </a:lt1>
        <a:dk2>
          <a:srgbClr val="EAE9DE"/>
        </a:dk2>
        <a:lt2>
          <a:srgbClr val="969696"/>
        </a:lt2>
        <a:accent1>
          <a:srgbClr val="E68B2C"/>
        </a:accent1>
        <a:accent2>
          <a:srgbClr val="F2C977"/>
        </a:accent2>
        <a:accent3>
          <a:srgbClr val="F8F8F2"/>
        </a:accent3>
        <a:accent4>
          <a:srgbClr val="C4C8B8"/>
        </a:accent4>
        <a:accent5>
          <a:srgbClr val="F0C4AC"/>
        </a:accent5>
        <a:accent6>
          <a:srgbClr val="DBB66B"/>
        </a:accent6>
        <a:hlink>
          <a:srgbClr val="980000"/>
        </a:hlink>
        <a:folHlink>
          <a:srgbClr val="6600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4">
        <a:dk1>
          <a:srgbClr val="6289D8"/>
        </a:dk1>
        <a:lt1>
          <a:srgbClr val="FFFFFF"/>
        </a:lt1>
        <a:dk2>
          <a:srgbClr val="99CCFF"/>
        </a:dk2>
        <a:lt2>
          <a:srgbClr val="969696"/>
        </a:lt2>
        <a:accent1>
          <a:srgbClr val="C7DABE"/>
        </a:accent1>
        <a:accent2>
          <a:srgbClr val="FF9966"/>
        </a:accent2>
        <a:accent3>
          <a:srgbClr val="FFFFFF"/>
        </a:accent3>
        <a:accent4>
          <a:srgbClr val="5374B8"/>
        </a:accent4>
        <a:accent5>
          <a:srgbClr val="E0EADB"/>
        </a:accent5>
        <a:accent6>
          <a:srgbClr val="E78A5C"/>
        </a:accent6>
        <a:hlink>
          <a:srgbClr val="A8451A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5">
        <a:dk1>
          <a:srgbClr val="3E3E5C"/>
        </a:dk1>
        <a:lt1>
          <a:srgbClr val="FFFFFF"/>
        </a:lt1>
        <a:dk2>
          <a:srgbClr val="CCCCFF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E2E2FF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CCE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6">
        <a:dk1>
          <a:srgbClr val="81DEFF"/>
        </a:dk1>
        <a:lt1>
          <a:srgbClr val="FFFFFF"/>
        </a:lt1>
        <a:dk2>
          <a:srgbClr val="CCECFF"/>
        </a:dk2>
        <a:lt2>
          <a:srgbClr val="808080"/>
        </a:lt2>
        <a:accent1>
          <a:srgbClr val="0099CC"/>
        </a:accent1>
        <a:accent2>
          <a:srgbClr val="CCCCFF"/>
        </a:accent2>
        <a:accent3>
          <a:srgbClr val="FFFFFF"/>
        </a:accent3>
        <a:accent4>
          <a:srgbClr val="6DBDDA"/>
        </a:accent4>
        <a:accent5>
          <a:srgbClr val="AACAE2"/>
        </a:accent5>
        <a:accent6>
          <a:srgbClr val="B9B9E7"/>
        </a:accent6>
        <a:hlink>
          <a:srgbClr val="3333CC"/>
        </a:hlink>
        <a:folHlink>
          <a:srgbClr val="CC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7">
        <a:dk1>
          <a:srgbClr val="777777"/>
        </a:dk1>
        <a:lt1>
          <a:srgbClr val="FFFFFF"/>
        </a:lt1>
        <a:dk2>
          <a:srgbClr val="FFFFD9"/>
        </a:dk2>
        <a:lt2>
          <a:srgbClr val="EAEAEA"/>
        </a:lt2>
        <a:accent1>
          <a:srgbClr val="0099CC"/>
        </a:accent1>
        <a:accent2>
          <a:srgbClr val="33CCCC"/>
        </a:accent2>
        <a:accent3>
          <a:srgbClr val="FFFFE9"/>
        </a:accent3>
        <a:accent4>
          <a:srgbClr val="DADADA"/>
        </a:accent4>
        <a:accent5>
          <a:srgbClr val="AACAE2"/>
        </a:accent5>
        <a:accent6>
          <a:srgbClr val="2DB9B9"/>
        </a:accent6>
        <a:hlink>
          <a:srgbClr val="FFCC66"/>
        </a:hlink>
        <a:folHlink>
          <a:srgbClr val="CCFF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8">
        <a:dk1>
          <a:srgbClr val="969696"/>
        </a:dk1>
        <a:lt1>
          <a:srgbClr val="FFFFFF"/>
        </a:lt1>
        <a:dk2>
          <a:srgbClr val="DDDDDD"/>
        </a:dk2>
        <a:lt2>
          <a:srgbClr val="333333"/>
        </a:lt2>
        <a:accent1>
          <a:srgbClr val="EAEAEA"/>
        </a:accent1>
        <a:accent2>
          <a:srgbClr val="808080"/>
        </a:accent2>
        <a:accent3>
          <a:srgbClr val="FFFFFF"/>
        </a:accent3>
        <a:accent4>
          <a:srgbClr val="7F7F7F"/>
        </a:accent4>
        <a:accent5>
          <a:srgbClr val="F3F3F3"/>
        </a:accent5>
        <a:accent6>
          <a:srgbClr val="737373"/>
        </a:accent6>
        <a:hlink>
          <a:srgbClr val="4D4D4D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9">
        <a:dk1>
          <a:srgbClr val="5886B4"/>
        </a:dk1>
        <a:lt1>
          <a:srgbClr val="FFFFFF"/>
        </a:lt1>
        <a:dk2>
          <a:srgbClr val="CDF1FF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4A7299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0000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10">
        <a:dk1>
          <a:srgbClr val="5886B4"/>
        </a:dk1>
        <a:lt1>
          <a:srgbClr val="F4F4E8"/>
        </a:lt1>
        <a:dk2>
          <a:srgbClr val="00AAE6"/>
        </a:dk2>
        <a:lt2>
          <a:srgbClr val="808080"/>
        </a:lt2>
        <a:accent1>
          <a:srgbClr val="D0E2F5"/>
        </a:accent1>
        <a:accent2>
          <a:srgbClr val="6699CC"/>
        </a:accent2>
        <a:accent3>
          <a:srgbClr val="F8F8F2"/>
        </a:accent3>
        <a:accent4>
          <a:srgbClr val="4A7299"/>
        </a:accent4>
        <a:accent5>
          <a:srgbClr val="E4EEF9"/>
        </a:accent5>
        <a:accent6>
          <a:srgbClr val="5C8AB9"/>
        </a:accent6>
        <a:hlink>
          <a:srgbClr val="FF6600"/>
        </a:hlink>
        <a:folHlink>
          <a:srgbClr val="9933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11">
        <a:dk1>
          <a:srgbClr val="005A58"/>
        </a:dk1>
        <a:lt1>
          <a:srgbClr val="FFFFFF"/>
        </a:lt1>
        <a:dk2>
          <a:srgbClr val="0099CC"/>
        </a:dk2>
        <a:lt2>
          <a:srgbClr val="CCECFF"/>
        </a:lt2>
        <a:accent1>
          <a:srgbClr val="005EAC"/>
        </a:accent1>
        <a:accent2>
          <a:srgbClr val="6D6FC7"/>
        </a:accent2>
        <a:accent3>
          <a:srgbClr val="AACAE2"/>
        </a:accent3>
        <a:accent4>
          <a:srgbClr val="DADADA"/>
        </a:accent4>
        <a:accent5>
          <a:srgbClr val="AAB6D2"/>
        </a:accent5>
        <a:accent6>
          <a:srgbClr val="6264B4"/>
        </a:accent6>
        <a:hlink>
          <a:srgbClr val="99C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12">
        <a:dk1>
          <a:srgbClr val="336699"/>
        </a:dk1>
        <a:lt1>
          <a:srgbClr val="FFFFFF"/>
        </a:lt1>
        <a:dk2>
          <a:srgbClr val="99CCFF"/>
        </a:dk2>
        <a:lt2>
          <a:srgbClr val="E3EBF1"/>
        </a:lt2>
        <a:accent1>
          <a:srgbClr val="003399"/>
        </a:accent1>
        <a:accent2>
          <a:srgbClr val="457A8B"/>
        </a:accent2>
        <a:accent3>
          <a:srgbClr val="CAE2FF"/>
        </a:accent3>
        <a:accent4>
          <a:srgbClr val="DADADA"/>
        </a:accent4>
        <a:accent5>
          <a:srgbClr val="AAADCA"/>
        </a:accent5>
        <a:accent6>
          <a:srgbClr val="3E6E7D"/>
        </a:accent6>
        <a:hlink>
          <a:srgbClr val="66CCFF"/>
        </a:hlink>
        <a:folHlink>
          <a:srgbClr val="CCE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13">
        <a:dk1>
          <a:srgbClr val="003366"/>
        </a:dk1>
        <a:lt1>
          <a:srgbClr val="CCFFFF"/>
        </a:lt1>
        <a:dk2>
          <a:srgbClr val="6699FF"/>
        </a:dk2>
        <a:lt2>
          <a:srgbClr val="0785DB"/>
        </a:lt2>
        <a:accent1>
          <a:srgbClr val="4B78D3"/>
        </a:accent1>
        <a:accent2>
          <a:srgbClr val="00B000"/>
        </a:accent2>
        <a:accent3>
          <a:srgbClr val="B8CAFF"/>
        </a:accent3>
        <a:accent4>
          <a:srgbClr val="AEDADA"/>
        </a:accent4>
        <a:accent5>
          <a:srgbClr val="B1BEE6"/>
        </a:accent5>
        <a:accent6>
          <a:srgbClr val="009F00"/>
        </a:accent6>
        <a:hlink>
          <a:srgbClr val="66CCFF"/>
        </a:hlink>
        <a:folHlink>
          <a:srgbClr val="CC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14">
        <a:dk1>
          <a:srgbClr val="81DEFF"/>
        </a:dk1>
        <a:lt1>
          <a:srgbClr val="FFFFFF"/>
        </a:lt1>
        <a:dk2>
          <a:srgbClr val="CCECFF"/>
        </a:dk2>
        <a:lt2>
          <a:srgbClr val="808080"/>
        </a:lt2>
        <a:accent1>
          <a:srgbClr val="0B6FC1"/>
        </a:accent1>
        <a:accent2>
          <a:srgbClr val="CCCCFF"/>
        </a:accent2>
        <a:accent3>
          <a:srgbClr val="FFFFFF"/>
        </a:accent3>
        <a:accent4>
          <a:srgbClr val="6DBDDA"/>
        </a:accent4>
        <a:accent5>
          <a:srgbClr val="AABBDD"/>
        </a:accent5>
        <a:accent6>
          <a:srgbClr val="B9B9E7"/>
        </a:accent6>
        <a:hlink>
          <a:srgbClr val="3333CC"/>
        </a:hlink>
        <a:folHlink>
          <a:srgbClr val="CCCCF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4843E9AA-3B9A-45E3-81B3-9551E3FB2469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Šablona návrhu Modré želé</Template>
  <TotalTime>2858</TotalTime>
  <Words>863</Words>
  <Application>Microsoft Office PowerPoint</Application>
  <PresentationFormat>Předvádění na obrazovce (4:3)</PresentationFormat>
  <Paragraphs>129</Paragraphs>
  <Slides>10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10</vt:i4>
      </vt:variant>
    </vt:vector>
  </HeadingPairs>
  <TitlesOfParts>
    <vt:vector size="16" baseType="lpstr">
      <vt:lpstr>Arial</vt:lpstr>
      <vt:lpstr>Arial Black</vt:lpstr>
      <vt:lpstr>Courier</vt:lpstr>
      <vt:lpstr>Times New Roman</vt:lpstr>
      <vt:lpstr>Wingdings</vt:lpstr>
      <vt:lpstr>Výchozí návrh</vt:lpstr>
      <vt:lpstr>Tvorba za Safíjovců počátky stagnace  </vt:lpstr>
      <vt:lpstr>  Literatura za Safíjovců (1500–1736)  </vt:lpstr>
      <vt:lpstr>  Literatura za Safíjovců </vt:lpstr>
      <vt:lpstr>Prezentace aplikace PowerPoint</vt:lpstr>
      <vt:lpstr>Prezentace aplikace PowerPoint</vt:lpstr>
      <vt:lpstr> Kamáloddín Hosejn Vá´ez Kášifí ze Sabzaváru (z. 1504) </vt:lpstr>
      <vt:lpstr>Rouzatu´š-šuhadá – Zahrada mučedníků – روضة الشهدا</vt:lpstr>
      <vt:lpstr>Prezentace aplikace PowerPoint</vt:lpstr>
      <vt:lpstr>Prezentace aplikace PowerPoint</vt:lpstr>
      <vt:lpstr>Prezentace aplikace PowerPoint</vt:lpstr>
    </vt:vector>
  </TitlesOfParts>
  <Manager/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Perská próza ve 13-18.stol.</dc:title>
  <dc:subject/>
  <dc:creator>eva jara</dc:creator>
  <cp:keywords/>
  <dc:description/>
  <cp:lastModifiedBy>Zuzana Kříhová</cp:lastModifiedBy>
  <cp:revision>6</cp:revision>
  <dcterms:created xsi:type="dcterms:W3CDTF">2020-10-26T08:29:29Z</dcterms:created>
  <dcterms:modified xsi:type="dcterms:W3CDTF">2024-03-04T05:33:59Z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TC010721191029</vt:lpwstr>
  </property>
</Properties>
</file>