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2" r:id="rId3"/>
    <p:sldId id="312" r:id="rId4"/>
    <p:sldId id="313" r:id="rId5"/>
    <p:sldId id="30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10C1E7-9892-993C-DDBA-671995C7FC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04128B9-E6E3-213C-5341-AABFEEBBC1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FF1534-7FC3-34FD-68AE-4716E4BB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E5BF5-4378-497F-8F1D-9FA0DF510A51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86CCFE-009C-D6B8-530D-36EA0FF16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ED66F5-0355-2F75-FADE-02156E9B8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66FB-20BB-4AE7-9AA2-C9E1A838F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09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F7FCE-3B9F-0964-4E92-67712A502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D32C2E3-8594-40E7-7932-5223A20A94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7E69CF-D070-22FB-DA02-A7BB9474C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E5BF5-4378-497F-8F1D-9FA0DF510A51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1342BE-6CB7-58D2-00F0-FF7E6E57D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7AF94B-56BC-35DA-C3B5-C428AE026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66FB-20BB-4AE7-9AA2-C9E1A838F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96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2DACEE2-3491-BC6A-C355-38C60F121F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A7B0040-EC2C-DB51-49E7-42B0998CBC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B523E8-1A17-3410-1E22-FE88846BC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E5BF5-4378-497F-8F1D-9FA0DF510A51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D8BDF3-1D5C-2910-BDE2-921720193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028FE5-F31D-EC98-2CE6-3A0C929E7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66FB-20BB-4AE7-9AA2-C9E1A838F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710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D89020-626C-D3F8-1274-32988244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C63E2B-70BB-5CC2-C417-D6A0A66D8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B07D8B-1789-6628-3CDA-D4101752A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E5BF5-4378-497F-8F1D-9FA0DF510A51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BEE664-8D53-E1FD-B600-FE03EA0BE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0C884F-DAC1-7008-4148-9A137062B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66FB-20BB-4AE7-9AA2-C9E1A838F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716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5043B3-F959-493E-EE0E-27CC4EACC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5F2D06-8DAE-4117-ED2D-6B18F9085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793FE3-63D7-C48D-42E9-012EE3DE0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E5BF5-4378-497F-8F1D-9FA0DF510A51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2D47A7-69A9-8CED-38F4-69246C406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261708-C91F-9C25-C47F-F1DE0B0A8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66FB-20BB-4AE7-9AA2-C9E1A838F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416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B64C18-559E-BFFF-F8EB-BF944A9DF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9A5800-61F3-3D44-3A5C-70B641750A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3871CFB-064B-E633-8855-B4F8D868D3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CECB43-B3C0-6276-E2C6-E3C89EE19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E5BF5-4378-497F-8F1D-9FA0DF510A51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ED0984-57E3-4AE1-84C1-D7C783B9B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A0ECDE-B1E7-ED23-74D6-896D493D0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66FB-20BB-4AE7-9AA2-C9E1A838F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90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36B4EA-0FAE-0408-5941-135E9B6DE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EE86598-6554-C8AE-AC56-BECD654A5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F45F102-4D94-BB5A-FA35-8A7880EF32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97F3F38-95C1-8A32-F1AA-CD6A3E0B1E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9D2068B-F0A5-50B5-8AF3-6FC96B2CF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A464E39-0AB0-9BA4-AFB3-CB211E537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E5BF5-4378-497F-8F1D-9FA0DF510A51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C37979B-54FE-540A-6093-232A7AF6C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F5B2E31-64D7-A87F-FBAE-48186370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66FB-20BB-4AE7-9AA2-C9E1A838F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53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2CBC99-3E7F-DD22-101B-F161EC96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44B9C2F-C7F8-16A5-4C58-51F07929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E5BF5-4378-497F-8F1D-9FA0DF510A51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5502AAE-72DB-2B04-E3C3-CBD2D6C93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29799B2-B794-4D66-CC20-41149B816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66FB-20BB-4AE7-9AA2-C9E1A838F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002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8F41364-6C64-F1B4-646B-89A5DD598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E5BF5-4378-497F-8F1D-9FA0DF510A51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7357691-9220-9CB6-03E2-FE314EC24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87CACC8-C2E8-7A00-42BC-117322B26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66FB-20BB-4AE7-9AA2-C9E1A838F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614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93D65D-0CEB-3247-7500-6957266AC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EC6CC5-1261-C0CA-57C6-959731BEB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C89A9D3-14CD-AF06-19B7-4938306E6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A6A69F9-7455-10A3-9550-434F79BCF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E5BF5-4378-497F-8F1D-9FA0DF510A51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CAFD1A-4C44-E135-233D-1E2D8E61D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68E57E-AC96-37ED-91E8-E01B536E5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66FB-20BB-4AE7-9AA2-C9E1A838F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77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D196C-86F3-33E8-4053-730FFF127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06FCAD0-C081-F7CE-A731-6DD3EA09CB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2548436-1F1E-006B-43C1-31CD1EA8B2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B57B16-6A15-02BD-40A4-6E0CA1198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E5BF5-4378-497F-8F1D-9FA0DF510A51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1FFF5A-4A87-E62B-EB92-F42FB7348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346A3B2-30F5-B36D-6DB7-25F658433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566FB-20BB-4AE7-9AA2-C9E1A838F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916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F2A5C3-89BC-1144-707A-7ABD3300D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39EA66-4E3B-3319-239F-740DCC5544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73A316-9617-B5B0-B3BD-C840F22E55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E5BF5-4378-497F-8F1D-9FA0DF510A51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B47FDF-5374-6594-81D0-89A5001EB2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0019F7-CDE3-7619-3C74-8789CAA064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566FB-20BB-4AE7-9AA2-C9E1A838F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051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70336F-D104-4DB0-9FCD-A4DC6FFD24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2702" y="171019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Příprava a zpracování diplomové práce I</a:t>
            </a:r>
            <a:r>
              <a:rPr lang="cs-CZ" b="1" dirty="0"/>
              <a:t>I</a:t>
            </a:r>
            <a:br>
              <a:rPr lang="cs-CZ" dirty="0"/>
            </a:br>
            <a:r>
              <a:rPr lang="cs-CZ" dirty="0"/>
              <a:t>letní semestr 2024</a:t>
            </a:r>
          </a:p>
        </p:txBody>
      </p:sp>
    </p:spTree>
    <p:extLst>
      <p:ext uri="{BB962C8B-B14F-4D97-AF65-F5344CB8AC3E}">
        <p14:creationId xmlns:p14="http://schemas.microsoft.com/office/powerpoint/2010/main" val="3493513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32616C-7C92-79A7-4DE2-2AB6DF0A1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Harmonogram přednášek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A00EFD-9714-7AC5-8DEC-983B60375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5535"/>
            <a:ext cx="10515600" cy="4581428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27.2.2024 </a:t>
            </a:r>
          </a:p>
          <a:p>
            <a:pPr algn="just"/>
            <a:r>
              <a:rPr lang="cs-CZ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26.3.2024</a:t>
            </a:r>
          </a:p>
          <a:p>
            <a:pPr algn="just"/>
            <a:r>
              <a:rPr lang="cs-CZ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2.4.2024</a:t>
            </a:r>
          </a:p>
          <a:p>
            <a:pPr algn="just"/>
            <a:r>
              <a:rPr lang="cs-CZ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9.4.2024</a:t>
            </a:r>
          </a:p>
          <a:p>
            <a:pPr algn="just"/>
            <a:r>
              <a:rPr lang="cs-CZ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16.4.2024</a:t>
            </a:r>
          </a:p>
          <a:p>
            <a:pPr algn="just"/>
            <a:r>
              <a:rPr lang="cs-CZ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23.4.2024</a:t>
            </a:r>
          </a:p>
          <a:p>
            <a:pPr marL="0" indent="0" algn="just">
              <a:buNone/>
            </a:pPr>
            <a:r>
              <a:rPr lang="cs-CZ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+ navazující semináře</a:t>
            </a:r>
          </a:p>
          <a:p>
            <a:pPr algn="just"/>
            <a:r>
              <a:rPr lang="pt-BR" i="1" dirty="0"/>
              <a:t>Příprava a zpracování diplomové práce I</a:t>
            </a:r>
            <a:r>
              <a:rPr lang="cs-CZ" i="1" dirty="0"/>
              <a:t>I - </a:t>
            </a:r>
            <a:r>
              <a:rPr lang="cs-CZ" i="1" dirty="0" err="1"/>
              <a:t>moodle</a:t>
            </a:r>
            <a:endParaRPr lang="cs-CZ" i="1" dirty="0"/>
          </a:p>
          <a:p>
            <a:pPr marL="0" indent="0" algn="just">
              <a:buNone/>
            </a:pPr>
            <a:endParaRPr lang="cs-CZ" sz="2800" kern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kern="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888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1A308-934F-82F9-02E4-6064CD717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Cíle předmětu a ukončení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DD2EB-8DF5-058F-60EC-018FBB37D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Cílem předmětu je </a:t>
            </a:r>
            <a:r>
              <a:rPr lang="cs-CZ" sz="2400" b="1" dirty="0"/>
              <a:t>navázání na základy zásady tvorby diplomové práce jako</a:t>
            </a:r>
            <a:r>
              <a:rPr lang="cs-CZ" sz="2400" dirty="0"/>
              <a:t> </a:t>
            </a:r>
            <a:r>
              <a:rPr lang="cs-CZ" sz="2400" b="1" dirty="0"/>
              <a:t>vědeckého bádání</a:t>
            </a:r>
            <a:r>
              <a:rPr lang="cs-CZ" sz="2400" dirty="0"/>
              <a:t>. Pro studenty je připravena e-learningová podpora, kde najdou prezentace a studijní materiály k četbě. Studenti objasní analýzu výzkumných dat. Studenti interpretují svá data a diskutují nad svými výsledky výzkumné činnosti.</a:t>
            </a:r>
          </a:p>
          <a:p>
            <a:pPr algn="just"/>
            <a:endParaRPr lang="cs-CZ" sz="2400" dirty="0"/>
          </a:p>
          <a:p>
            <a:pPr marL="0" indent="0" algn="just">
              <a:buNone/>
            </a:pPr>
            <a:r>
              <a:rPr lang="cs-CZ" sz="2400" dirty="0"/>
              <a:t>Vaše potřeby – využijeme v rámci jednotlivých setkání!</a:t>
            </a:r>
          </a:p>
          <a:p>
            <a:pPr marL="0" indent="0" algn="just">
              <a:buNone/>
            </a:pPr>
            <a:endParaRPr lang="cs-CZ" sz="2400" dirty="0"/>
          </a:p>
          <a:p>
            <a:pPr algn="just"/>
            <a:r>
              <a:rPr lang="cs-CZ" sz="2400" b="1" i="0" u="none" strike="noStrike" dirty="0">
                <a:solidFill>
                  <a:srgbClr val="000000"/>
                </a:solidFill>
                <a:effectLst/>
              </a:rPr>
              <a:t>Zápočet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</a:rPr>
              <a:t> bude za </a:t>
            </a:r>
            <a:r>
              <a:rPr lang="cs-CZ" sz="2400" b="1" i="0" u="none" strike="noStrike" dirty="0">
                <a:solidFill>
                  <a:srgbClr val="000000"/>
                </a:solidFill>
                <a:effectLst/>
              </a:rPr>
              <a:t>docházku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</a:rPr>
              <a:t> na seminářích (</a:t>
            </a:r>
            <a:r>
              <a:rPr lang="cs-CZ" sz="2400" b="0" i="1" u="none" strike="noStrike" dirty="0">
                <a:solidFill>
                  <a:srgbClr val="000000"/>
                </a:solidFill>
                <a:effectLst/>
              </a:rPr>
              <a:t>více než 2 absence nejsou možné; pokud budou mít 2 tak musí vypracovat náhradní úkol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</a:rPr>
              <a:t>) + </a:t>
            </a:r>
            <a:r>
              <a:rPr lang="cs-CZ" sz="2400" b="1" i="0" u="none" strike="noStrike" dirty="0">
                <a:solidFill>
                  <a:srgbClr val="000000"/>
                </a:solidFill>
                <a:effectLst/>
              </a:rPr>
              <a:t>prezentace výstupu 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</a:rPr>
              <a:t>na semináři a za </a:t>
            </a:r>
            <a:r>
              <a:rPr lang="cs-CZ" sz="2400" b="1" i="0" u="none" strike="noStrike" dirty="0">
                <a:solidFill>
                  <a:srgbClr val="000000"/>
                </a:solidFill>
                <a:effectLst/>
              </a:rPr>
              <a:t>poskytnutí zpětné vazby alespoň 1 kolegovi </a:t>
            </a:r>
            <a:r>
              <a:rPr lang="cs-CZ" sz="2400" b="0" i="0" u="none" strike="noStrike" dirty="0">
                <a:solidFill>
                  <a:srgbClr val="000000"/>
                </a:solidFill>
                <a:effectLst/>
              </a:rPr>
              <a:t>dle námi stanovených kritérií.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33239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3CEC8-4A68-6920-C171-09AD9355E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Příprava a zpracování DP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5214F-84B8-B61D-7AAE-640C55225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Standardy DP</a:t>
            </a:r>
            <a:endParaRPr lang="cs-CZ" b="0" dirty="0">
              <a:effectLst/>
            </a:endParaRP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Co je odborný text, práce s osnovou</a:t>
            </a:r>
            <a:endParaRPr lang="cs-CZ" b="0" dirty="0">
              <a:effectLst/>
            </a:endParaRPr>
          </a:p>
          <a:p>
            <a:pPr rtl="0">
              <a:spcBef>
                <a:spcPts val="1200"/>
              </a:spcBef>
              <a:spcAft>
                <a:spcPts val="1200"/>
              </a:spcAft>
            </a:pPr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Práce s literaturou</a:t>
            </a:r>
            <a:endParaRPr lang="cs-CZ" b="0" dirty="0">
              <a:effectLst/>
            </a:endParaRPr>
          </a:p>
          <a:p>
            <a:r>
              <a:rPr lang="cs-CZ" b="0" i="0" u="none" strike="noStrike" dirty="0">
                <a:solidFill>
                  <a:srgbClr val="000000"/>
                </a:solidFill>
                <a:effectLst/>
              </a:rPr>
              <a:t>Jak prezentovat a obhajovat odbornou práci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792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B4F7AD-6FE5-CC96-7F41-890578C86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D5C184-A73B-E8BF-7B70-1450528BC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08383"/>
            <a:ext cx="10881049" cy="4984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/>
              <a:t>Povinná literatura:</a:t>
            </a:r>
            <a:endParaRPr lang="cs-CZ" sz="1800" dirty="0"/>
          </a:p>
          <a:p>
            <a:r>
              <a:rPr lang="cs-CZ" sz="1800" dirty="0"/>
              <a:t>Švaříček, R., &amp; </a:t>
            </a:r>
            <a:r>
              <a:rPr lang="cs-CZ" sz="1800" dirty="0" err="1"/>
              <a:t>Šeďová</a:t>
            </a:r>
            <a:r>
              <a:rPr lang="cs-CZ" sz="1800" dirty="0"/>
              <a:t>, K. (2007). </a:t>
            </a:r>
            <a:r>
              <a:rPr lang="cs-CZ" sz="1800" i="1" dirty="0"/>
              <a:t>Kvalitativní výzkum v pedagogických vědách</a:t>
            </a:r>
            <a:r>
              <a:rPr lang="cs-CZ" sz="1800" dirty="0"/>
              <a:t>. Praha: PORTÁL </a:t>
            </a:r>
            <a:r>
              <a:rPr lang="cs-CZ" sz="1800" dirty="0" err="1"/>
              <a:t>sro</a:t>
            </a:r>
            <a:r>
              <a:rPr lang="cs-CZ" sz="1800" dirty="0"/>
              <a:t>.</a:t>
            </a:r>
          </a:p>
          <a:p>
            <a:r>
              <a:rPr lang="cs-CZ" sz="1800" dirty="0" err="1"/>
              <a:t>Hendl</a:t>
            </a:r>
            <a:r>
              <a:rPr lang="cs-CZ" sz="1800" dirty="0"/>
              <a:t>, Jan. </a:t>
            </a:r>
            <a:r>
              <a:rPr lang="cs-CZ" sz="1800" i="1" dirty="0"/>
              <a:t>Přehled statistických metod zpracování dat. Analýza a metaanalýza dat</a:t>
            </a:r>
            <a:r>
              <a:rPr lang="cs-CZ" sz="1800" dirty="0"/>
              <a:t>. Praha: Portál, 2004.</a:t>
            </a:r>
          </a:p>
          <a:p>
            <a:r>
              <a:rPr lang="cs-CZ" sz="1800" dirty="0" err="1"/>
              <a:t>Chráska</a:t>
            </a:r>
            <a:r>
              <a:rPr lang="cs-CZ" sz="1800" dirty="0"/>
              <a:t>, M. (2007). </a:t>
            </a:r>
            <a:r>
              <a:rPr lang="cs-CZ" sz="1800" i="1" dirty="0"/>
              <a:t>Metody pedagogického výzkumu</a:t>
            </a:r>
            <a:r>
              <a:rPr lang="cs-CZ" sz="1800" dirty="0"/>
              <a:t>. </a:t>
            </a:r>
            <a:r>
              <a:rPr lang="cs-CZ" sz="1800" dirty="0" err="1"/>
              <a:t>grada</a:t>
            </a:r>
            <a:r>
              <a:rPr lang="cs-CZ" sz="1800" dirty="0"/>
              <a:t> </a:t>
            </a:r>
            <a:r>
              <a:rPr lang="cs-CZ" sz="1800" dirty="0" err="1"/>
              <a:t>Publishing</a:t>
            </a:r>
            <a:r>
              <a:rPr lang="cs-CZ" sz="1800" dirty="0"/>
              <a:t> as.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b="1" dirty="0"/>
              <a:t>Doporučená literatura:</a:t>
            </a:r>
            <a:endParaRPr lang="cs-CZ" sz="1800" dirty="0"/>
          </a:p>
          <a:p>
            <a:r>
              <a:rPr lang="cs-CZ" sz="1800" dirty="0" err="1"/>
              <a:t>Čmejrková</a:t>
            </a:r>
            <a:r>
              <a:rPr lang="cs-CZ" sz="1800" dirty="0"/>
              <a:t>, S., Daneš, F., &amp; Světlá, J. (1999). </a:t>
            </a:r>
            <a:r>
              <a:rPr lang="cs-CZ" sz="1800" i="1" dirty="0"/>
              <a:t>Jak napsat odborný text</a:t>
            </a:r>
            <a:r>
              <a:rPr lang="cs-CZ" sz="1800" dirty="0"/>
              <a:t>. Praha: Leda.</a:t>
            </a:r>
          </a:p>
          <a:p>
            <a:r>
              <a:rPr lang="cs-CZ" sz="1800" dirty="0" err="1"/>
              <a:t>Eco</a:t>
            </a:r>
            <a:r>
              <a:rPr lang="cs-CZ" sz="1800" dirty="0"/>
              <a:t>, U. (1997). </a:t>
            </a:r>
            <a:r>
              <a:rPr lang="cs-CZ" sz="1800" i="1" dirty="0"/>
              <a:t>Jak napsat diplomovou práci</a:t>
            </a:r>
            <a:r>
              <a:rPr lang="cs-CZ" sz="1800" dirty="0"/>
              <a:t>. Itálie: </a:t>
            </a:r>
            <a:r>
              <a:rPr lang="cs-CZ" sz="1800" dirty="0" err="1"/>
              <a:t>Votobia</a:t>
            </a:r>
            <a:r>
              <a:rPr lang="cs-CZ" sz="1800" dirty="0"/>
              <a:t>.</a:t>
            </a:r>
          </a:p>
          <a:p>
            <a:r>
              <a:rPr lang="cs-CZ" sz="1800" dirty="0"/>
              <a:t>Šanderová, J. (2005). Jak číst a psát odborný text ve společenských vědách. </a:t>
            </a:r>
            <a:r>
              <a:rPr lang="cs-CZ" sz="1800" i="1" dirty="0"/>
              <a:t>Praha: Sociologické nakladatelství</a:t>
            </a:r>
            <a:r>
              <a:rPr lang="cs-CZ" sz="1800" dirty="0"/>
              <a:t>.</a:t>
            </a:r>
          </a:p>
          <a:p>
            <a:r>
              <a:rPr lang="cs-CZ" sz="1800" dirty="0"/>
              <a:t>Šesták, Z. (2000). </a:t>
            </a:r>
            <a:r>
              <a:rPr lang="cs-CZ" sz="1800" i="1" dirty="0"/>
              <a:t>Jak psát a přednášet o vědě</a:t>
            </a:r>
            <a:r>
              <a:rPr lang="cs-CZ" sz="1800" dirty="0"/>
              <a:t>. Academia. Praha: AV ČR.</a:t>
            </a:r>
          </a:p>
          <a:p>
            <a:pPr marL="0" indent="0">
              <a:buNone/>
            </a:pPr>
            <a:r>
              <a:rPr lang="cs-CZ" sz="1800" b="1" dirty="0"/>
              <a:t>• Trnková, K. a kol. (2014) Psaní odborných textů: Průvodce tvorbou ročníkové práce na Ústavu pedagogických věd FF MU. Masarykova univerzita.</a:t>
            </a:r>
          </a:p>
        </p:txBody>
      </p:sp>
    </p:spTree>
    <p:extLst>
      <p:ext uri="{BB962C8B-B14F-4D97-AF65-F5344CB8AC3E}">
        <p14:creationId xmlns:p14="http://schemas.microsoft.com/office/powerpoint/2010/main" val="16789531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337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Motiv Office</vt:lpstr>
      <vt:lpstr>Příprava a zpracování diplomové práce II letní semestr 2024</vt:lpstr>
      <vt:lpstr>Harmonogram přednášek</vt:lpstr>
      <vt:lpstr>Cíle předmětu a ukončení</vt:lpstr>
      <vt:lpstr>Příprava a zpracování DP I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a zpracování diplomové práce I zimní semestr 2023</dc:title>
  <dc:creator>Barbora Nekardová</dc:creator>
  <cp:lastModifiedBy>Barbora Nekardová</cp:lastModifiedBy>
  <cp:revision>12</cp:revision>
  <dcterms:created xsi:type="dcterms:W3CDTF">2023-10-01T14:14:16Z</dcterms:created>
  <dcterms:modified xsi:type="dcterms:W3CDTF">2024-02-26T22:08:27Z</dcterms:modified>
</cp:coreProperties>
</file>