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71" r:id="rId3"/>
    <p:sldId id="273" r:id="rId4"/>
    <p:sldId id="257" r:id="rId5"/>
    <p:sldId id="258" r:id="rId6"/>
    <p:sldId id="259" r:id="rId7"/>
    <p:sldId id="260" r:id="rId8"/>
    <p:sldId id="261" r:id="rId9"/>
    <p:sldId id="262" r:id="rId10"/>
    <p:sldId id="264" r:id="rId11"/>
    <p:sldId id="263" r:id="rId12"/>
    <p:sldId id="270" r:id="rId13"/>
    <p:sldId id="266" r:id="rId14"/>
    <p:sldId id="274"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Střední styl 4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4" d="100"/>
          <a:sy n="64" d="100"/>
        </p:scale>
        <p:origin x="748"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CC22F9-B4CF-66D9-4BBC-53F145B64C10}"/>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8427969D-4372-DC78-3A01-D829A39379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B026D99B-D086-5CE9-93E4-77E6C33CBDF0}"/>
              </a:ext>
            </a:extLst>
          </p:cNvPr>
          <p:cNvSpPr>
            <a:spLocks noGrp="1"/>
          </p:cNvSpPr>
          <p:nvPr>
            <p:ph type="dt" sz="half" idx="10"/>
          </p:nvPr>
        </p:nvSpPr>
        <p:spPr/>
        <p:txBody>
          <a:bodyPr/>
          <a:lstStyle/>
          <a:p>
            <a:fld id="{56415FE2-BBCC-4D68-B699-E3C7CC2E04B4}" type="datetimeFigureOut">
              <a:rPr lang="cs-CZ" smtClean="0"/>
              <a:t>23.08.2024</a:t>
            </a:fld>
            <a:endParaRPr lang="cs-CZ"/>
          </a:p>
        </p:txBody>
      </p:sp>
      <p:sp>
        <p:nvSpPr>
          <p:cNvPr id="5" name="Zástupný symbol pro zápatí 4">
            <a:extLst>
              <a:ext uri="{FF2B5EF4-FFF2-40B4-BE49-F238E27FC236}">
                <a16:creationId xmlns:a16="http://schemas.microsoft.com/office/drawing/2014/main" id="{2BEA3017-6CC0-13DF-C71B-FF5DEA76037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5EE334C-0545-9E8D-C3BD-83DCBE6771E6}"/>
              </a:ext>
            </a:extLst>
          </p:cNvPr>
          <p:cNvSpPr>
            <a:spLocks noGrp="1"/>
          </p:cNvSpPr>
          <p:nvPr>
            <p:ph type="sldNum" sz="quarter" idx="12"/>
          </p:nvPr>
        </p:nvSpPr>
        <p:spPr/>
        <p:txBody>
          <a:bodyPr/>
          <a:lstStyle/>
          <a:p>
            <a:fld id="{D0C9A928-7FE2-496A-9101-0A06C78D4FFF}" type="slidenum">
              <a:rPr lang="cs-CZ" smtClean="0"/>
              <a:t>‹#›</a:t>
            </a:fld>
            <a:endParaRPr lang="cs-CZ"/>
          </a:p>
        </p:txBody>
      </p:sp>
    </p:spTree>
    <p:extLst>
      <p:ext uri="{BB962C8B-B14F-4D97-AF65-F5344CB8AC3E}">
        <p14:creationId xmlns:p14="http://schemas.microsoft.com/office/powerpoint/2010/main" val="4184874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11AF19-E485-8A46-43EB-B2A7C3618B5E}"/>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3036F327-B2B6-46F4-97CC-519C73DDF5F0}"/>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7B5A290-406B-2C9F-E0EF-597160275067}"/>
              </a:ext>
            </a:extLst>
          </p:cNvPr>
          <p:cNvSpPr>
            <a:spLocks noGrp="1"/>
          </p:cNvSpPr>
          <p:nvPr>
            <p:ph type="dt" sz="half" idx="10"/>
          </p:nvPr>
        </p:nvSpPr>
        <p:spPr/>
        <p:txBody>
          <a:bodyPr/>
          <a:lstStyle/>
          <a:p>
            <a:fld id="{56415FE2-BBCC-4D68-B699-E3C7CC2E04B4}" type="datetimeFigureOut">
              <a:rPr lang="cs-CZ" smtClean="0"/>
              <a:t>23.08.2024</a:t>
            </a:fld>
            <a:endParaRPr lang="cs-CZ"/>
          </a:p>
        </p:txBody>
      </p:sp>
      <p:sp>
        <p:nvSpPr>
          <p:cNvPr id="5" name="Zástupný symbol pro zápatí 4">
            <a:extLst>
              <a:ext uri="{FF2B5EF4-FFF2-40B4-BE49-F238E27FC236}">
                <a16:creationId xmlns:a16="http://schemas.microsoft.com/office/drawing/2014/main" id="{0EB9D196-8064-AB2F-FDCB-5BE2FB353EA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364D1FA-90A4-BFFA-3819-15130320CF25}"/>
              </a:ext>
            </a:extLst>
          </p:cNvPr>
          <p:cNvSpPr>
            <a:spLocks noGrp="1"/>
          </p:cNvSpPr>
          <p:nvPr>
            <p:ph type="sldNum" sz="quarter" idx="12"/>
          </p:nvPr>
        </p:nvSpPr>
        <p:spPr/>
        <p:txBody>
          <a:bodyPr/>
          <a:lstStyle/>
          <a:p>
            <a:fld id="{D0C9A928-7FE2-496A-9101-0A06C78D4FFF}" type="slidenum">
              <a:rPr lang="cs-CZ" smtClean="0"/>
              <a:t>‹#›</a:t>
            </a:fld>
            <a:endParaRPr lang="cs-CZ"/>
          </a:p>
        </p:txBody>
      </p:sp>
    </p:spTree>
    <p:extLst>
      <p:ext uri="{BB962C8B-B14F-4D97-AF65-F5344CB8AC3E}">
        <p14:creationId xmlns:p14="http://schemas.microsoft.com/office/powerpoint/2010/main" val="258106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3FD8B520-CD55-4D8C-7CE0-A6C1C2A32B1A}"/>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DA979650-3644-BC6D-FD49-2ABC8DFEA865}"/>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674580C-3A02-CB54-FFD8-C11ED13B7449}"/>
              </a:ext>
            </a:extLst>
          </p:cNvPr>
          <p:cNvSpPr>
            <a:spLocks noGrp="1"/>
          </p:cNvSpPr>
          <p:nvPr>
            <p:ph type="dt" sz="half" idx="10"/>
          </p:nvPr>
        </p:nvSpPr>
        <p:spPr/>
        <p:txBody>
          <a:bodyPr/>
          <a:lstStyle/>
          <a:p>
            <a:fld id="{56415FE2-BBCC-4D68-B699-E3C7CC2E04B4}" type="datetimeFigureOut">
              <a:rPr lang="cs-CZ" smtClean="0"/>
              <a:t>23.08.2024</a:t>
            </a:fld>
            <a:endParaRPr lang="cs-CZ"/>
          </a:p>
        </p:txBody>
      </p:sp>
      <p:sp>
        <p:nvSpPr>
          <p:cNvPr id="5" name="Zástupný symbol pro zápatí 4">
            <a:extLst>
              <a:ext uri="{FF2B5EF4-FFF2-40B4-BE49-F238E27FC236}">
                <a16:creationId xmlns:a16="http://schemas.microsoft.com/office/drawing/2014/main" id="{0D5BB44D-939C-42D5-10E6-EC937CBAE8D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10A2E4C-44E2-C876-F179-4233C2806875}"/>
              </a:ext>
            </a:extLst>
          </p:cNvPr>
          <p:cNvSpPr>
            <a:spLocks noGrp="1"/>
          </p:cNvSpPr>
          <p:nvPr>
            <p:ph type="sldNum" sz="quarter" idx="12"/>
          </p:nvPr>
        </p:nvSpPr>
        <p:spPr/>
        <p:txBody>
          <a:bodyPr/>
          <a:lstStyle/>
          <a:p>
            <a:fld id="{D0C9A928-7FE2-496A-9101-0A06C78D4FFF}" type="slidenum">
              <a:rPr lang="cs-CZ" smtClean="0"/>
              <a:t>‹#›</a:t>
            </a:fld>
            <a:endParaRPr lang="cs-CZ"/>
          </a:p>
        </p:txBody>
      </p:sp>
    </p:spTree>
    <p:extLst>
      <p:ext uri="{BB962C8B-B14F-4D97-AF65-F5344CB8AC3E}">
        <p14:creationId xmlns:p14="http://schemas.microsoft.com/office/powerpoint/2010/main" val="2124101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0D98D0-5F6B-6D6B-510D-0913E1CDD10B}"/>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8C3FA0D0-2D4A-EC29-F7AD-53C2C25C1FB5}"/>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FBC1ED1-BC9B-DA54-2154-E022F9DCD439}"/>
              </a:ext>
            </a:extLst>
          </p:cNvPr>
          <p:cNvSpPr>
            <a:spLocks noGrp="1"/>
          </p:cNvSpPr>
          <p:nvPr>
            <p:ph type="dt" sz="half" idx="10"/>
          </p:nvPr>
        </p:nvSpPr>
        <p:spPr/>
        <p:txBody>
          <a:bodyPr/>
          <a:lstStyle/>
          <a:p>
            <a:fld id="{56415FE2-BBCC-4D68-B699-E3C7CC2E04B4}" type="datetimeFigureOut">
              <a:rPr lang="cs-CZ" smtClean="0"/>
              <a:t>23.08.2024</a:t>
            </a:fld>
            <a:endParaRPr lang="cs-CZ"/>
          </a:p>
        </p:txBody>
      </p:sp>
      <p:sp>
        <p:nvSpPr>
          <p:cNvPr id="5" name="Zástupný symbol pro zápatí 4">
            <a:extLst>
              <a:ext uri="{FF2B5EF4-FFF2-40B4-BE49-F238E27FC236}">
                <a16:creationId xmlns:a16="http://schemas.microsoft.com/office/drawing/2014/main" id="{33580960-4F3B-F619-8493-3914A1335A9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D4719B8-C61C-00CA-7783-650BB5727D75}"/>
              </a:ext>
            </a:extLst>
          </p:cNvPr>
          <p:cNvSpPr>
            <a:spLocks noGrp="1"/>
          </p:cNvSpPr>
          <p:nvPr>
            <p:ph type="sldNum" sz="quarter" idx="12"/>
          </p:nvPr>
        </p:nvSpPr>
        <p:spPr/>
        <p:txBody>
          <a:bodyPr/>
          <a:lstStyle/>
          <a:p>
            <a:fld id="{D0C9A928-7FE2-496A-9101-0A06C78D4FFF}" type="slidenum">
              <a:rPr lang="cs-CZ" smtClean="0"/>
              <a:t>‹#›</a:t>
            </a:fld>
            <a:endParaRPr lang="cs-CZ"/>
          </a:p>
        </p:txBody>
      </p:sp>
    </p:spTree>
    <p:extLst>
      <p:ext uri="{BB962C8B-B14F-4D97-AF65-F5344CB8AC3E}">
        <p14:creationId xmlns:p14="http://schemas.microsoft.com/office/powerpoint/2010/main" val="2912732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B1946B-5AF6-AABB-6683-149524CF2A57}"/>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587DB491-6B3F-4D60-27DB-E5E7CA8C3F0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F287637E-CE6B-56CB-433B-03472A6D28A6}"/>
              </a:ext>
            </a:extLst>
          </p:cNvPr>
          <p:cNvSpPr>
            <a:spLocks noGrp="1"/>
          </p:cNvSpPr>
          <p:nvPr>
            <p:ph type="dt" sz="half" idx="10"/>
          </p:nvPr>
        </p:nvSpPr>
        <p:spPr/>
        <p:txBody>
          <a:bodyPr/>
          <a:lstStyle/>
          <a:p>
            <a:fld id="{56415FE2-BBCC-4D68-B699-E3C7CC2E04B4}" type="datetimeFigureOut">
              <a:rPr lang="cs-CZ" smtClean="0"/>
              <a:t>23.08.2024</a:t>
            </a:fld>
            <a:endParaRPr lang="cs-CZ"/>
          </a:p>
        </p:txBody>
      </p:sp>
      <p:sp>
        <p:nvSpPr>
          <p:cNvPr id="5" name="Zástupný symbol pro zápatí 4">
            <a:extLst>
              <a:ext uri="{FF2B5EF4-FFF2-40B4-BE49-F238E27FC236}">
                <a16:creationId xmlns:a16="http://schemas.microsoft.com/office/drawing/2014/main" id="{B9E79E27-97AE-CD08-50CC-661187920B7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70116F8-9D64-5BBC-5206-419134C31DBC}"/>
              </a:ext>
            </a:extLst>
          </p:cNvPr>
          <p:cNvSpPr>
            <a:spLocks noGrp="1"/>
          </p:cNvSpPr>
          <p:nvPr>
            <p:ph type="sldNum" sz="quarter" idx="12"/>
          </p:nvPr>
        </p:nvSpPr>
        <p:spPr/>
        <p:txBody>
          <a:bodyPr/>
          <a:lstStyle/>
          <a:p>
            <a:fld id="{D0C9A928-7FE2-496A-9101-0A06C78D4FFF}" type="slidenum">
              <a:rPr lang="cs-CZ" smtClean="0"/>
              <a:t>‹#›</a:t>
            </a:fld>
            <a:endParaRPr lang="cs-CZ"/>
          </a:p>
        </p:txBody>
      </p:sp>
    </p:spTree>
    <p:extLst>
      <p:ext uri="{BB962C8B-B14F-4D97-AF65-F5344CB8AC3E}">
        <p14:creationId xmlns:p14="http://schemas.microsoft.com/office/powerpoint/2010/main" val="1171929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3F30FC-0897-3D4A-25DB-152F31717197}"/>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8CE60855-4D9E-02CB-2A03-0D4A5641DAB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D3F76C35-9C90-44DF-0642-3F69FEABE672}"/>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A63A3FB7-1376-49D5-06D1-C8CF678DA562}"/>
              </a:ext>
            </a:extLst>
          </p:cNvPr>
          <p:cNvSpPr>
            <a:spLocks noGrp="1"/>
          </p:cNvSpPr>
          <p:nvPr>
            <p:ph type="dt" sz="half" idx="10"/>
          </p:nvPr>
        </p:nvSpPr>
        <p:spPr/>
        <p:txBody>
          <a:bodyPr/>
          <a:lstStyle/>
          <a:p>
            <a:fld id="{56415FE2-BBCC-4D68-B699-E3C7CC2E04B4}" type="datetimeFigureOut">
              <a:rPr lang="cs-CZ" smtClean="0"/>
              <a:t>23.08.2024</a:t>
            </a:fld>
            <a:endParaRPr lang="cs-CZ"/>
          </a:p>
        </p:txBody>
      </p:sp>
      <p:sp>
        <p:nvSpPr>
          <p:cNvPr id="6" name="Zástupný symbol pro zápatí 5">
            <a:extLst>
              <a:ext uri="{FF2B5EF4-FFF2-40B4-BE49-F238E27FC236}">
                <a16:creationId xmlns:a16="http://schemas.microsoft.com/office/drawing/2014/main" id="{C9EF97DB-04F4-26F9-B35C-0E8BDFB45A9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47BF067-A69D-72CB-96CB-B66FBA0E2C47}"/>
              </a:ext>
            </a:extLst>
          </p:cNvPr>
          <p:cNvSpPr>
            <a:spLocks noGrp="1"/>
          </p:cNvSpPr>
          <p:nvPr>
            <p:ph type="sldNum" sz="quarter" idx="12"/>
          </p:nvPr>
        </p:nvSpPr>
        <p:spPr/>
        <p:txBody>
          <a:bodyPr/>
          <a:lstStyle/>
          <a:p>
            <a:fld id="{D0C9A928-7FE2-496A-9101-0A06C78D4FFF}" type="slidenum">
              <a:rPr lang="cs-CZ" smtClean="0"/>
              <a:t>‹#›</a:t>
            </a:fld>
            <a:endParaRPr lang="cs-CZ"/>
          </a:p>
        </p:txBody>
      </p:sp>
    </p:spTree>
    <p:extLst>
      <p:ext uri="{BB962C8B-B14F-4D97-AF65-F5344CB8AC3E}">
        <p14:creationId xmlns:p14="http://schemas.microsoft.com/office/powerpoint/2010/main" val="106187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7035FF-649D-FAA4-E840-65BDC3329DCD}"/>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D27EFBA1-7AD6-D031-267F-3A939E1364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FF2DB6AB-D116-AB1D-4C25-531262B9FF20}"/>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F144916E-F475-C099-2F68-CC25A4BFFC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3C5D6BAC-6A0B-C46D-3ACF-49A60640C448}"/>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A460417C-FDD3-E652-B1F1-E4CB103DFA69}"/>
              </a:ext>
            </a:extLst>
          </p:cNvPr>
          <p:cNvSpPr>
            <a:spLocks noGrp="1"/>
          </p:cNvSpPr>
          <p:nvPr>
            <p:ph type="dt" sz="half" idx="10"/>
          </p:nvPr>
        </p:nvSpPr>
        <p:spPr/>
        <p:txBody>
          <a:bodyPr/>
          <a:lstStyle/>
          <a:p>
            <a:fld id="{56415FE2-BBCC-4D68-B699-E3C7CC2E04B4}" type="datetimeFigureOut">
              <a:rPr lang="cs-CZ" smtClean="0"/>
              <a:t>23.08.2024</a:t>
            </a:fld>
            <a:endParaRPr lang="cs-CZ"/>
          </a:p>
        </p:txBody>
      </p:sp>
      <p:sp>
        <p:nvSpPr>
          <p:cNvPr id="8" name="Zástupný symbol pro zápatí 7">
            <a:extLst>
              <a:ext uri="{FF2B5EF4-FFF2-40B4-BE49-F238E27FC236}">
                <a16:creationId xmlns:a16="http://schemas.microsoft.com/office/drawing/2014/main" id="{963F20E5-D50B-8199-83B7-DDD4F3441CCA}"/>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E38AEB4E-3165-AA70-EB38-944BF7360236}"/>
              </a:ext>
            </a:extLst>
          </p:cNvPr>
          <p:cNvSpPr>
            <a:spLocks noGrp="1"/>
          </p:cNvSpPr>
          <p:nvPr>
            <p:ph type="sldNum" sz="quarter" idx="12"/>
          </p:nvPr>
        </p:nvSpPr>
        <p:spPr/>
        <p:txBody>
          <a:bodyPr/>
          <a:lstStyle/>
          <a:p>
            <a:fld id="{D0C9A928-7FE2-496A-9101-0A06C78D4FFF}" type="slidenum">
              <a:rPr lang="cs-CZ" smtClean="0"/>
              <a:t>‹#›</a:t>
            </a:fld>
            <a:endParaRPr lang="cs-CZ"/>
          </a:p>
        </p:txBody>
      </p:sp>
    </p:spTree>
    <p:extLst>
      <p:ext uri="{BB962C8B-B14F-4D97-AF65-F5344CB8AC3E}">
        <p14:creationId xmlns:p14="http://schemas.microsoft.com/office/powerpoint/2010/main" val="738154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625A3E-4446-7268-DE01-19EC0743030B}"/>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0969467-1E92-557A-35B3-1A4F9608EBB4}"/>
              </a:ext>
            </a:extLst>
          </p:cNvPr>
          <p:cNvSpPr>
            <a:spLocks noGrp="1"/>
          </p:cNvSpPr>
          <p:nvPr>
            <p:ph type="dt" sz="half" idx="10"/>
          </p:nvPr>
        </p:nvSpPr>
        <p:spPr/>
        <p:txBody>
          <a:bodyPr/>
          <a:lstStyle/>
          <a:p>
            <a:fld id="{56415FE2-BBCC-4D68-B699-E3C7CC2E04B4}" type="datetimeFigureOut">
              <a:rPr lang="cs-CZ" smtClean="0"/>
              <a:t>23.08.2024</a:t>
            </a:fld>
            <a:endParaRPr lang="cs-CZ"/>
          </a:p>
        </p:txBody>
      </p:sp>
      <p:sp>
        <p:nvSpPr>
          <p:cNvPr id="4" name="Zástupný symbol pro zápatí 3">
            <a:extLst>
              <a:ext uri="{FF2B5EF4-FFF2-40B4-BE49-F238E27FC236}">
                <a16:creationId xmlns:a16="http://schemas.microsoft.com/office/drawing/2014/main" id="{84964ABC-C929-03C7-19FC-50E4FD5325A7}"/>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03D327DD-FE82-BA0D-ADFA-9EF5CAFC49F1}"/>
              </a:ext>
            </a:extLst>
          </p:cNvPr>
          <p:cNvSpPr>
            <a:spLocks noGrp="1"/>
          </p:cNvSpPr>
          <p:nvPr>
            <p:ph type="sldNum" sz="quarter" idx="12"/>
          </p:nvPr>
        </p:nvSpPr>
        <p:spPr/>
        <p:txBody>
          <a:bodyPr/>
          <a:lstStyle/>
          <a:p>
            <a:fld id="{D0C9A928-7FE2-496A-9101-0A06C78D4FFF}" type="slidenum">
              <a:rPr lang="cs-CZ" smtClean="0"/>
              <a:t>‹#›</a:t>
            </a:fld>
            <a:endParaRPr lang="cs-CZ"/>
          </a:p>
        </p:txBody>
      </p:sp>
    </p:spTree>
    <p:extLst>
      <p:ext uri="{BB962C8B-B14F-4D97-AF65-F5344CB8AC3E}">
        <p14:creationId xmlns:p14="http://schemas.microsoft.com/office/powerpoint/2010/main" val="3670568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8C1702EF-8992-4148-C04F-B78B299B80DA}"/>
              </a:ext>
            </a:extLst>
          </p:cNvPr>
          <p:cNvSpPr>
            <a:spLocks noGrp="1"/>
          </p:cNvSpPr>
          <p:nvPr>
            <p:ph type="dt" sz="half" idx="10"/>
          </p:nvPr>
        </p:nvSpPr>
        <p:spPr/>
        <p:txBody>
          <a:bodyPr/>
          <a:lstStyle/>
          <a:p>
            <a:fld id="{56415FE2-BBCC-4D68-B699-E3C7CC2E04B4}" type="datetimeFigureOut">
              <a:rPr lang="cs-CZ" smtClean="0"/>
              <a:t>23.08.2024</a:t>
            </a:fld>
            <a:endParaRPr lang="cs-CZ"/>
          </a:p>
        </p:txBody>
      </p:sp>
      <p:sp>
        <p:nvSpPr>
          <p:cNvPr id="3" name="Zástupný symbol pro zápatí 2">
            <a:extLst>
              <a:ext uri="{FF2B5EF4-FFF2-40B4-BE49-F238E27FC236}">
                <a16:creationId xmlns:a16="http://schemas.microsoft.com/office/drawing/2014/main" id="{7C634744-B155-166E-7AEF-830F970D6159}"/>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48EE08AB-A2D3-23C5-3232-56A349C807C4}"/>
              </a:ext>
            </a:extLst>
          </p:cNvPr>
          <p:cNvSpPr>
            <a:spLocks noGrp="1"/>
          </p:cNvSpPr>
          <p:nvPr>
            <p:ph type="sldNum" sz="quarter" idx="12"/>
          </p:nvPr>
        </p:nvSpPr>
        <p:spPr/>
        <p:txBody>
          <a:bodyPr/>
          <a:lstStyle/>
          <a:p>
            <a:fld id="{D0C9A928-7FE2-496A-9101-0A06C78D4FFF}" type="slidenum">
              <a:rPr lang="cs-CZ" smtClean="0"/>
              <a:t>‹#›</a:t>
            </a:fld>
            <a:endParaRPr lang="cs-CZ"/>
          </a:p>
        </p:txBody>
      </p:sp>
    </p:spTree>
    <p:extLst>
      <p:ext uri="{BB962C8B-B14F-4D97-AF65-F5344CB8AC3E}">
        <p14:creationId xmlns:p14="http://schemas.microsoft.com/office/powerpoint/2010/main" val="3483810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C67BE8-D9CD-AB83-76C4-E3292489358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E4B9CDEA-049C-BCE0-ECFA-808315CA3A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883ECF92-1C51-6F57-1FFF-6D3B040A36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982F912-8574-2D71-0681-FB086BDE200F}"/>
              </a:ext>
            </a:extLst>
          </p:cNvPr>
          <p:cNvSpPr>
            <a:spLocks noGrp="1"/>
          </p:cNvSpPr>
          <p:nvPr>
            <p:ph type="dt" sz="half" idx="10"/>
          </p:nvPr>
        </p:nvSpPr>
        <p:spPr/>
        <p:txBody>
          <a:bodyPr/>
          <a:lstStyle/>
          <a:p>
            <a:fld id="{56415FE2-BBCC-4D68-B699-E3C7CC2E04B4}" type="datetimeFigureOut">
              <a:rPr lang="cs-CZ" smtClean="0"/>
              <a:t>23.08.2024</a:t>
            </a:fld>
            <a:endParaRPr lang="cs-CZ"/>
          </a:p>
        </p:txBody>
      </p:sp>
      <p:sp>
        <p:nvSpPr>
          <p:cNvPr id="6" name="Zástupný symbol pro zápatí 5">
            <a:extLst>
              <a:ext uri="{FF2B5EF4-FFF2-40B4-BE49-F238E27FC236}">
                <a16:creationId xmlns:a16="http://schemas.microsoft.com/office/drawing/2014/main" id="{0B0BB543-1594-F529-AD17-EDA0DFB3F7F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8394D5B-2F33-1F84-EA56-251102CF69DB}"/>
              </a:ext>
            </a:extLst>
          </p:cNvPr>
          <p:cNvSpPr>
            <a:spLocks noGrp="1"/>
          </p:cNvSpPr>
          <p:nvPr>
            <p:ph type="sldNum" sz="quarter" idx="12"/>
          </p:nvPr>
        </p:nvSpPr>
        <p:spPr/>
        <p:txBody>
          <a:bodyPr/>
          <a:lstStyle/>
          <a:p>
            <a:fld id="{D0C9A928-7FE2-496A-9101-0A06C78D4FFF}" type="slidenum">
              <a:rPr lang="cs-CZ" smtClean="0"/>
              <a:t>‹#›</a:t>
            </a:fld>
            <a:endParaRPr lang="cs-CZ"/>
          </a:p>
        </p:txBody>
      </p:sp>
    </p:spTree>
    <p:extLst>
      <p:ext uri="{BB962C8B-B14F-4D97-AF65-F5344CB8AC3E}">
        <p14:creationId xmlns:p14="http://schemas.microsoft.com/office/powerpoint/2010/main" val="2059070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DABA4A-072E-0F2E-351E-8695176BD18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06E484B-C9AA-BBD1-B00A-90BFFF5E38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8CF1210A-88EB-438C-187F-E90448F7EC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37EFFC7-6258-D737-409C-5AEDC247732C}"/>
              </a:ext>
            </a:extLst>
          </p:cNvPr>
          <p:cNvSpPr>
            <a:spLocks noGrp="1"/>
          </p:cNvSpPr>
          <p:nvPr>
            <p:ph type="dt" sz="half" idx="10"/>
          </p:nvPr>
        </p:nvSpPr>
        <p:spPr/>
        <p:txBody>
          <a:bodyPr/>
          <a:lstStyle/>
          <a:p>
            <a:fld id="{56415FE2-BBCC-4D68-B699-E3C7CC2E04B4}" type="datetimeFigureOut">
              <a:rPr lang="cs-CZ" smtClean="0"/>
              <a:t>23.08.2024</a:t>
            </a:fld>
            <a:endParaRPr lang="cs-CZ"/>
          </a:p>
        </p:txBody>
      </p:sp>
      <p:sp>
        <p:nvSpPr>
          <p:cNvPr id="6" name="Zástupný symbol pro zápatí 5">
            <a:extLst>
              <a:ext uri="{FF2B5EF4-FFF2-40B4-BE49-F238E27FC236}">
                <a16:creationId xmlns:a16="http://schemas.microsoft.com/office/drawing/2014/main" id="{A8EFF99C-BF27-E299-A539-6E018405305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800E2B0-C8CC-40BE-BEE5-6332443B6692}"/>
              </a:ext>
            </a:extLst>
          </p:cNvPr>
          <p:cNvSpPr>
            <a:spLocks noGrp="1"/>
          </p:cNvSpPr>
          <p:nvPr>
            <p:ph type="sldNum" sz="quarter" idx="12"/>
          </p:nvPr>
        </p:nvSpPr>
        <p:spPr/>
        <p:txBody>
          <a:bodyPr/>
          <a:lstStyle/>
          <a:p>
            <a:fld id="{D0C9A928-7FE2-496A-9101-0A06C78D4FFF}" type="slidenum">
              <a:rPr lang="cs-CZ" smtClean="0"/>
              <a:t>‹#›</a:t>
            </a:fld>
            <a:endParaRPr lang="cs-CZ"/>
          </a:p>
        </p:txBody>
      </p:sp>
    </p:spTree>
    <p:extLst>
      <p:ext uri="{BB962C8B-B14F-4D97-AF65-F5344CB8AC3E}">
        <p14:creationId xmlns:p14="http://schemas.microsoft.com/office/powerpoint/2010/main" val="3281825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BE67C62-F217-0FA3-6076-707FD910B9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AE662324-D378-F25E-10E5-39D747783B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CCEDC1-8E73-987F-9132-49C4C4E17D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6415FE2-BBCC-4D68-B699-E3C7CC2E04B4}" type="datetimeFigureOut">
              <a:rPr lang="cs-CZ" smtClean="0"/>
              <a:t>23.08.2024</a:t>
            </a:fld>
            <a:endParaRPr lang="cs-CZ"/>
          </a:p>
        </p:txBody>
      </p:sp>
      <p:sp>
        <p:nvSpPr>
          <p:cNvPr id="5" name="Zástupný symbol pro zápatí 4">
            <a:extLst>
              <a:ext uri="{FF2B5EF4-FFF2-40B4-BE49-F238E27FC236}">
                <a16:creationId xmlns:a16="http://schemas.microsoft.com/office/drawing/2014/main" id="{D963FA77-8620-F5BC-1164-84487D83C3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cs-CZ"/>
          </a:p>
        </p:txBody>
      </p:sp>
      <p:sp>
        <p:nvSpPr>
          <p:cNvPr id="6" name="Zástupný symbol pro číslo snímku 5">
            <a:extLst>
              <a:ext uri="{FF2B5EF4-FFF2-40B4-BE49-F238E27FC236}">
                <a16:creationId xmlns:a16="http://schemas.microsoft.com/office/drawing/2014/main" id="{24EA70BB-AEC1-60C1-BF7F-3666602B5E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0C9A928-7FE2-496A-9101-0A06C78D4FFF}" type="slidenum">
              <a:rPr lang="cs-CZ" smtClean="0"/>
              <a:t>‹#›</a:t>
            </a:fld>
            <a:endParaRPr lang="cs-CZ"/>
          </a:p>
        </p:txBody>
      </p:sp>
    </p:spTree>
    <p:extLst>
      <p:ext uri="{BB962C8B-B14F-4D97-AF65-F5344CB8AC3E}">
        <p14:creationId xmlns:p14="http://schemas.microsoft.com/office/powerpoint/2010/main" val="225524436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A292AEA-2528-46C0-B426-95822B6141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8B7B198-E4DF-43CD-AD8C-199884323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 name="Freeform: Shape 11">
            <a:extLst>
              <a:ext uri="{FF2B5EF4-FFF2-40B4-BE49-F238E27FC236}">
                <a16:creationId xmlns:a16="http://schemas.microsoft.com/office/drawing/2014/main" id="{2BE67753-EA0E-4819-8D22-0B6600CF7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96934" y="3984"/>
            <a:ext cx="9376632" cy="6858000"/>
          </a:xfrm>
          <a:custGeom>
            <a:avLst/>
            <a:gdLst>
              <a:gd name="connsiteX0" fmla="*/ 1691615 w 9376632"/>
              <a:gd name="connsiteY0" fmla="*/ 0 h 6858000"/>
              <a:gd name="connsiteX1" fmla="*/ 7685017 w 9376632"/>
              <a:gd name="connsiteY1" fmla="*/ 0 h 6858000"/>
              <a:gd name="connsiteX2" fmla="*/ 7840634 w 9376632"/>
              <a:gd name="connsiteY2" fmla="*/ 134799 h 6858000"/>
              <a:gd name="connsiteX3" fmla="*/ 9376632 w 9376632"/>
              <a:gd name="connsiteY3" fmla="*/ 3605175 h 6858000"/>
              <a:gd name="connsiteX4" fmla="*/ 8158692 w 9376632"/>
              <a:gd name="connsiteY4" fmla="*/ 6757493 h 6858000"/>
              <a:gd name="connsiteX5" fmla="*/ 8062868 w 9376632"/>
              <a:gd name="connsiteY5" fmla="*/ 6858000 h 6858000"/>
              <a:gd name="connsiteX6" fmla="*/ 1313765 w 9376632"/>
              <a:gd name="connsiteY6" fmla="*/ 6858000 h 6858000"/>
              <a:gd name="connsiteX7" fmla="*/ 1217940 w 9376632"/>
              <a:gd name="connsiteY7" fmla="*/ 6757493 h 6858000"/>
              <a:gd name="connsiteX8" fmla="*/ 0 w 9376632"/>
              <a:gd name="connsiteY8" fmla="*/ 3605175 h 6858000"/>
              <a:gd name="connsiteX9" fmla="*/ 1535999 w 9376632"/>
              <a:gd name="connsiteY9" fmla="*/ 13479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76632" h="6858000">
                <a:moveTo>
                  <a:pt x="1691615" y="0"/>
                </a:moveTo>
                <a:lnTo>
                  <a:pt x="7685017" y="0"/>
                </a:lnTo>
                <a:lnTo>
                  <a:pt x="7840634" y="134799"/>
                </a:lnTo>
                <a:cubicBezTo>
                  <a:pt x="8784230" y="992423"/>
                  <a:pt x="9376632" y="2229618"/>
                  <a:pt x="9376632" y="3605175"/>
                </a:cubicBezTo>
                <a:cubicBezTo>
                  <a:pt x="9376632" y="4818903"/>
                  <a:pt x="8915419" y="5924908"/>
                  <a:pt x="8158692" y="6757493"/>
                </a:cubicBezTo>
                <a:lnTo>
                  <a:pt x="8062868" y="6858000"/>
                </a:lnTo>
                <a:lnTo>
                  <a:pt x="1313765" y="6858000"/>
                </a:lnTo>
                <a:lnTo>
                  <a:pt x="1217940" y="6757493"/>
                </a:lnTo>
                <a:cubicBezTo>
                  <a:pt x="461213" y="5924908"/>
                  <a:pt x="0" y="4818903"/>
                  <a:pt x="0" y="3605175"/>
                </a:cubicBezTo>
                <a:cubicBezTo>
                  <a:pt x="0" y="2229618"/>
                  <a:pt x="592403" y="992423"/>
                  <a:pt x="1535999" y="134799"/>
                </a:cubicBezTo>
                <a:close/>
              </a:path>
            </a:pathLst>
          </a:cu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D76D63AC-0421-45EC-B383-E79A61A78C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6937"/>
            <a:chExt cx="9772765" cy="6858000"/>
          </a:xfrm>
          <a:solidFill>
            <a:schemeClr val="bg1">
              <a:alpha val="30000"/>
            </a:schemeClr>
          </a:solidFill>
        </p:grpSpPr>
        <p:sp>
          <p:nvSpPr>
            <p:cNvPr id="15" name="Freeform: Shape 14">
              <a:extLst>
                <a:ext uri="{FF2B5EF4-FFF2-40B4-BE49-F238E27FC236}">
                  <a16:creationId xmlns:a16="http://schemas.microsoft.com/office/drawing/2014/main" id="{B997A32E-7032-4107-9C8B-99DB59EDD5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6937"/>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943BB27F-1470-42CA-91FF-D94BC691C8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6937"/>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E997B002-17FD-47B3-A06A-76802FE15C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6937"/>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Shape 17">
              <a:extLst>
                <a:ext uri="{FF2B5EF4-FFF2-40B4-BE49-F238E27FC236}">
                  <a16:creationId xmlns:a16="http://schemas.microsoft.com/office/drawing/2014/main" id="{E401EA35-9D2E-43B7-860F-EBB8A6C3E0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6937"/>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F8C44827-3D81-4FF9-B4A5-5650D1B20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6937"/>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Freeform: Shape 19">
              <a:extLst>
                <a:ext uri="{FF2B5EF4-FFF2-40B4-BE49-F238E27FC236}">
                  <a16:creationId xmlns:a16="http://schemas.microsoft.com/office/drawing/2014/main" id="{F613D97F-F6DF-4D32-AD91-209A80E7A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6937"/>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Shape 20">
              <a:extLst>
                <a:ext uri="{FF2B5EF4-FFF2-40B4-BE49-F238E27FC236}">
                  <a16:creationId xmlns:a16="http://schemas.microsoft.com/office/drawing/2014/main" id="{82B0ED5C-927D-4C5F-8F27-1B403820B9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6937"/>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grpSp>
      <p:sp>
        <p:nvSpPr>
          <p:cNvPr id="2" name="Nadpis 1"/>
          <p:cNvSpPr>
            <a:spLocks noGrp="1"/>
          </p:cNvSpPr>
          <p:nvPr>
            <p:ph type="ctrTitle"/>
          </p:nvPr>
        </p:nvSpPr>
        <p:spPr>
          <a:xfrm>
            <a:off x="3502731" y="1542402"/>
            <a:ext cx="5186842" cy="2387918"/>
          </a:xfrm>
        </p:spPr>
        <p:txBody>
          <a:bodyPr anchor="b">
            <a:normAutofit/>
          </a:bodyPr>
          <a:lstStyle/>
          <a:p>
            <a:r>
              <a:rPr lang="cs-CZ" sz="5200" dirty="0" err="1">
                <a:solidFill>
                  <a:schemeClr val="tx2"/>
                </a:solidFill>
              </a:rPr>
              <a:t>Tourism</a:t>
            </a:r>
            <a:r>
              <a:rPr lang="cs-CZ" sz="5200" dirty="0">
                <a:solidFill>
                  <a:schemeClr val="tx2"/>
                </a:solidFill>
              </a:rPr>
              <a:t> marketing</a:t>
            </a:r>
          </a:p>
        </p:txBody>
      </p:sp>
      <p:sp>
        <p:nvSpPr>
          <p:cNvPr id="3" name="Podnadpis 2"/>
          <p:cNvSpPr>
            <a:spLocks noGrp="1"/>
          </p:cNvSpPr>
          <p:nvPr>
            <p:ph type="subTitle" idx="1"/>
          </p:nvPr>
        </p:nvSpPr>
        <p:spPr>
          <a:xfrm>
            <a:off x="3502135" y="4001587"/>
            <a:ext cx="5188034" cy="986973"/>
          </a:xfrm>
        </p:spPr>
        <p:txBody>
          <a:bodyPr>
            <a:normAutofit/>
          </a:bodyPr>
          <a:lstStyle/>
          <a:p>
            <a:r>
              <a:rPr lang="cs-CZ" sz="1200" dirty="0">
                <a:solidFill>
                  <a:schemeClr val="tx2"/>
                </a:solidFill>
              </a:rPr>
              <a:t>Marketing Mix</a:t>
            </a:r>
          </a:p>
          <a:p>
            <a:r>
              <a:rPr lang="cs-CZ" sz="1200" dirty="0">
                <a:solidFill>
                  <a:schemeClr val="tx2"/>
                </a:solidFill>
              </a:rPr>
              <a:t>Petra Koudelková</a:t>
            </a:r>
          </a:p>
        </p:txBody>
      </p:sp>
      <p:grpSp>
        <p:nvGrpSpPr>
          <p:cNvPr id="23" name="Group 22">
            <a:extLst>
              <a:ext uri="{FF2B5EF4-FFF2-40B4-BE49-F238E27FC236}">
                <a16:creationId xmlns:a16="http://schemas.microsoft.com/office/drawing/2014/main" id="{87F87F1B-42BA-4AC7-A4E2-41544DDB2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4155"/>
            <a:ext cx="2514948" cy="2174333"/>
            <a:chOff x="-305" y="-4155"/>
            <a:chExt cx="2514948" cy="2174333"/>
          </a:xfrm>
        </p:grpSpPr>
        <p:sp>
          <p:nvSpPr>
            <p:cNvPr id="24" name="Freeform: Shape 23">
              <a:extLst>
                <a:ext uri="{FF2B5EF4-FFF2-40B4-BE49-F238E27FC236}">
                  <a16:creationId xmlns:a16="http://schemas.microsoft.com/office/drawing/2014/main" id="{68B53067-4E48-4E71-A6A9-A8CAABAFBF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06D1A0D3-4BB8-41D9-9CE7-2884C83F44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1E20F06-3B09-4B89-A36B-AB8BFBCCA5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7" name="Freeform: Shape 26">
              <a:extLst>
                <a:ext uri="{FF2B5EF4-FFF2-40B4-BE49-F238E27FC236}">
                  <a16:creationId xmlns:a16="http://schemas.microsoft.com/office/drawing/2014/main" id="{DAE6C3D7-7D5B-4926-877D-45F117BB6B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9" name="Group 28">
            <a:extLst>
              <a:ext uri="{FF2B5EF4-FFF2-40B4-BE49-F238E27FC236}">
                <a16:creationId xmlns:a16="http://schemas.microsoft.com/office/drawing/2014/main" id="{967346A5-7569-4F15-AB5D-BE3DADF192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685727" y="4683666"/>
            <a:ext cx="2514948" cy="2174333"/>
            <a:chOff x="-305" y="-4155"/>
            <a:chExt cx="2514948" cy="2174333"/>
          </a:xfrm>
        </p:grpSpPr>
        <p:sp>
          <p:nvSpPr>
            <p:cNvPr id="30" name="Freeform: Shape 29">
              <a:extLst>
                <a:ext uri="{FF2B5EF4-FFF2-40B4-BE49-F238E27FC236}">
                  <a16:creationId xmlns:a16="http://schemas.microsoft.com/office/drawing/2014/main" id="{E1951533-A568-4765-AB1F-F71D9AFDE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A7214F52-4F3F-4C96-A62E-F1401D6C04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023146A1-291C-4FA0-AB5B-EB04D42398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33" name="Freeform: Shape 32">
              <a:extLst>
                <a:ext uri="{FF2B5EF4-FFF2-40B4-BE49-F238E27FC236}">
                  <a16:creationId xmlns:a16="http://schemas.microsoft.com/office/drawing/2014/main" id="{62977932-2B03-4899-8306-5002CEE68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748916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Programming</a:t>
            </a:r>
            <a:endParaRPr lang="cs-CZ" dirty="0"/>
          </a:p>
        </p:txBody>
      </p:sp>
      <p:sp>
        <p:nvSpPr>
          <p:cNvPr id="3" name="Zástupný symbol pro obsah 2"/>
          <p:cNvSpPr>
            <a:spLocks noGrp="1"/>
          </p:cNvSpPr>
          <p:nvPr>
            <p:ph idx="1"/>
          </p:nvPr>
        </p:nvSpPr>
        <p:spPr/>
        <p:txBody>
          <a:bodyPr/>
          <a:lstStyle/>
          <a:p>
            <a:r>
              <a:rPr lang="en-US" dirty="0"/>
              <a:t>One way to add value to the standard product and to distinguish a particular offering from competitors is to offer exclusive programming, a practice known as service marketing. Customers will purchase a product that caters to their particular interests. Special programming can address such preferences and draw in additional customers.</a:t>
            </a:r>
            <a:endParaRPr lang="cs-CZ" dirty="0"/>
          </a:p>
        </p:txBody>
      </p:sp>
    </p:spTree>
    <p:extLst>
      <p:ext uri="{BB962C8B-B14F-4D97-AF65-F5344CB8AC3E}">
        <p14:creationId xmlns:p14="http://schemas.microsoft.com/office/powerpoint/2010/main" val="658878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Physical</a:t>
            </a:r>
            <a:r>
              <a:rPr lang="cs-CZ" dirty="0"/>
              <a:t> Evidence</a:t>
            </a:r>
          </a:p>
        </p:txBody>
      </p:sp>
      <p:sp>
        <p:nvSpPr>
          <p:cNvPr id="3" name="Zástupný symbol pro obsah 2"/>
          <p:cNvSpPr>
            <a:spLocks noGrp="1"/>
          </p:cNvSpPr>
          <p:nvPr>
            <p:ph idx="1"/>
          </p:nvPr>
        </p:nvSpPr>
        <p:spPr/>
        <p:txBody>
          <a:bodyPr/>
          <a:lstStyle/>
          <a:p>
            <a:r>
              <a:rPr lang="en-US" dirty="0"/>
              <a:t>The tourist attraction, which is an expensive for the customer must be </a:t>
            </a:r>
            <a:r>
              <a:rPr lang="en-US" dirty="0" err="1"/>
              <a:t>tangibilised</a:t>
            </a:r>
            <a:r>
              <a:rPr lang="en-US" dirty="0"/>
              <a:t> with the help of tangible items like, comfortable seats while traveling, layout, and design of the resort, natural service scope, etc. the sign posts that indicate directions, route maps, information regarding rules and regulations of the tourist spot and the sign regarding the public utilities like toilets, telephone booth also form a part of the physical evidence.</a:t>
            </a:r>
            <a:endParaRPr lang="cs-CZ" dirty="0"/>
          </a:p>
        </p:txBody>
      </p:sp>
    </p:spTree>
    <p:extLst>
      <p:ext uri="{BB962C8B-B14F-4D97-AF65-F5344CB8AC3E}">
        <p14:creationId xmlns:p14="http://schemas.microsoft.com/office/powerpoint/2010/main" val="4018694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4C´</a:t>
            </a:r>
          </a:p>
        </p:txBody>
      </p:sp>
      <p:sp>
        <p:nvSpPr>
          <p:cNvPr id="3" name="Zástupný symbol pro obsah 2"/>
          <p:cNvSpPr>
            <a:spLocks noGrp="1"/>
          </p:cNvSpPr>
          <p:nvPr>
            <p:ph idx="1"/>
          </p:nvPr>
        </p:nvSpPr>
        <p:spPr/>
        <p:txBody>
          <a:bodyPr>
            <a:normAutofit fontScale="92500" lnSpcReduction="10000"/>
          </a:bodyPr>
          <a:lstStyle/>
          <a:p>
            <a:r>
              <a:rPr lang="en-US" dirty="0"/>
              <a:t>Whit market competition shifting from the product-oriented focus to a customer-oriented paradigm, some defects of the 4 P´s Framework emerge</a:t>
            </a:r>
            <a:r>
              <a:rPr lang="cs-CZ" dirty="0"/>
              <a:t>. </a:t>
            </a:r>
            <a:endParaRPr lang="en-US" dirty="0"/>
          </a:p>
          <a:p>
            <a:r>
              <a:rPr lang="en-US" dirty="0"/>
              <a:t>Under this condition, </a:t>
            </a:r>
            <a:r>
              <a:rPr lang="en-US" dirty="0" err="1"/>
              <a:t>th</a:t>
            </a:r>
            <a:r>
              <a:rPr lang="cs-CZ" dirty="0"/>
              <a:t>e</a:t>
            </a:r>
            <a:r>
              <a:rPr lang="en-US" dirty="0"/>
              <a:t> 4C´</a:t>
            </a:r>
            <a:r>
              <a:rPr lang="cs-CZ" dirty="0"/>
              <a:t>s </a:t>
            </a:r>
            <a:r>
              <a:rPr lang="en-US" dirty="0"/>
              <a:t>marketing mix model is put forward by Robert </a:t>
            </a:r>
            <a:r>
              <a:rPr lang="en-US" dirty="0" err="1"/>
              <a:t>Lauterborn</a:t>
            </a:r>
            <a:r>
              <a:rPr lang="en-US" dirty="0"/>
              <a:t>, who suggest that the marketing strategies that involved 4P are passé. </a:t>
            </a:r>
          </a:p>
          <a:p>
            <a:r>
              <a:rPr lang="en-US" dirty="0"/>
              <a:t>The C´</a:t>
            </a:r>
            <a:r>
              <a:rPr lang="cs-CZ" dirty="0"/>
              <a:t>s </a:t>
            </a:r>
            <a:r>
              <a:rPr lang="en-US" dirty="0" err="1"/>
              <a:t>develope</a:t>
            </a:r>
            <a:r>
              <a:rPr lang="cs-CZ" dirty="0"/>
              <a:t>d</a:t>
            </a:r>
            <a:r>
              <a:rPr lang="en-US" dirty="0"/>
              <a:t> by R. </a:t>
            </a:r>
            <a:r>
              <a:rPr lang="en-US" dirty="0" err="1"/>
              <a:t>Lauterborn</a:t>
            </a:r>
            <a:r>
              <a:rPr lang="en-US" dirty="0"/>
              <a:t> are the customer decision points corresponding to the marketer tools. They are:</a:t>
            </a:r>
          </a:p>
          <a:p>
            <a:pPr lvl="1"/>
            <a:r>
              <a:rPr lang="en-US" dirty="0"/>
              <a:t>Customer solution</a:t>
            </a:r>
          </a:p>
          <a:p>
            <a:pPr lvl="1"/>
            <a:r>
              <a:rPr lang="en-US" dirty="0"/>
              <a:t>Cost to the user</a:t>
            </a:r>
          </a:p>
          <a:p>
            <a:pPr lvl="1"/>
            <a:r>
              <a:rPr lang="en-US" dirty="0"/>
              <a:t>Convenience</a:t>
            </a:r>
          </a:p>
          <a:p>
            <a:pPr lvl="1"/>
            <a:r>
              <a:rPr lang="en-US" dirty="0"/>
              <a:t>communication</a:t>
            </a:r>
          </a:p>
        </p:txBody>
      </p:sp>
    </p:spTree>
    <p:extLst>
      <p:ext uri="{BB962C8B-B14F-4D97-AF65-F5344CB8AC3E}">
        <p14:creationId xmlns:p14="http://schemas.microsoft.com/office/powerpoint/2010/main" val="1964933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79766" y="206277"/>
            <a:ext cx="9601196" cy="1303867"/>
          </a:xfrm>
        </p:spPr>
        <p:txBody>
          <a:bodyPr/>
          <a:lstStyle/>
          <a:p>
            <a:r>
              <a:rPr lang="cs-CZ" dirty="0"/>
              <a:t>4C´</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359203099"/>
              </p:ext>
            </p:extLst>
          </p:nvPr>
        </p:nvGraphicFramePr>
        <p:xfrm>
          <a:off x="1139598" y="1510144"/>
          <a:ext cx="10172635" cy="5029200"/>
        </p:xfrm>
        <a:graphic>
          <a:graphicData uri="http://schemas.openxmlformats.org/drawingml/2006/table">
            <a:tbl>
              <a:tblPr firstRow="1" bandRow="1">
                <a:tableStyleId>{C4B1156A-380E-4F78-BDF5-A606A8083BF9}</a:tableStyleId>
              </a:tblPr>
              <a:tblGrid>
                <a:gridCol w="1655230">
                  <a:extLst>
                    <a:ext uri="{9D8B030D-6E8A-4147-A177-3AD203B41FA5}">
                      <a16:colId xmlns:a16="http://schemas.microsoft.com/office/drawing/2014/main" val="1971046253"/>
                    </a:ext>
                  </a:extLst>
                </a:gridCol>
                <a:gridCol w="1981457">
                  <a:extLst>
                    <a:ext uri="{9D8B030D-6E8A-4147-A177-3AD203B41FA5}">
                      <a16:colId xmlns:a16="http://schemas.microsoft.com/office/drawing/2014/main" val="3440956359"/>
                    </a:ext>
                  </a:extLst>
                </a:gridCol>
                <a:gridCol w="6535948">
                  <a:extLst>
                    <a:ext uri="{9D8B030D-6E8A-4147-A177-3AD203B41FA5}">
                      <a16:colId xmlns:a16="http://schemas.microsoft.com/office/drawing/2014/main" val="3513843107"/>
                    </a:ext>
                  </a:extLst>
                </a:gridCol>
              </a:tblGrid>
              <a:tr h="620116">
                <a:tc>
                  <a:txBody>
                    <a:bodyPr/>
                    <a:lstStyle/>
                    <a:p>
                      <a:r>
                        <a:rPr lang="en-US" b="1" noProof="0" dirty="0"/>
                        <a:t>Product</a:t>
                      </a:r>
                    </a:p>
                  </a:txBody>
                  <a:tcPr marL="83489" marR="83489"/>
                </a:tc>
                <a:tc>
                  <a:txBody>
                    <a:bodyPr/>
                    <a:lstStyle/>
                    <a:p>
                      <a:r>
                        <a:rPr lang="en-US" b="1" noProof="0" dirty="0">
                          <a:solidFill>
                            <a:srgbClr val="7030A0"/>
                          </a:solidFill>
                        </a:rPr>
                        <a:t>Costumer solution</a:t>
                      </a:r>
                    </a:p>
                  </a:txBody>
                  <a:tcPr marL="83489" marR="83489"/>
                </a:tc>
                <a:tc>
                  <a:txBody>
                    <a:bodyPr/>
                    <a:lstStyle/>
                    <a:p>
                      <a:r>
                        <a:rPr lang="en-US" b="0" noProof="0" dirty="0"/>
                        <a:t>Customers</a:t>
                      </a:r>
                      <a:r>
                        <a:rPr lang="en-US" b="0" baseline="0" noProof="0" dirty="0"/>
                        <a:t> look forward to solve their problems. Incidentally the solution is the product. In tourist the </a:t>
                      </a:r>
                      <a:r>
                        <a:rPr lang="en-US" b="0" baseline="0" noProof="0" dirty="0" err="1"/>
                        <a:t>probl</a:t>
                      </a:r>
                      <a:r>
                        <a:rPr lang="cs-CZ" b="0" baseline="0" noProof="0" dirty="0"/>
                        <a:t>e</a:t>
                      </a:r>
                      <a:r>
                        <a:rPr lang="en-US" b="0" baseline="0" noProof="0" dirty="0"/>
                        <a:t>m can be hot to best utilize the vacation, or how to have a</a:t>
                      </a:r>
                      <a:r>
                        <a:rPr lang="cs-CZ" b="0" baseline="0" noProof="0" dirty="0"/>
                        <a:t> </a:t>
                      </a:r>
                      <a:r>
                        <a:rPr lang="en-US" b="0" baseline="0" noProof="0" dirty="0"/>
                        <a:t>break from the monotony in life</a:t>
                      </a:r>
                      <a:endParaRPr lang="en-US" b="0" noProof="0" dirty="0"/>
                    </a:p>
                  </a:txBody>
                  <a:tcPr marL="83489" marR="83489"/>
                </a:tc>
                <a:extLst>
                  <a:ext uri="{0D108BD9-81ED-4DB2-BD59-A6C34878D82A}">
                    <a16:rowId xmlns:a16="http://schemas.microsoft.com/office/drawing/2014/main" val="3948897502"/>
                  </a:ext>
                </a:extLst>
              </a:tr>
              <a:tr h="370840">
                <a:tc>
                  <a:txBody>
                    <a:bodyPr/>
                    <a:lstStyle/>
                    <a:p>
                      <a:r>
                        <a:rPr lang="en-US" b="1" noProof="0" dirty="0"/>
                        <a:t>Price</a:t>
                      </a:r>
                    </a:p>
                  </a:txBody>
                  <a:tcPr marL="83489" marR="83489"/>
                </a:tc>
                <a:tc>
                  <a:txBody>
                    <a:bodyPr/>
                    <a:lstStyle/>
                    <a:p>
                      <a:r>
                        <a:rPr lang="en-US" b="1" noProof="0" dirty="0">
                          <a:solidFill>
                            <a:srgbClr val="7030A0"/>
                          </a:solidFill>
                        </a:rPr>
                        <a:t>Cost to the user</a:t>
                      </a:r>
                    </a:p>
                  </a:txBody>
                  <a:tcPr marL="83489" marR="83489"/>
                </a:tc>
                <a:tc>
                  <a:txBody>
                    <a:bodyPr/>
                    <a:lstStyle/>
                    <a:p>
                      <a:r>
                        <a:rPr lang="en-US" noProof="0" dirty="0"/>
                        <a:t>May</a:t>
                      </a:r>
                      <a:r>
                        <a:rPr lang="en-US" baseline="0" noProof="0" dirty="0"/>
                        <a:t> far exceed the price of the product. A tour</a:t>
                      </a:r>
                      <a:r>
                        <a:rPr lang="cs-CZ" baseline="0" noProof="0" dirty="0" err="1"/>
                        <a:t>is</a:t>
                      </a:r>
                      <a:r>
                        <a:rPr lang="en-US" baseline="0" noProof="0" dirty="0"/>
                        <a:t>t</a:t>
                      </a:r>
                      <a:r>
                        <a:rPr lang="cs-CZ" baseline="0" noProof="0" dirty="0"/>
                        <a:t>s</a:t>
                      </a:r>
                      <a:r>
                        <a:rPr lang="en-US" baseline="0" noProof="0" dirty="0"/>
                        <a:t> destination may focus on the economy of the expenses at the destination.</a:t>
                      </a:r>
                      <a:endParaRPr lang="en-US" noProof="0" dirty="0"/>
                    </a:p>
                  </a:txBody>
                  <a:tcPr marL="83489" marR="83489"/>
                </a:tc>
                <a:extLst>
                  <a:ext uri="{0D108BD9-81ED-4DB2-BD59-A6C34878D82A}">
                    <a16:rowId xmlns:a16="http://schemas.microsoft.com/office/drawing/2014/main" val="1250014866"/>
                  </a:ext>
                </a:extLst>
              </a:tr>
              <a:tr h="370840">
                <a:tc>
                  <a:txBody>
                    <a:bodyPr/>
                    <a:lstStyle/>
                    <a:p>
                      <a:r>
                        <a:rPr lang="en-US" b="1" noProof="0" dirty="0"/>
                        <a:t>Place (logistic)</a:t>
                      </a:r>
                    </a:p>
                  </a:txBody>
                  <a:tcPr marL="83489" marR="83489"/>
                </a:tc>
                <a:tc>
                  <a:txBody>
                    <a:bodyPr/>
                    <a:lstStyle/>
                    <a:p>
                      <a:r>
                        <a:rPr lang="en-US" b="1" noProof="0" dirty="0">
                          <a:solidFill>
                            <a:srgbClr val="7030A0"/>
                          </a:solidFill>
                        </a:rPr>
                        <a:t>Convenience</a:t>
                      </a:r>
                    </a:p>
                  </a:txBody>
                  <a:tcPr marL="83489" marR="83489"/>
                </a:tc>
                <a:tc>
                  <a:txBody>
                    <a:bodyPr/>
                    <a:lstStyle/>
                    <a:p>
                      <a:r>
                        <a:rPr lang="en-US" noProof="0" dirty="0"/>
                        <a:t>Even if there are multiple logistics options for tourists they will always weigh</a:t>
                      </a:r>
                      <a:r>
                        <a:rPr lang="en-US" baseline="0" noProof="0" dirty="0"/>
                        <a:t> them as per their convenience. Convenience can again have multiple dimension. It can be </a:t>
                      </a:r>
                      <a:r>
                        <a:rPr lang="en-US" baseline="0" noProof="0" dirty="0" err="1"/>
                        <a:t>conve</a:t>
                      </a:r>
                      <a:r>
                        <a:rPr lang="cs-CZ" baseline="0" noProof="0" dirty="0"/>
                        <a:t>n</a:t>
                      </a:r>
                      <a:r>
                        <a:rPr lang="en-US" baseline="0" noProof="0" dirty="0" err="1"/>
                        <a:t>ience</a:t>
                      </a:r>
                      <a:r>
                        <a:rPr lang="en-US" baseline="0" noProof="0" dirty="0"/>
                        <a:t> in terms of logistics, language, culture and travel</a:t>
                      </a:r>
                      <a:endParaRPr lang="en-US" noProof="0" dirty="0"/>
                    </a:p>
                  </a:txBody>
                  <a:tcPr marL="83489" marR="83489"/>
                </a:tc>
                <a:extLst>
                  <a:ext uri="{0D108BD9-81ED-4DB2-BD59-A6C34878D82A}">
                    <a16:rowId xmlns:a16="http://schemas.microsoft.com/office/drawing/2014/main" val="1297827409"/>
                  </a:ext>
                </a:extLst>
              </a:tr>
              <a:tr h="370840">
                <a:tc>
                  <a:txBody>
                    <a:bodyPr/>
                    <a:lstStyle/>
                    <a:p>
                      <a:r>
                        <a:rPr lang="en-US" b="1" noProof="0" dirty="0"/>
                        <a:t>Promotion</a:t>
                      </a:r>
                    </a:p>
                  </a:txBody>
                  <a:tcPr marL="83489" marR="83489"/>
                </a:tc>
                <a:tc>
                  <a:txBody>
                    <a:bodyPr/>
                    <a:lstStyle/>
                    <a:p>
                      <a:r>
                        <a:rPr lang="en-US" b="1" noProof="0" dirty="0">
                          <a:solidFill>
                            <a:srgbClr val="7030A0"/>
                          </a:solidFill>
                        </a:rPr>
                        <a:t>Communication</a:t>
                      </a:r>
                    </a:p>
                  </a:txBody>
                  <a:tcPr marL="83489" marR="83489"/>
                </a:tc>
                <a:tc>
                  <a:txBody>
                    <a:bodyPr/>
                    <a:lstStyle/>
                    <a:p>
                      <a:r>
                        <a:rPr lang="en-US" noProof="0" dirty="0"/>
                        <a:t>Each destination undertakes</a:t>
                      </a:r>
                      <a:r>
                        <a:rPr lang="en-US" baseline="0" noProof="0" dirty="0"/>
                        <a:t> an effort to promote itself in the most impressive manner. However, how it gets communicated is most important. A great web site, along with lovely advertisements can all go waste with the media report of harassment or </a:t>
                      </a:r>
                      <a:r>
                        <a:rPr lang="cs-CZ" baseline="0" noProof="0" dirty="0"/>
                        <a:t>ex</a:t>
                      </a:r>
                      <a:r>
                        <a:rPr lang="en-US" baseline="0" noProof="0" dirty="0" err="1"/>
                        <a:t>ploitation</a:t>
                      </a:r>
                      <a:r>
                        <a:rPr lang="en-US" baseline="0" noProof="0" dirty="0"/>
                        <a:t> of tourist or even the spread of some health threats some hundreds of miles away from the destination.</a:t>
                      </a:r>
                      <a:endParaRPr lang="en-US" noProof="0" dirty="0"/>
                    </a:p>
                  </a:txBody>
                  <a:tcPr marL="83489" marR="83489"/>
                </a:tc>
                <a:extLst>
                  <a:ext uri="{0D108BD9-81ED-4DB2-BD59-A6C34878D82A}">
                    <a16:rowId xmlns:a16="http://schemas.microsoft.com/office/drawing/2014/main" val="46811852"/>
                  </a:ext>
                </a:extLst>
              </a:tr>
            </a:tbl>
          </a:graphicData>
        </a:graphic>
      </p:graphicFrame>
    </p:spTree>
    <p:extLst>
      <p:ext uri="{BB962C8B-B14F-4D97-AF65-F5344CB8AC3E}">
        <p14:creationId xmlns:p14="http://schemas.microsoft.com/office/powerpoint/2010/main" val="3708659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Case study 1st part:</a:t>
            </a:r>
          </a:p>
        </p:txBody>
      </p:sp>
      <p:sp>
        <p:nvSpPr>
          <p:cNvPr id="3" name="Zástupný symbol pro obsah 2"/>
          <p:cNvSpPr>
            <a:spLocks noGrp="1"/>
          </p:cNvSpPr>
          <p:nvPr>
            <p:ph idx="1"/>
          </p:nvPr>
        </p:nvSpPr>
        <p:spPr/>
        <p:txBody>
          <a:bodyPr>
            <a:normAutofit/>
          </a:bodyPr>
          <a:lstStyle/>
          <a:p>
            <a:pPr marL="0" indent="0">
              <a:buNone/>
            </a:pPr>
            <a:endParaRPr lang="cs-CZ" dirty="0"/>
          </a:p>
          <a:p>
            <a:pPr marL="385763" indent="-385763">
              <a:buFont typeface="+mj-lt"/>
              <a:buAutoNum type="arabicPeriod"/>
            </a:pPr>
            <a:r>
              <a:rPr lang="cs-CZ" dirty="0"/>
              <a:t>Make a </a:t>
            </a:r>
            <a:r>
              <a:rPr lang="cs-CZ" dirty="0" err="1"/>
              <a:t>tourist</a:t>
            </a:r>
            <a:r>
              <a:rPr lang="cs-CZ" dirty="0"/>
              <a:t> </a:t>
            </a:r>
            <a:r>
              <a:rPr lang="cs-CZ" dirty="0" err="1"/>
              <a:t>product</a:t>
            </a:r>
            <a:r>
              <a:rPr lang="cs-CZ" dirty="0"/>
              <a:t> (</a:t>
            </a:r>
            <a:r>
              <a:rPr lang="cs-CZ" dirty="0" err="1"/>
              <a:t>work</a:t>
            </a:r>
            <a:r>
              <a:rPr lang="cs-CZ" dirty="0"/>
              <a:t> in </a:t>
            </a:r>
            <a:r>
              <a:rPr lang="cs-CZ" dirty="0" err="1"/>
              <a:t>pairs</a:t>
            </a:r>
            <a:r>
              <a:rPr lang="cs-CZ" dirty="0"/>
              <a:t>/</a:t>
            </a:r>
            <a:r>
              <a:rPr lang="cs-CZ" dirty="0" err="1"/>
              <a:t>teams</a:t>
            </a:r>
            <a:r>
              <a:rPr lang="cs-CZ" dirty="0"/>
              <a:t> and </a:t>
            </a:r>
            <a:r>
              <a:rPr lang="cs-CZ" dirty="0" err="1"/>
              <a:t>create</a:t>
            </a:r>
            <a:r>
              <a:rPr lang="cs-CZ" dirty="0"/>
              <a:t> </a:t>
            </a:r>
            <a:r>
              <a:rPr lang="cs-CZ" dirty="0" err="1"/>
              <a:t>your</a:t>
            </a:r>
            <a:r>
              <a:rPr lang="cs-CZ" dirty="0"/>
              <a:t> </a:t>
            </a:r>
            <a:r>
              <a:rPr lang="cs-CZ" dirty="0" err="1"/>
              <a:t>own</a:t>
            </a:r>
            <a:r>
              <a:rPr lang="cs-CZ" dirty="0"/>
              <a:t> </a:t>
            </a:r>
            <a:r>
              <a:rPr lang="cs-CZ" dirty="0" err="1"/>
              <a:t>tourist</a:t>
            </a:r>
            <a:r>
              <a:rPr lang="cs-CZ" dirty="0"/>
              <a:t> </a:t>
            </a:r>
            <a:r>
              <a:rPr lang="cs-CZ" dirty="0" err="1"/>
              <a:t>product</a:t>
            </a:r>
            <a:r>
              <a:rPr lang="cs-CZ" dirty="0"/>
              <a:t> </a:t>
            </a:r>
            <a:r>
              <a:rPr lang="cs-CZ" dirty="0" err="1"/>
              <a:t>e.g</a:t>
            </a:r>
            <a:r>
              <a:rPr lang="cs-CZ" dirty="0"/>
              <a:t>. </a:t>
            </a:r>
            <a:r>
              <a:rPr lang="cs-CZ" dirty="0" err="1"/>
              <a:t>the</a:t>
            </a:r>
            <a:r>
              <a:rPr lang="cs-CZ" dirty="0"/>
              <a:t> </a:t>
            </a:r>
            <a:r>
              <a:rPr lang="cs-CZ" dirty="0" err="1"/>
              <a:t>trip</a:t>
            </a:r>
            <a:r>
              <a:rPr lang="cs-CZ" dirty="0"/>
              <a:t> on sport event to </a:t>
            </a:r>
            <a:r>
              <a:rPr lang="cs-CZ" dirty="0" err="1"/>
              <a:t>Pilsner</a:t>
            </a:r>
            <a:r>
              <a:rPr lang="cs-CZ" dirty="0"/>
              <a:t>)</a:t>
            </a:r>
          </a:p>
          <a:p>
            <a:pPr marL="385763" indent="-385763">
              <a:buFont typeface="+mj-lt"/>
              <a:buAutoNum type="arabicPeriod"/>
            </a:pPr>
            <a:endParaRPr lang="cs-CZ" dirty="0"/>
          </a:p>
        </p:txBody>
      </p:sp>
    </p:spTree>
    <p:extLst>
      <p:ext uri="{BB962C8B-B14F-4D97-AF65-F5344CB8AC3E}">
        <p14:creationId xmlns:p14="http://schemas.microsoft.com/office/powerpoint/2010/main" val="1562571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marL="0" indent="0" algn="ctr">
              <a:buNone/>
            </a:pPr>
            <a:r>
              <a:rPr lang="cs-CZ" dirty="0" err="1">
                <a:effectLst>
                  <a:outerShdw blurRad="38100" dist="38100" dir="2700000" algn="tl">
                    <a:srgbClr val="000000">
                      <a:alpha val="43137"/>
                    </a:srgbClr>
                  </a:outerShdw>
                </a:effectLst>
              </a:rPr>
              <a:t>The</a:t>
            </a:r>
            <a:r>
              <a:rPr lang="cs-CZ" dirty="0">
                <a:effectLst>
                  <a:outerShdw blurRad="38100" dist="38100" dir="2700000" algn="tl">
                    <a:srgbClr val="000000">
                      <a:alpha val="43137"/>
                    </a:srgbClr>
                  </a:outerShdw>
                </a:effectLst>
              </a:rPr>
              <a:t> marketing mix </a:t>
            </a:r>
            <a:r>
              <a:rPr lang="cs-CZ" dirty="0" err="1">
                <a:effectLst>
                  <a:outerShdw blurRad="38100" dist="38100" dir="2700000" algn="tl">
                    <a:srgbClr val="000000">
                      <a:alpha val="43137"/>
                    </a:srgbClr>
                  </a:outerShdw>
                </a:effectLst>
              </a:rPr>
              <a:t>is</a:t>
            </a:r>
            <a:r>
              <a:rPr lang="cs-CZ" dirty="0">
                <a:effectLst>
                  <a:outerShdw blurRad="38100" dist="38100" dir="2700000" algn="tl">
                    <a:srgbClr val="000000">
                      <a:alpha val="43137"/>
                    </a:srgbClr>
                  </a:outerShdw>
                </a:effectLst>
              </a:rPr>
              <a:t> set of </a:t>
            </a:r>
            <a:r>
              <a:rPr lang="cs-CZ" dirty="0" err="1">
                <a:effectLst>
                  <a:outerShdw blurRad="38100" dist="38100" dir="2700000" algn="tl">
                    <a:srgbClr val="000000">
                      <a:alpha val="43137"/>
                    </a:srgbClr>
                  </a:outerShdw>
                </a:effectLst>
              </a:rPr>
              <a:t>tactical</a:t>
            </a:r>
            <a:r>
              <a:rPr lang="cs-CZ" dirty="0">
                <a:effectLst>
                  <a:outerShdw blurRad="38100" dist="38100" dir="2700000" algn="tl">
                    <a:srgbClr val="000000">
                      <a:alpha val="43137"/>
                    </a:srgbClr>
                  </a:outerShdw>
                </a:effectLst>
              </a:rPr>
              <a:t> marketing </a:t>
            </a:r>
            <a:r>
              <a:rPr lang="cs-CZ" dirty="0" err="1">
                <a:effectLst>
                  <a:outerShdw blurRad="38100" dist="38100" dir="2700000" algn="tl">
                    <a:srgbClr val="000000">
                      <a:alpha val="43137"/>
                    </a:srgbClr>
                  </a:outerShdw>
                </a:effectLst>
              </a:rPr>
              <a:t>tools</a:t>
            </a:r>
            <a:r>
              <a:rPr lang="cs-CZ" dirty="0">
                <a:effectLst>
                  <a:outerShdw blurRad="38100" dist="38100" dir="2700000" algn="tl">
                    <a:srgbClr val="000000">
                      <a:alpha val="43137"/>
                    </a:srgbClr>
                  </a:outerShdw>
                </a:effectLst>
              </a:rPr>
              <a:t> – </a:t>
            </a:r>
            <a:r>
              <a:rPr lang="cs-CZ" dirty="0" err="1">
                <a:effectLst>
                  <a:outerShdw blurRad="38100" dist="38100" dir="2700000" algn="tl">
                    <a:srgbClr val="000000">
                      <a:alpha val="43137"/>
                    </a:srgbClr>
                  </a:outerShdw>
                </a:effectLst>
              </a:rPr>
              <a:t>product</a:t>
            </a:r>
            <a:r>
              <a:rPr lang="cs-CZ" dirty="0">
                <a:effectLst>
                  <a:outerShdw blurRad="38100" dist="38100" dir="2700000" algn="tl">
                    <a:srgbClr val="000000">
                      <a:alpha val="43137"/>
                    </a:srgbClr>
                  </a:outerShdw>
                </a:effectLst>
              </a:rPr>
              <a:t>, </a:t>
            </a:r>
            <a:r>
              <a:rPr lang="cs-CZ" dirty="0" err="1">
                <a:effectLst>
                  <a:outerShdw blurRad="38100" dist="38100" dir="2700000" algn="tl">
                    <a:srgbClr val="000000">
                      <a:alpha val="43137"/>
                    </a:srgbClr>
                  </a:outerShdw>
                </a:effectLst>
              </a:rPr>
              <a:t>price</a:t>
            </a:r>
            <a:r>
              <a:rPr lang="cs-CZ" dirty="0">
                <a:effectLst>
                  <a:outerShdw blurRad="38100" dist="38100" dir="2700000" algn="tl">
                    <a:srgbClr val="000000">
                      <a:alpha val="43137"/>
                    </a:srgbClr>
                  </a:outerShdw>
                </a:effectLst>
              </a:rPr>
              <a:t>, place, </a:t>
            </a:r>
            <a:r>
              <a:rPr lang="cs-CZ" dirty="0" err="1">
                <a:effectLst>
                  <a:outerShdw blurRad="38100" dist="38100" dir="2700000" algn="tl">
                    <a:srgbClr val="000000">
                      <a:alpha val="43137"/>
                    </a:srgbClr>
                  </a:outerShdw>
                </a:effectLst>
              </a:rPr>
              <a:t>promotion</a:t>
            </a:r>
            <a:r>
              <a:rPr lang="cs-CZ" dirty="0">
                <a:effectLst>
                  <a:outerShdw blurRad="38100" dist="38100" dir="2700000" algn="tl">
                    <a:srgbClr val="000000">
                      <a:alpha val="43137"/>
                    </a:srgbClr>
                  </a:outerShdw>
                </a:effectLst>
              </a:rPr>
              <a:t> – </a:t>
            </a:r>
            <a:r>
              <a:rPr lang="cs-CZ" dirty="0" err="1">
                <a:effectLst>
                  <a:outerShdw blurRad="38100" dist="38100" dir="2700000" algn="tl">
                    <a:srgbClr val="000000">
                      <a:alpha val="43137"/>
                    </a:srgbClr>
                  </a:outerShdw>
                </a:effectLst>
              </a:rPr>
              <a:t>that</a:t>
            </a:r>
            <a:r>
              <a:rPr lang="cs-CZ" dirty="0">
                <a:effectLst>
                  <a:outerShdw blurRad="38100" dist="38100" dir="2700000" algn="tl">
                    <a:srgbClr val="000000">
                      <a:alpha val="43137"/>
                    </a:srgbClr>
                  </a:outerShdw>
                </a:effectLst>
              </a:rPr>
              <a:t> </a:t>
            </a:r>
            <a:r>
              <a:rPr lang="cs-CZ" dirty="0" err="1">
                <a:effectLst>
                  <a:outerShdw blurRad="38100" dist="38100" dir="2700000" algn="tl">
                    <a:srgbClr val="000000">
                      <a:alpha val="43137"/>
                    </a:srgbClr>
                  </a:outerShdw>
                </a:effectLst>
              </a:rPr>
              <a:t>the</a:t>
            </a:r>
            <a:r>
              <a:rPr lang="cs-CZ" dirty="0">
                <a:effectLst>
                  <a:outerShdw blurRad="38100" dist="38100" dir="2700000" algn="tl">
                    <a:srgbClr val="000000">
                      <a:alpha val="43137"/>
                    </a:srgbClr>
                  </a:outerShdw>
                </a:effectLst>
              </a:rPr>
              <a:t> </a:t>
            </a:r>
            <a:r>
              <a:rPr lang="cs-CZ" dirty="0" err="1">
                <a:effectLst>
                  <a:outerShdw blurRad="38100" dist="38100" dir="2700000" algn="tl">
                    <a:srgbClr val="000000">
                      <a:alpha val="43137"/>
                    </a:srgbClr>
                  </a:outerShdw>
                </a:effectLst>
              </a:rPr>
              <a:t>firm</a:t>
            </a:r>
            <a:r>
              <a:rPr lang="cs-CZ" dirty="0">
                <a:effectLst>
                  <a:outerShdw blurRad="38100" dist="38100" dir="2700000" algn="tl">
                    <a:srgbClr val="000000">
                      <a:alpha val="43137"/>
                    </a:srgbClr>
                  </a:outerShdw>
                </a:effectLst>
              </a:rPr>
              <a:t> </a:t>
            </a:r>
            <a:r>
              <a:rPr lang="cs-CZ" dirty="0" err="1">
                <a:effectLst>
                  <a:outerShdw blurRad="38100" dist="38100" dir="2700000" algn="tl">
                    <a:srgbClr val="000000">
                      <a:alpha val="43137"/>
                    </a:srgbClr>
                  </a:outerShdw>
                </a:effectLst>
              </a:rPr>
              <a:t>blends</a:t>
            </a:r>
            <a:r>
              <a:rPr lang="cs-CZ" dirty="0">
                <a:effectLst>
                  <a:outerShdw blurRad="38100" dist="38100" dir="2700000" algn="tl">
                    <a:srgbClr val="000000">
                      <a:alpha val="43137"/>
                    </a:srgbClr>
                  </a:outerShdw>
                </a:effectLst>
              </a:rPr>
              <a:t> to </a:t>
            </a:r>
            <a:r>
              <a:rPr lang="cs-CZ" dirty="0" err="1">
                <a:effectLst>
                  <a:outerShdw blurRad="38100" dist="38100" dir="2700000" algn="tl">
                    <a:srgbClr val="000000">
                      <a:alpha val="43137"/>
                    </a:srgbClr>
                  </a:outerShdw>
                </a:effectLst>
              </a:rPr>
              <a:t>produce</a:t>
            </a:r>
            <a:r>
              <a:rPr lang="cs-CZ" dirty="0">
                <a:effectLst>
                  <a:outerShdw blurRad="38100" dist="38100" dir="2700000" algn="tl">
                    <a:srgbClr val="000000">
                      <a:alpha val="43137"/>
                    </a:srgbClr>
                  </a:outerShdw>
                </a:effectLst>
              </a:rPr>
              <a:t> </a:t>
            </a:r>
            <a:r>
              <a:rPr lang="cs-CZ" dirty="0" err="1">
                <a:effectLst>
                  <a:outerShdw blurRad="38100" dist="38100" dir="2700000" algn="tl">
                    <a:srgbClr val="000000">
                      <a:alpha val="43137"/>
                    </a:srgbClr>
                  </a:outerShdw>
                </a:effectLst>
              </a:rPr>
              <a:t>the</a:t>
            </a:r>
            <a:r>
              <a:rPr lang="cs-CZ" dirty="0">
                <a:effectLst>
                  <a:outerShdw blurRad="38100" dist="38100" dir="2700000" algn="tl">
                    <a:srgbClr val="000000">
                      <a:alpha val="43137"/>
                    </a:srgbClr>
                  </a:outerShdw>
                </a:effectLst>
              </a:rPr>
              <a:t> </a:t>
            </a:r>
            <a:r>
              <a:rPr lang="cs-CZ" dirty="0" err="1">
                <a:effectLst>
                  <a:outerShdw blurRad="38100" dist="38100" dir="2700000" algn="tl">
                    <a:srgbClr val="000000">
                      <a:alpha val="43137"/>
                    </a:srgbClr>
                  </a:outerShdw>
                </a:effectLst>
              </a:rPr>
              <a:t>responsible</a:t>
            </a:r>
            <a:r>
              <a:rPr lang="cs-CZ" dirty="0">
                <a:effectLst>
                  <a:outerShdw blurRad="38100" dist="38100" dir="2700000" algn="tl">
                    <a:srgbClr val="000000">
                      <a:alpha val="43137"/>
                    </a:srgbClr>
                  </a:outerShdw>
                </a:effectLst>
              </a:rPr>
              <a:t> </a:t>
            </a:r>
            <a:r>
              <a:rPr lang="cs-CZ" dirty="0" err="1">
                <a:effectLst>
                  <a:outerShdw blurRad="38100" dist="38100" dir="2700000" algn="tl">
                    <a:srgbClr val="000000">
                      <a:alpha val="43137"/>
                    </a:srgbClr>
                  </a:outerShdw>
                </a:effectLst>
              </a:rPr>
              <a:t>it</a:t>
            </a:r>
            <a:r>
              <a:rPr lang="cs-CZ" dirty="0">
                <a:effectLst>
                  <a:outerShdw blurRad="38100" dist="38100" dir="2700000" algn="tl">
                    <a:srgbClr val="000000">
                      <a:alpha val="43137"/>
                    </a:srgbClr>
                  </a:outerShdw>
                </a:effectLst>
              </a:rPr>
              <a:t> </a:t>
            </a:r>
            <a:r>
              <a:rPr lang="cs-CZ" dirty="0" err="1">
                <a:effectLst>
                  <a:outerShdw blurRad="38100" dist="38100" dir="2700000" algn="tl">
                    <a:srgbClr val="000000">
                      <a:alpha val="43137"/>
                    </a:srgbClr>
                  </a:outerShdw>
                </a:effectLst>
              </a:rPr>
              <a:t>wants</a:t>
            </a:r>
            <a:r>
              <a:rPr lang="cs-CZ" dirty="0">
                <a:effectLst>
                  <a:outerShdw blurRad="38100" dist="38100" dir="2700000" algn="tl">
                    <a:srgbClr val="000000">
                      <a:alpha val="43137"/>
                    </a:srgbClr>
                  </a:outerShdw>
                </a:effectLst>
              </a:rPr>
              <a:t> in </a:t>
            </a:r>
            <a:r>
              <a:rPr lang="cs-CZ" dirty="0" err="1">
                <a:effectLst>
                  <a:outerShdw blurRad="38100" dist="38100" dir="2700000" algn="tl">
                    <a:srgbClr val="000000">
                      <a:alpha val="43137"/>
                    </a:srgbClr>
                  </a:outerShdw>
                </a:effectLst>
              </a:rPr>
              <a:t>the</a:t>
            </a:r>
            <a:r>
              <a:rPr lang="cs-CZ" dirty="0">
                <a:effectLst>
                  <a:outerShdw blurRad="38100" dist="38100" dir="2700000" algn="tl">
                    <a:srgbClr val="000000">
                      <a:alpha val="43137"/>
                    </a:srgbClr>
                  </a:outerShdw>
                </a:effectLst>
              </a:rPr>
              <a:t> </a:t>
            </a:r>
            <a:r>
              <a:rPr lang="cs-CZ" dirty="0" err="1">
                <a:effectLst>
                  <a:outerShdw blurRad="38100" dist="38100" dir="2700000" algn="tl">
                    <a:srgbClr val="000000">
                      <a:alpha val="43137"/>
                    </a:srgbClr>
                  </a:outerShdw>
                </a:effectLst>
              </a:rPr>
              <a:t>target</a:t>
            </a:r>
            <a:r>
              <a:rPr lang="cs-CZ" dirty="0">
                <a:effectLst>
                  <a:outerShdw blurRad="38100" dist="38100" dir="2700000" algn="tl">
                    <a:srgbClr val="000000">
                      <a:alpha val="43137"/>
                    </a:srgbClr>
                  </a:outerShdw>
                </a:effectLst>
              </a:rPr>
              <a:t> market </a:t>
            </a:r>
          </a:p>
          <a:p>
            <a:pPr marL="0" indent="0">
              <a:buNone/>
            </a:pPr>
            <a:r>
              <a:rPr lang="cs-CZ" dirty="0"/>
              <a:t>									</a:t>
            </a:r>
          </a:p>
          <a:p>
            <a:pPr marL="0" indent="0" algn="r">
              <a:buNone/>
            </a:pPr>
            <a:r>
              <a:rPr lang="cs-CZ" dirty="0"/>
              <a:t>Philip Kotler</a:t>
            </a:r>
          </a:p>
        </p:txBody>
      </p:sp>
    </p:spTree>
    <p:extLst>
      <p:ext uri="{BB962C8B-B14F-4D97-AF65-F5344CB8AC3E}">
        <p14:creationId xmlns:p14="http://schemas.microsoft.com/office/powerpoint/2010/main" val="1593287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Marketing mix in Tourism</a:t>
            </a:r>
          </a:p>
        </p:txBody>
      </p:sp>
      <p:sp>
        <p:nvSpPr>
          <p:cNvPr id="5" name="Ovál 4"/>
          <p:cNvSpPr/>
          <p:nvPr/>
        </p:nvSpPr>
        <p:spPr>
          <a:xfrm>
            <a:off x="4978400" y="4461163"/>
            <a:ext cx="2105890" cy="1699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Marketing mix in Tourism</a:t>
            </a:r>
          </a:p>
        </p:txBody>
      </p:sp>
      <p:sp>
        <p:nvSpPr>
          <p:cNvPr id="6" name="Výbuch 1 5"/>
          <p:cNvSpPr/>
          <p:nvPr/>
        </p:nvSpPr>
        <p:spPr>
          <a:xfrm>
            <a:off x="726211" y="5415386"/>
            <a:ext cx="1644072" cy="891309"/>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a:t>Product</a:t>
            </a:r>
            <a:endParaRPr lang="cs-CZ" dirty="0"/>
          </a:p>
        </p:txBody>
      </p:sp>
      <p:sp>
        <p:nvSpPr>
          <p:cNvPr id="7" name="Výbuch 1 6"/>
          <p:cNvSpPr/>
          <p:nvPr/>
        </p:nvSpPr>
        <p:spPr>
          <a:xfrm>
            <a:off x="930679" y="4054762"/>
            <a:ext cx="1907309" cy="886692"/>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Place</a:t>
            </a:r>
          </a:p>
        </p:txBody>
      </p:sp>
      <p:sp>
        <p:nvSpPr>
          <p:cNvPr id="8" name="Výbuch 1 7"/>
          <p:cNvSpPr/>
          <p:nvPr/>
        </p:nvSpPr>
        <p:spPr>
          <a:xfrm>
            <a:off x="2039206" y="2803238"/>
            <a:ext cx="1413164" cy="877455"/>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a:t>Price</a:t>
            </a:r>
            <a:endParaRPr lang="cs-CZ" dirty="0"/>
          </a:p>
        </p:txBody>
      </p:sp>
      <p:sp>
        <p:nvSpPr>
          <p:cNvPr id="9" name="Výbuch 1 8"/>
          <p:cNvSpPr/>
          <p:nvPr/>
        </p:nvSpPr>
        <p:spPr>
          <a:xfrm>
            <a:off x="3671455" y="2469309"/>
            <a:ext cx="2087418" cy="1203036"/>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a:t>Promotion</a:t>
            </a:r>
            <a:endParaRPr lang="cs-CZ" dirty="0"/>
          </a:p>
        </p:txBody>
      </p:sp>
      <p:sp>
        <p:nvSpPr>
          <p:cNvPr id="10" name="Výbuch 1 9"/>
          <p:cNvSpPr/>
          <p:nvPr/>
        </p:nvSpPr>
        <p:spPr>
          <a:xfrm>
            <a:off x="6017473" y="2376455"/>
            <a:ext cx="1570181" cy="953657"/>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a:t>People</a:t>
            </a:r>
            <a:endParaRPr lang="cs-CZ" dirty="0"/>
          </a:p>
        </p:txBody>
      </p:sp>
      <p:sp>
        <p:nvSpPr>
          <p:cNvPr id="11" name="Výbuch 1 10"/>
          <p:cNvSpPr/>
          <p:nvPr/>
        </p:nvSpPr>
        <p:spPr>
          <a:xfrm>
            <a:off x="7898177" y="2941286"/>
            <a:ext cx="1699492" cy="974437"/>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a:t>Phys</a:t>
            </a:r>
            <a:r>
              <a:rPr lang="cs-CZ" dirty="0"/>
              <a:t>. Ev.</a:t>
            </a:r>
          </a:p>
        </p:txBody>
      </p:sp>
      <p:sp>
        <p:nvSpPr>
          <p:cNvPr id="12" name="Výbuch 1 11"/>
          <p:cNvSpPr/>
          <p:nvPr/>
        </p:nvSpPr>
        <p:spPr>
          <a:xfrm>
            <a:off x="8663707" y="4097643"/>
            <a:ext cx="2115128" cy="1154546"/>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a:t>Process</a:t>
            </a:r>
            <a:endParaRPr lang="cs-CZ" dirty="0"/>
          </a:p>
        </p:txBody>
      </p:sp>
      <p:sp>
        <p:nvSpPr>
          <p:cNvPr id="13" name="Výbuch 1 12"/>
          <p:cNvSpPr/>
          <p:nvPr/>
        </p:nvSpPr>
        <p:spPr>
          <a:xfrm>
            <a:off x="8936181" y="5107709"/>
            <a:ext cx="2646219" cy="1237673"/>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a:t>Programming</a:t>
            </a:r>
            <a:endParaRPr lang="cs-CZ" dirty="0"/>
          </a:p>
        </p:txBody>
      </p:sp>
      <p:cxnSp>
        <p:nvCxnSpPr>
          <p:cNvPr id="15" name="Přímá spojnice se šipkou 14"/>
          <p:cNvCxnSpPr>
            <a:cxnSpLocks/>
            <a:stCxn id="6" idx="3"/>
            <a:endCxn id="5" idx="4"/>
          </p:cNvCxnSpPr>
          <p:nvPr/>
        </p:nvCxnSpPr>
        <p:spPr>
          <a:xfrm>
            <a:off x="2370283" y="5963789"/>
            <a:ext cx="3661062" cy="1968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Přímá spojnice se šipkou 15"/>
          <p:cNvCxnSpPr>
            <a:cxnSpLocks/>
            <a:endCxn id="5" idx="3"/>
          </p:cNvCxnSpPr>
          <p:nvPr/>
        </p:nvCxnSpPr>
        <p:spPr>
          <a:xfrm>
            <a:off x="2515354" y="4784895"/>
            <a:ext cx="2771446" cy="11268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Přímá spojnice se šipkou 16"/>
          <p:cNvCxnSpPr>
            <a:stCxn id="8" idx="2"/>
            <a:endCxn id="5" idx="2"/>
          </p:cNvCxnSpPr>
          <p:nvPr/>
        </p:nvCxnSpPr>
        <p:spPr>
          <a:xfrm>
            <a:off x="2594331" y="3680693"/>
            <a:ext cx="2384069" cy="16302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Přímá spojnice se šipkou 17"/>
          <p:cNvCxnSpPr>
            <a:stCxn id="9" idx="2"/>
            <a:endCxn id="5" idx="1"/>
          </p:cNvCxnSpPr>
          <p:nvPr/>
        </p:nvCxnSpPr>
        <p:spPr>
          <a:xfrm>
            <a:off x="4491443" y="3672345"/>
            <a:ext cx="795357" cy="10377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a:cxnSpLocks/>
            <a:stCxn id="10" idx="2"/>
            <a:endCxn id="5" idx="0"/>
          </p:cNvCxnSpPr>
          <p:nvPr/>
        </p:nvCxnSpPr>
        <p:spPr>
          <a:xfrm flipH="1">
            <a:off x="6031345" y="3330112"/>
            <a:ext cx="602933" cy="11310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a:endCxn id="5" idx="7"/>
          </p:cNvCxnSpPr>
          <p:nvPr/>
        </p:nvCxnSpPr>
        <p:spPr>
          <a:xfrm flipH="1">
            <a:off x="6775890" y="3728019"/>
            <a:ext cx="1509126" cy="9820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endCxn id="5" idx="6"/>
          </p:cNvCxnSpPr>
          <p:nvPr/>
        </p:nvCxnSpPr>
        <p:spPr>
          <a:xfrm flipH="1">
            <a:off x="7084290" y="4849088"/>
            <a:ext cx="1579417" cy="4618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a:cxnSpLocks/>
            <a:endCxn id="5" idx="5"/>
          </p:cNvCxnSpPr>
          <p:nvPr/>
        </p:nvCxnSpPr>
        <p:spPr>
          <a:xfrm flipH="1">
            <a:off x="6775890" y="5911769"/>
            <a:ext cx="216029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3120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Product</a:t>
            </a:r>
            <a:endParaRPr lang="cs-CZ" dirty="0"/>
          </a:p>
        </p:txBody>
      </p:sp>
      <p:sp>
        <p:nvSpPr>
          <p:cNvPr id="3" name="Zástupný symbol pro obsah 2"/>
          <p:cNvSpPr>
            <a:spLocks noGrp="1"/>
          </p:cNvSpPr>
          <p:nvPr>
            <p:ph idx="1"/>
          </p:nvPr>
        </p:nvSpPr>
        <p:spPr/>
        <p:txBody>
          <a:bodyPr/>
          <a:lstStyle/>
          <a:p>
            <a:r>
              <a:rPr lang="en-US" dirty="0"/>
              <a:t>Product is the combination of tangible and intangible elements. The tourism product, which is mainly the destination, can only be experienced. The views of the location travel to the destination, the accommodation and facility as well as the entertainment at the destination all form the tourism product.</a:t>
            </a:r>
            <a:r>
              <a:rPr lang="cs-CZ" dirty="0"/>
              <a:t> </a:t>
            </a:r>
            <a:r>
              <a:rPr lang="en-US" dirty="0"/>
              <a:t>Thus it is a composite product combination of attraction, facilities and transportation. Each of these components has its own significance in the product mix and in the absence of even single components, the product mix is incomplete.</a:t>
            </a:r>
            <a:endParaRPr lang="cs-CZ" dirty="0"/>
          </a:p>
        </p:txBody>
      </p:sp>
    </p:spTree>
    <p:extLst>
      <p:ext uri="{BB962C8B-B14F-4D97-AF65-F5344CB8AC3E}">
        <p14:creationId xmlns:p14="http://schemas.microsoft.com/office/powerpoint/2010/main" val="3623480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Price</a:t>
            </a:r>
            <a:endParaRPr lang="cs-CZ" dirty="0"/>
          </a:p>
        </p:txBody>
      </p:sp>
      <p:sp>
        <p:nvSpPr>
          <p:cNvPr id="3" name="Zástupný symbol pro obsah 2"/>
          <p:cNvSpPr>
            <a:spLocks noGrp="1"/>
          </p:cNvSpPr>
          <p:nvPr>
            <p:ph idx="1"/>
          </p:nvPr>
        </p:nvSpPr>
        <p:spPr/>
        <p:txBody>
          <a:bodyPr>
            <a:normAutofit/>
          </a:bodyPr>
          <a:lstStyle/>
          <a:p>
            <a:r>
              <a:rPr lang="en-US" dirty="0"/>
              <a:t>Pricing of the tourist product is a complex matter because of its composite nature. Geographical location of the destination affects the pricing decision. At the same time, seasonality factor and varying demand cannot be overruled. The objective of pricing in any other firms is to fetch a target market share, to prevent competition, and to take care of the price elasticity of demand.</a:t>
            </a:r>
            <a:endParaRPr lang="cs-CZ" dirty="0"/>
          </a:p>
          <a:p>
            <a:r>
              <a:rPr lang="en-US" dirty="0"/>
              <a:t>Pricing includes the prices of other services like Air travel, Bus, Railways, Hotels, etc. All are included in tourism package. Pricing also depends on the Geographic location of the </a:t>
            </a:r>
            <a:r>
              <a:rPr lang="en-US" dirty="0" err="1"/>
              <a:t>destination.Pricing</a:t>
            </a:r>
            <a:r>
              <a:rPr lang="en-US" dirty="0"/>
              <a:t> also depends on Seasonality. </a:t>
            </a:r>
            <a:endParaRPr lang="cs-CZ" dirty="0"/>
          </a:p>
        </p:txBody>
      </p:sp>
    </p:spTree>
    <p:extLst>
      <p:ext uri="{BB962C8B-B14F-4D97-AF65-F5344CB8AC3E}">
        <p14:creationId xmlns:p14="http://schemas.microsoft.com/office/powerpoint/2010/main" val="1683993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Place</a:t>
            </a:r>
          </a:p>
        </p:txBody>
      </p:sp>
      <p:sp>
        <p:nvSpPr>
          <p:cNvPr id="3" name="Zástupný symbol pro obsah 2"/>
          <p:cNvSpPr>
            <a:spLocks noGrp="1"/>
          </p:cNvSpPr>
          <p:nvPr>
            <p:ph idx="1"/>
          </p:nvPr>
        </p:nvSpPr>
        <p:spPr/>
        <p:txBody>
          <a:bodyPr>
            <a:normAutofit fontScale="85000" lnSpcReduction="10000"/>
          </a:bodyPr>
          <a:lstStyle/>
          <a:p>
            <a:r>
              <a:rPr lang="en-US" dirty="0"/>
              <a:t>Different distribution strategies can be selected for Tourism marketing. Tourism as a product is distributed as a travel. Internet is also used widely. There is an also small agent spread all over the town who plays a role of place. Large travel companies like Thomas Cook, Cox &amp; Kings, SOTC, </a:t>
            </a:r>
            <a:r>
              <a:rPr lang="en-US" dirty="0" err="1"/>
              <a:t>etc</a:t>
            </a:r>
            <a:r>
              <a:rPr lang="en-US" dirty="0"/>
              <a:t> they act as a wholesalers and these wholesalers also act as a retailer.</a:t>
            </a:r>
            <a:endParaRPr lang="cs-CZ" dirty="0"/>
          </a:p>
          <a:p>
            <a:r>
              <a:rPr lang="en-US" dirty="0"/>
              <a:t>Different distribution strategies may be selected to reflect the company’s overall objectives. The middleman may be tour operators, who buy tourism products in bulk and make them available to travel agents who are retailers. The range of tourist products, which are bought by the tour operators are airline seats, hotel accommodation, bus for local sight seeing, etc. they may also sell directly to customers. The latest mode of reaching the tourist is through Internet. Ticket booking can also be done through the Internet and payment is made with credit card.</a:t>
            </a:r>
            <a:endParaRPr lang="cs-CZ" dirty="0"/>
          </a:p>
        </p:txBody>
      </p:sp>
    </p:spTree>
    <p:extLst>
      <p:ext uri="{BB962C8B-B14F-4D97-AF65-F5344CB8AC3E}">
        <p14:creationId xmlns:p14="http://schemas.microsoft.com/office/powerpoint/2010/main" val="2356979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Promotion</a:t>
            </a:r>
            <a:endParaRPr lang="cs-CZ" dirty="0"/>
          </a:p>
        </p:txBody>
      </p:sp>
      <p:sp>
        <p:nvSpPr>
          <p:cNvPr id="3" name="Zástupný symbol pro obsah 2"/>
          <p:cNvSpPr>
            <a:spLocks noGrp="1"/>
          </p:cNvSpPr>
          <p:nvPr>
            <p:ph idx="1"/>
          </p:nvPr>
        </p:nvSpPr>
        <p:spPr/>
        <p:txBody>
          <a:bodyPr/>
          <a:lstStyle/>
          <a:p>
            <a:r>
              <a:rPr lang="en-US" dirty="0"/>
              <a:t>Creation of awareness has a far-reaching impact. The tourist organizations bear the responsibility of informing, persuading and sensing the potential tourists in a right fashion. The marketers need to use the various components of promotion optimally so that they succeed in increasing the number of habitual users. Promotion helps in maximizing the duration of stay, frequency of visit by offering new tourist products in the same country to areas, which have remained untapped or partially tapped. The various dimensions of tourism promotion are as follows</a:t>
            </a:r>
            <a:endParaRPr lang="cs-CZ" dirty="0"/>
          </a:p>
        </p:txBody>
      </p:sp>
    </p:spTree>
    <p:extLst>
      <p:ext uri="{BB962C8B-B14F-4D97-AF65-F5344CB8AC3E}">
        <p14:creationId xmlns:p14="http://schemas.microsoft.com/office/powerpoint/2010/main" val="3417119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People</a:t>
            </a:r>
            <a:endParaRPr lang="cs-CZ" dirty="0"/>
          </a:p>
        </p:txBody>
      </p:sp>
      <p:sp>
        <p:nvSpPr>
          <p:cNvPr id="3" name="Zástupný symbol pro obsah 2"/>
          <p:cNvSpPr>
            <a:spLocks noGrp="1"/>
          </p:cNvSpPr>
          <p:nvPr>
            <p:ph idx="1"/>
          </p:nvPr>
        </p:nvSpPr>
        <p:spPr/>
        <p:txBody>
          <a:bodyPr/>
          <a:lstStyle/>
          <a:p>
            <a:r>
              <a:rPr lang="en-US" dirty="0"/>
              <a:t>It plays a most important part in tourism.</a:t>
            </a:r>
            <a:endParaRPr lang="cs-CZ" dirty="0"/>
          </a:p>
          <a:p>
            <a:r>
              <a:rPr lang="en-US" dirty="0"/>
              <a:t>The personnel who attend to the needs of the tourists form an essential ingredient in tourism marketing. The sales personnel are responsible for dealing with the customer behind the counter. The airline and transportation crew interact with customers while traveling. The resort or hotel representatives enter to the needs of the tourist when they reach the destination.</a:t>
            </a:r>
            <a:endParaRPr lang="cs-CZ" dirty="0"/>
          </a:p>
        </p:txBody>
      </p:sp>
    </p:spTree>
    <p:extLst>
      <p:ext uri="{BB962C8B-B14F-4D97-AF65-F5344CB8AC3E}">
        <p14:creationId xmlns:p14="http://schemas.microsoft.com/office/powerpoint/2010/main" val="4026170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Processing</a:t>
            </a:r>
            <a:endParaRPr lang="cs-CZ" dirty="0"/>
          </a:p>
        </p:txBody>
      </p:sp>
      <p:sp>
        <p:nvSpPr>
          <p:cNvPr id="3" name="Zástupný symbol pro obsah 2"/>
          <p:cNvSpPr>
            <a:spLocks noGrp="1"/>
          </p:cNvSpPr>
          <p:nvPr>
            <p:ph idx="1"/>
          </p:nvPr>
        </p:nvSpPr>
        <p:spPr/>
        <p:txBody>
          <a:bodyPr>
            <a:normAutofit/>
          </a:bodyPr>
          <a:lstStyle/>
          <a:p>
            <a:r>
              <a:rPr lang="en-US" dirty="0"/>
              <a:t>The operation process of the tourism firm will depend on the size of the tourism firm. The sequential steps involved in the delivery of the tourist products are:</a:t>
            </a:r>
          </a:p>
          <a:p>
            <a:r>
              <a:rPr lang="en-US" dirty="0"/>
              <a:t>Provision of travel information</a:t>
            </a:r>
            <a:endParaRPr lang="cs-CZ" dirty="0"/>
          </a:p>
          <a:p>
            <a:r>
              <a:rPr lang="en-US" dirty="0"/>
              <a:t>Preparation of itinerates</a:t>
            </a:r>
            <a:endParaRPr lang="cs-CZ" dirty="0"/>
          </a:p>
          <a:p>
            <a:r>
              <a:rPr lang="en-US" dirty="0"/>
              <a:t>Liaison with providers of services</a:t>
            </a:r>
            <a:endParaRPr lang="cs-CZ" dirty="0"/>
          </a:p>
          <a:p>
            <a:r>
              <a:rPr lang="en-US" dirty="0"/>
              <a:t>Planning and costing tours</a:t>
            </a:r>
            <a:endParaRPr lang="cs-CZ" dirty="0"/>
          </a:p>
          <a:p>
            <a:r>
              <a:rPr lang="en-US" dirty="0"/>
              <a:t>Ticketing</a:t>
            </a:r>
          </a:p>
          <a:p>
            <a:r>
              <a:rPr lang="en-US" dirty="0"/>
              <a:t>Provision of foreign currency and </a:t>
            </a:r>
            <a:r>
              <a:rPr lang="en-US" dirty="0" err="1"/>
              <a:t>insuranc</a:t>
            </a:r>
            <a:r>
              <a:rPr lang="cs-CZ" dirty="0"/>
              <a:t>e</a:t>
            </a:r>
            <a:endParaRPr lang="en-US" dirty="0"/>
          </a:p>
        </p:txBody>
      </p:sp>
    </p:spTree>
    <p:extLst>
      <p:ext uri="{BB962C8B-B14F-4D97-AF65-F5344CB8AC3E}">
        <p14:creationId xmlns:p14="http://schemas.microsoft.com/office/powerpoint/2010/main" val="86763994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424</TotalTime>
  <Words>1122</Words>
  <Application>Microsoft Office PowerPoint</Application>
  <PresentationFormat>Širokoúhlá obrazovka</PresentationFormat>
  <Paragraphs>65</Paragraphs>
  <Slides>14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14</vt:i4>
      </vt:variant>
    </vt:vector>
  </HeadingPairs>
  <TitlesOfParts>
    <vt:vector size="18" baseType="lpstr">
      <vt:lpstr>Aptos</vt:lpstr>
      <vt:lpstr>Aptos Display</vt:lpstr>
      <vt:lpstr>Arial</vt:lpstr>
      <vt:lpstr>Motiv Office</vt:lpstr>
      <vt:lpstr>Tourism marketing</vt:lpstr>
      <vt:lpstr>Prezentace aplikace PowerPoint</vt:lpstr>
      <vt:lpstr>Marketing mix in Tourism</vt:lpstr>
      <vt:lpstr>Product</vt:lpstr>
      <vt:lpstr>Price</vt:lpstr>
      <vt:lpstr>Place</vt:lpstr>
      <vt:lpstr>Promotion</vt:lpstr>
      <vt:lpstr>People</vt:lpstr>
      <vt:lpstr>Processing</vt:lpstr>
      <vt:lpstr>Programming</vt:lpstr>
      <vt:lpstr>Physical Evidence</vt:lpstr>
      <vt:lpstr>4C´</vt:lpstr>
      <vt:lpstr>4C´</vt:lpstr>
      <vt:lpstr>Case study 1st part: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mix of Marketing in Tourism</dc:title>
  <dc:creator>Hewlett-Packard Company</dc:creator>
  <cp:lastModifiedBy>Petra Koudelková</cp:lastModifiedBy>
  <cp:revision>23</cp:revision>
  <dcterms:created xsi:type="dcterms:W3CDTF">2018-11-19T10:10:45Z</dcterms:created>
  <dcterms:modified xsi:type="dcterms:W3CDTF">2024-08-23T14:16:58Z</dcterms:modified>
</cp:coreProperties>
</file>