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75" r:id="rId13"/>
    <p:sldId id="266" r:id="rId14"/>
    <p:sldId id="267" r:id="rId15"/>
    <p:sldId id="269" r:id="rId16"/>
    <p:sldId id="270" r:id="rId17"/>
    <p:sldId id="273" r:id="rId18"/>
    <p:sldId id="271" r:id="rId19"/>
    <p:sldId id="272" r:id="rId20"/>
    <p:sldId id="276" r:id="rId21"/>
    <p:sldId id="277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42"/>
    <p:restoredTop sz="96250"/>
  </p:normalViewPr>
  <p:slideViewPr>
    <p:cSldViewPr snapToGrid="0">
      <p:cViewPr varScale="1">
        <p:scale>
          <a:sx n="88" d="100"/>
          <a:sy n="88" d="100"/>
        </p:scale>
        <p:origin x="208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D28EE-7EF4-1444-942D-00DE9ECCB375}" type="datetimeFigureOut">
              <a:rPr lang="ru-CZ" smtClean="0"/>
              <a:t>03.11.2025</a:t>
            </a:fld>
            <a:endParaRPr lang="ru-C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C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328A3-35B4-7840-B1FD-3B70A0642B3A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918664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C328A3-35B4-7840-B1FD-3B70A0642B3A}" type="slidenum">
              <a:rPr lang="ru-CZ" smtClean="0"/>
              <a:t>11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90815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10/31/25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1804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10/31/25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36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10/31/25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2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10/31/25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94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10/31/25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12233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10/31/25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52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10/31/25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45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10/31/25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6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10/31/25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89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10/31/25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877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10/31/25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6784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10/31/25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047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D0B256-AA3A-900B-FABA-D743A40B9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985814"/>
            <a:ext cx="8361229" cy="2098226"/>
          </a:xfrm>
        </p:spPr>
        <p:txBody>
          <a:bodyPr/>
          <a:lstStyle/>
          <a:p>
            <a:r>
              <a:rPr lang="ru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  <a:endParaRPr lang="ru-C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520BE6-F670-E333-0A0A-CD068664E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429001"/>
            <a:ext cx="6951774" cy="1613516"/>
          </a:xfrm>
        </p:spPr>
        <p:txBody>
          <a:bodyPr>
            <a:normAutofit/>
          </a:bodyPr>
          <a:lstStyle/>
          <a:p>
            <a:r>
              <a:rPr lang="ru-C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Неличные формы глагола</a:t>
            </a:r>
          </a:p>
          <a:p>
            <a:r>
              <a:rPr lang="ru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5</a:t>
            </a:r>
            <a:endParaRPr lang="ru-CZ" sz="2000" dirty="0">
              <a:solidFill>
                <a:schemeClr val="tx1"/>
              </a:solidFill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57510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46470-06E8-362F-ABDA-6E34181AF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90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EC37C1-9924-17EC-60A7-69FD9396C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4800"/>
            <a:ext cx="9601200" cy="4292600"/>
          </a:xfrm>
        </p:spPr>
        <p:txBody>
          <a:bodyPr>
            <a:normAutofit lnSpcReduction="10000"/>
          </a:bodyPr>
          <a:lstStyle/>
          <a:p>
            <a:r>
              <a:rPr lang="ru-RU" sz="22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Субъект двух действий, названных сказуемым и деепричастием, должен совпадать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(конструкция </a:t>
            </a:r>
            <a:r>
              <a:rPr lang="ru-RU" sz="22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Выйдя из дома, у меня заболела голова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расценивается как противоречащая языковой норме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endParaRPr lang="cs-CZ" sz="22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Деепричастие может быть использовано как самостоятельно, так и в качестве части развернутого оборота (деепричастие + зависимые слова = деепричастный оборот). Деепричастный оборот </a:t>
            </a:r>
            <a:r>
              <a:rPr lang="ru-RU" sz="2200" b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всегда выделяется запятыми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в препозиции и постпозиции. </a:t>
            </a:r>
            <a:r>
              <a:rPr lang="ru-RU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Единственное исключение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 деепричастие образует смысловой центр высказывания (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Она сидела чуть откинув голову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Некоторые деепричастия почти утратили глагольные признаки и по своему значению полностью сблизились с наречиями (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нехотя, лежа, молча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или предлогами (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несмотря, благодаря, спустя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vs tzv. absolutní (ustrnulé) přechodníky (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leže, sedě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soudě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+ </a:t>
            </a:r>
            <a:r>
              <a:rPr lang="cs-CZ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vyjma, nehledě, počínaje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endParaRPr lang="ru-CZ" sz="22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59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292DE-8296-5B62-6117-EB500E819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034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Деепричастие: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3FCCF6-BCD9-8295-4F0E-787FA9EBA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8558"/>
            <a:ext cx="9601200" cy="4378842"/>
          </a:xfrm>
        </p:spPr>
        <p:txBody>
          <a:bodyPr>
            <a:normAutofit fontScale="85000" lnSpcReduction="20000"/>
          </a:bodyPr>
          <a:lstStyle/>
          <a:p>
            <a:r>
              <a:rPr lang="ru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деепричастие – неизменяемая форма глагола, в ЧЯ оно является изменяемым 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может отражать принадлежность к определенному роду и числу</a:t>
            </a:r>
            <a:r>
              <a:rPr lang="ru-CZ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endParaRPr lang="ru-CZ" sz="24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sz="24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sz="24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sz="24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sz="24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sz="24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sz="24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CZ" sz="24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РЯ деепричастие не является стилистически ограниченным, в ЧЯ оно считается признаком книжного стиля. 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ЧЯ деепричастия прошедшего времени практически не употребляются, а употребление деепричастий настоящего времени ограничено и чаще всего стилистически маркировано как архаичное.</a:t>
            </a:r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F35252-72EE-20B6-73FE-B7EFD5E38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382" y="2103329"/>
            <a:ext cx="7772400" cy="23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86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E96F1-0BC5-A1D5-6492-317C4144C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6882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Деепричастия: перевод с РЯ на 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1CE69-D95F-F6F2-083A-25EC8BE67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8514"/>
            <a:ext cx="9601200" cy="4328886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помощи главного предложения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Друзья прохаживались,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беседуя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литературе –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Přátelé se procházeli </a:t>
            </a:r>
            <a:r>
              <a:rPr lang="cs-C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povídali si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literatuře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Он ушел из дому,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сказав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–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Odešel z domu </a:t>
            </a:r>
            <a:r>
              <a:rPr lang="cs-C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nic neřekl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arenR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ридаточным предложением времени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Войдя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комнату, я увидел брата – </a:t>
            </a:r>
            <a:r>
              <a:rPr lang="cs-C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Když jsem vešel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pokoje, uviděl jsem bratra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работу, мы пойдем домой – </a:t>
            </a:r>
            <a:r>
              <a:rPr lang="cs-C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Až skončíme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práci, půjdeme domů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Franklin Gothic Book" panose="020B0503020102020204" pitchFamily="34" charset="0"/>
              <a:buAutoNum type="arabicParenR"/>
            </a:pP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придаточным предложением (причины, цели, условия...)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скорее уехать, председатель торопился кончить собрание. – </a:t>
            </a:r>
            <a:r>
              <a:rPr lang="cs-C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Protože chtěl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předseda co nejdříve odjet, snažil se rychle ukončit schůzi (příčina)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коллегу С., вы, конечно, поняли бы, почему так поступил. – </a:t>
            </a:r>
            <a:r>
              <a:rPr lang="cs-C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Kdybyste vyslechli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kolegu S., pochopili byste, proč se tak zachoval (podmínka).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Franklin Gothic Book" panose="020B0503020102020204" pitchFamily="34" charset="0"/>
              <a:buAutoNum type="arabicParenR"/>
            </a:pP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Наречным оборотом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ходил задумавшись (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zamyšleně)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Петр смотрел на меня недоумевая (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nechápavě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703771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17595D-DB02-2E14-17C7-B41A5C6D9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655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4B53EF-9449-87E4-6DDF-3EA41985C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2353"/>
            <a:ext cx="9601200" cy="43150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особая неспрягаемая форма глагола, которая обозначает 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ствие как протекающий во времени признак предмета, то есть не постоянный признак, а ограниченный временем (</a:t>
            </a:r>
            <a:r>
              <a:rPr lang="ru-RU" sz="2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бегущий = пока бежит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Причастие имеет </a:t>
            </a:r>
            <a:r>
              <a:rPr lang="ru-RU" sz="2200" b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признаки глагола и прилагательного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  <a:endParaRPr lang="cs-CZ" sz="22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глагольные категории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(совершенный, несовершенный),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(действительный, страдательный),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(настоящее, прошедшее),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прилагательного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род, число, падеж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полных форм),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формы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Склонение, соответственно, осуществляется по образцу прилагательных.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</a:rPr>
              <a:t>Из всех глагольных категории у причастия </a:t>
            </a:r>
            <a:r>
              <a:rPr lang="ru-RU" b="1" u="sng" dirty="0">
                <a:latin typeface="Times New Roman" panose="02020603050405020304" pitchFamily="18" charset="0"/>
              </a:rPr>
              <a:t>отсутствуют</a:t>
            </a:r>
            <a:r>
              <a:rPr lang="ru-RU" dirty="0">
                <a:latin typeface="Times New Roman" panose="02020603050405020304" pitchFamily="18" charset="0"/>
              </a:rPr>
              <a:t> только категории наклонения и лица.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</a:rPr>
              <a:t>Причастие </a:t>
            </a:r>
            <a:r>
              <a:rPr lang="ru-RU" u="sng" dirty="0">
                <a:latin typeface="Times New Roman" panose="02020603050405020304" pitchFamily="18" charset="0"/>
              </a:rPr>
              <a:t>не имеет формы будущего времени</a:t>
            </a:r>
            <a:r>
              <a:rPr lang="ru-RU" dirty="0">
                <a:latin typeface="Times New Roman" panose="02020603050405020304" pitchFamily="18" charset="0"/>
              </a:rPr>
              <a:t>!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711412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5DBB8-0AE3-8066-7646-5AF977170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5288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Причастие: классификация в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B5676B-1561-4E9E-20FD-EF85FAD1E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1087"/>
            <a:ext cx="9601200" cy="50293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действительные и страдательные причастия настоящего и прошедшего времени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</a:rPr>
              <a:t>Действительное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причастие называет признак предмета по действию, которое совершает сам предмет, </a:t>
            </a:r>
            <a:r>
              <a:rPr lang="ru-RU" sz="1800" b="1" u="sng" dirty="0">
                <a:effectLst/>
                <a:latin typeface="Times New Roman" panose="02020603050405020304" pitchFamily="18" charset="0"/>
              </a:rPr>
              <a:t>страдательное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по действию, которое совершается другим предметом. 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причастий зависит от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и переходности глагола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НСВ, переходный → все 4 формы (но на практике это не всегда так – ограничения семантического характера + неблагозвучность)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НСВ, непереходный → только 2 формы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действ. причастие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оба времени)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СВ, переходный → только 2 формы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прошедшее время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СВ, непереходный → только 1 форма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действ. причастие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времени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u="sng" dirty="0">
                <a:effectLst/>
                <a:latin typeface="Times New Roman" panose="02020603050405020304" pitchFamily="18" charset="0"/>
              </a:rPr>
              <a:t>Двувидовые глаголы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могут образовывать до двух форм причастий в значении совершенного и до трех форм причастий в значении несовершенного вида, причем действительные причастия прошедшего времени в значениях совершенного и несовершенного вида совпадают по форме.</a:t>
            </a:r>
            <a:endParaRPr lang="ru-RU" sz="2600" dirty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214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F5E41-54D5-3691-15CB-0B6CE8B8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8451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Причастие: образование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8620D5-E519-13F0-485B-446703680B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950" y="1719262"/>
            <a:ext cx="9588500" cy="4013200"/>
          </a:xfrm>
        </p:spPr>
      </p:pic>
    </p:spTree>
    <p:extLst>
      <p:ext uri="{BB962C8B-B14F-4D97-AF65-F5344CB8AC3E}">
        <p14:creationId xmlns:p14="http://schemas.microsoft.com/office/powerpoint/2010/main" val="1158146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F5E41-54D5-3691-15CB-0B6CE8B8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8451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Причастие: образование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DBB6CA-B8FE-AEB1-2B12-B8181C904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4251"/>
            <a:ext cx="9601200" cy="42831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Действительные причастия настоящего времени</a:t>
            </a:r>
          </a:p>
          <a:p>
            <a:pPr marL="0" indent="0">
              <a:buNone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основы настоящего времени глагола + суффикс 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–ущ-, -ющ-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(1-е спр.) или 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–ащ-, -ящ-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(2-е спр.)</a:t>
            </a:r>
          </a:p>
          <a:p>
            <a:pPr marL="0" indent="0">
              <a:buNone/>
            </a:pP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Действительные причастия прошедшего времени</a:t>
            </a:r>
          </a:p>
          <a:p>
            <a:pPr marL="0" indent="0">
              <a:buNone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основы инфинитива +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(основа инфинитива оканчивается на гласный) или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-ш-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(основа инфинитива оканчивается на согласный) 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Страдательные причастия настоящего времени</a:t>
            </a:r>
          </a:p>
          <a:p>
            <a:pPr marL="0" indent="0">
              <a:buNone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основы настоящего времени глагола + суффиксы 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–эм-, -ом-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(1-е спр.) или 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–им-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(2-е спр.)</a:t>
            </a:r>
          </a:p>
          <a:p>
            <a:pPr marL="0" indent="0">
              <a:buNone/>
            </a:pP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Страдательные причастия прошедшего времени</a:t>
            </a:r>
          </a:p>
          <a:p>
            <a:pPr marL="0" indent="0">
              <a:buNone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основы инфинитива + суффиксы 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–енн-, -ённ-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(основа на согласный)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-нн-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(основа на –а)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-т-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(глаголы 4-го продуктивного класса)</a:t>
            </a:r>
            <a:endParaRPr lang="ru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32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E312D-3CEE-73D0-7055-49C90186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722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Причастия: особенности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4EC31C-2B59-3619-FA1D-8A29C75ED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4629"/>
            <a:ext cx="9601200" cy="4212771"/>
          </a:xfrm>
        </p:spPr>
        <p:txBody>
          <a:bodyPr>
            <a:normAutofit fontScale="92500" lnSpcReduction="10000"/>
          </a:bodyPr>
          <a:lstStyle/>
          <a:p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с суффиксом –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сохраняют его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страдательном причастии НСВ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(узнаваемый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т. к. образуются не от основы наст.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а от основы инфинитива;</a:t>
            </a:r>
          </a:p>
          <a:p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типа привыкнуть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(4-й непродуктивный класс)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 дублетные формы действительного причастия 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привыкший,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привыкнувший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однако только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исчезнувший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Варианты без -ну более нормативны;</a:t>
            </a:r>
          </a:p>
          <a:p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 образование некоторых действительных причастий прошедшего времени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сесть – севший, идти – шедший, увянуть – увядший, класть – клавший, упасть – упавший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некоторых глаголов происходит чередование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исходе основы прошедшего времени при образовании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страдательных причастий 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обидеть – обиженный, повесить – повешенный, нагрузить – нагруженный, оскорбить – оскорбленный, ушибить – ушибленный, вырастить – выращенный, победить — побежденный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842058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6460D-0F1E-DF34-63DD-B9C20A9C3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Причастие: краткие формы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C53145-BE57-0B25-E693-A5EEE2B20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4343400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Страдательные причастия наст. и </a:t>
            </a:r>
            <a:r>
              <a:rPr lang="ru-RU" sz="2400" b="1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прош</a:t>
            </a:r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  <a:r>
              <a:rPr lang="ru-RU" sz="2400" b="1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вр</a:t>
            </a:r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кроме полных форм имеют краткие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ru-RU" sz="24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любимый – любим, нарисованный – нарисован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хотя страдательное причастие </a:t>
            </a:r>
            <a:r>
              <a:rPr lang="ru-RU" sz="2400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прош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  <a:r>
              <a:rPr lang="ru-RU" sz="2400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вр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глаголов НСВ употребляется довольно редко (</a:t>
            </a:r>
            <a:r>
              <a:rPr lang="ru-RU" sz="24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колотый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4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Краткие формы страдательных причастий употребляются чаще всего в функции сказуемого или в составе обособленных оборотов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ru-RU" sz="24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Он был убит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.).</a:t>
            </a:r>
          </a:p>
          <a:p>
            <a:pPr algn="just"/>
            <a:r>
              <a:rPr lang="ru-RU" sz="2400" dirty="0">
                <a:effectLst/>
                <a:latin typeface="Times New Roman" panose="02020603050405020304" pitchFamily="18" charset="0"/>
              </a:rPr>
              <a:t>Показателем времени у кратких страдательных причастий является глагольная связка </a:t>
            </a:r>
            <a:r>
              <a:rPr lang="ru-RU" sz="2400" dirty="0">
                <a:effectLst/>
                <a:latin typeface="Times New Roman,Italic" pitchFamily="2" charset="0"/>
              </a:rPr>
              <a:t>есть (быть) (книга прочитана, книга </a:t>
            </a:r>
            <a:r>
              <a:rPr lang="ru-RU" sz="2400" dirty="0">
                <a:effectLst/>
                <a:latin typeface="Times New Roman,BoldItalic" pitchFamily="2" charset="0"/>
              </a:rPr>
              <a:t>была </a:t>
            </a:r>
            <a:r>
              <a:rPr lang="ru-RU" sz="2400" dirty="0">
                <a:effectLst/>
                <a:latin typeface="Times New Roman,Italic" pitchFamily="2" charset="0"/>
              </a:rPr>
              <a:t>прочитана, книга </a:t>
            </a:r>
            <a:r>
              <a:rPr lang="ru-RU" sz="2400" dirty="0">
                <a:effectLst/>
                <a:latin typeface="Times New Roman,BoldItalic" pitchFamily="2" charset="0"/>
              </a:rPr>
              <a:t>будет </a:t>
            </a:r>
            <a:r>
              <a:rPr lang="ru-RU" sz="2400" dirty="0">
                <a:effectLst/>
                <a:latin typeface="Times New Roman,Italic" pitchFamily="2" charset="0"/>
              </a:rPr>
              <a:t>прочитана). </a:t>
            </a:r>
            <a:endParaRPr lang="ru-RU" sz="24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algn="just"/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Некоторые действительные причастия наст. </a:t>
            </a:r>
            <a:r>
              <a:rPr lang="ru-RU" sz="2400" b="1" kern="50" dirty="0" err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вр</a:t>
            </a:r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в адъективных значениях </a:t>
            </a:r>
            <a:r>
              <a:rPr lang="ru-RU" sz="24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приобретают способность образовывать краткие формы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</a:t>
            </a:r>
            <a:r>
              <a:rPr lang="ru-RU" sz="24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потрясающий – потрясающ, результаты потрясающи</a:t>
            </a: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4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Краткие формы причастий изменяются только по родам и числам, у них нет категории падежа. </a:t>
            </a:r>
          </a:p>
          <a:p>
            <a:pPr algn="just"/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2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598469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26FC7-288F-C55C-C8D1-164C34836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33D1A0-27B0-7AB5-A96A-6046C3527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4971"/>
            <a:ext cx="9601200" cy="4372429"/>
          </a:xfrm>
        </p:spPr>
        <p:txBody>
          <a:bodyPr/>
          <a:lstStyle/>
          <a:p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 с зависимым словом (словами) образует причастный оборот.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 стоит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определяемым словом, то не выделяется запятыми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Совершенные этим человеком преступления ужасны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после – выделяется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Преступления, совершенные этим человеком, ужасны.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Причастия могут утрачивать глагольные признаки и переходить в прилагательные (</a:t>
            </a:r>
            <a:r>
              <a:rPr lang="ru-RU" sz="2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его лицу скользнула смущенная улыбка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существительные (</a:t>
            </a:r>
            <a:r>
              <a:rPr lang="ru-RU" sz="2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конвой передал арестованных караулу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1800" dirty="0">
                <a:effectLst/>
                <a:latin typeface="TimesNewRomanPSMT"/>
              </a:rPr>
            </a:br>
            <a:endParaRPr lang="ru-RU" dirty="0"/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15177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3B0EF2-3534-2804-7416-0607E4ADB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Неличные формы глагола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EB9DF7-6E88-D0D8-7EAD-B9F3274ED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 algn="just">
              <a:buNone/>
              <a:tabLst>
                <a:tab pos="189865" algn="l"/>
              </a:tabLst>
            </a:pP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Неличные (неспрягаемые) формы глагола совмещают черты глагола с чертами других частей речи.</a:t>
            </a:r>
          </a:p>
          <a:p>
            <a:pPr marL="0" indent="0" algn="just">
              <a:buNone/>
              <a:tabLst>
                <a:tab pos="189865" algn="l"/>
              </a:tabLst>
            </a:pPr>
            <a:endParaRPr lang="ru-RU" sz="2400" kern="5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189865" algn="l"/>
              </a:tabLst>
            </a:pPr>
            <a:r>
              <a:rPr lang="ru-RU" sz="24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 неличным формам глагола относятся: 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инфинитив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деепричастие 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4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причастие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644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D5F60-7FD6-FCE0-A201-9617B817D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0771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7CB5170-EF63-A1DF-B800-10A478CD7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596571"/>
            <a:ext cx="9601200" cy="232829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1D5C78-B4C1-47B9-A454-EA9812FC8678}"/>
              </a:ext>
            </a:extLst>
          </p:cNvPr>
          <p:cNvSpPr txBox="1"/>
          <p:nvPr/>
        </p:nvSpPr>
        <p:spPr>
          <a:xfrm>
            <a:off x="1371600" y="4466301"/>
            <a:ext cx="9601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причастия противопоставлены по виду, что включает и противопоставление по времени. Следовательно, для ЧЯ исключены характерные для РЯ временные оппозиции в рамках одного вида (</a:t>
            </a:r>
            <a:r>
              <a:rPr lang="ru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делающий х делавший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видовые оппозиции в рамках одного времени (</a:t>
            </a:r>
            <a:r>
              <a:rPr lang="ru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делавший х сделавший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6016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8A185-E93A-AB64-C855-684C562DD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52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F65136-75E3-2248-92C5-8CB02DF8A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4971"/>
            <a:ext cx="9601200" cy="4372429"/>
          </a:xfrm>
        </p:spPr>
        <p:txBody>
          <a:bodyPr>
            <a:normAutofit lnSpcReduction="10000"/>
          </a:bodyPr>
          <a:lstStyle/>
          <a:p>
            <a:r>
              <a:rPr lang="ru-RU" sz="2200" dirty="0">
                <a:effectLst/>
                <a:latin typeface="TimesNewRoman"/>
              </a:rPr>
              <a:t>В РЯ причастия, образованные с помощью формантов </a:t>
            </a:r>
            <a:r>
              <a:rPr lang="ru-RU" sz="2200" dirty="0">
                <a:effectLst/>
                <a:latin typeface="TimesNewRoman,Italic"/>
              </a:rPr>
              <a:t>-</a:t>
            </a:r>
            <a:r>
              <a:rPr lang="ru-RU" sz="2200" dirty="0" err="1">
                <a:effectLst/>
                <a:latin typeface="TimesNewRoman,Italic"/>
              </a:rPr>
              <a:t>енн</a:t>
            </a:r>
            <a:r>
              <a:rPr lang="ru-RU" sz="2200" dirty="0">
                <a:effectLst/>
                <a:latin typeface="TimesNewRoman,Italic"/>
              </a:rPr>
              <a:t>-//-</a:t>
            </a:r>
            <a:r>
              <a:rPr lang="ru-RU" sz="2200" dirty="0" err="1">
                <a:effectLst/>
                <a:latin typeface="TimesNewRoman,Italic"/>
              </a:rPr>
              <a:t>нн</a:t>
            </a:r>
            <a:r>
              <a:rPr lang="ru-RU" sz="2200" dirty="0">
                <a:effectLst/>
                <a:latin typeface="TimesNewRoman,Italic"/>
              </a:rPr>
              <a:t>-/-т- и -ш-/-</a:t>
            </a:r>
            <a:r>
              <a:rPr lang="ru-RU" sz="2200" dirty="0" err="1">
                <a:effectLst/>
                <a:latin typeface="TimesNewRoman,Italic"/>
              </a:rPr>
              <a:t>вш</a:t>
            </a:r>
            <a:r>
              <a:rPr lang="ru-RU" sz="2200" dirty="0">
                <a:effectLst/>
                <a:latin typeface="TimesNewRoman,Italic"/>
              </a:rPr>
              <a:t>-, </a:t>
            </a:r>
            <a:r>
              <a:rPr lang="ru-RU" sz="2200" dirty="0">
                <a:effectLst/>
                <a:latin typeface="TimesNewRoman"/>
              </a:rPr>
              <a:t>характеризуются </a:t>
            </a:r>
            <a:r>
              <a:rPr lang="ru-RU" sz="2200" u="sng" dirty="0">
                <a:effectLst/>
                <a:latin typeface="TimesNewRoman"/>
              </a:rPr>
              <a:t>отчетливой абсолютной временной семантикой прошедшего времени</a:t>
            </a:r>
            <a:r>
              <a:rPr lang="ru-RU" sz="2200" dirty="0">
                <a:effectLst/>
                <a:latin typeface="TimesNewRoman"/>
              </a:rPr>
              <a:t>. Временная ориентация чешских полных причастных форм всегда относительна. Чешские полные причастные формы на </a:t>
            </a:r>
            <a:r>
              <a:rPr lang="ru-RU" sz="2200" dirty="0">
                <a:effectLst/>
                <a:latin typeface="TimesNewRoman,Italic"/>
              </a:rPr>
              <a:t>-</a:t>
            </a:r>
            <a:r>
              <a:rPr lang="cs-CZ" sz="2200" dirty="0" err="1">
                <a:effectLst/>
                <a:latin typeface="TimesNewRoman,Italic"/>
              </a:rPr>
              <a:t>ny</a:t>
            </a:r>
            <a:r>
              <a:rPr lang="cs-CZ" sz="2200" dirty="0">
                <a:effectLst/>
                <a:latin typeface="TimesNewRoman,Italic"/>
              </a:rPr>
              <a:t>́</a:t>
            </a:r>
            <a:r>
              <a:rPr lang="cs-CZ" sz="2200" dirty="0">
                <a:effectLst/>
                <a:latin typeface="TimesNewRoman,BoldItalic"/>
              </a:rPr>
              <a:t>/</a:t>
            </a:r>
            <a:r>
              <a:rPr lang="cs-CZ" sz="2200" dirty="0">
                <a:effectLst/>
                <a:latin typeface="TimesNewRoman,Italic"/>
              </a:rPr>
              <a:t>-tý</a:t>
            </a:r>
            <a:r>
              <a:rPr lang="cs-CZ" sz="2200" dirty="0">
                <a:effectLst/>
                <a:latin typeface="TimesNewRoman"/>
              </a:rPr>
              <a:t>, </a:t>
            </a:r>
            <a:r>
              <a:rPr lang="ru-RU" sz="2200" dirty="0">
                <a:effectLst/>
                <a:latin typeface="TimesNewRoman"/>
              </a:rPr>
              <a:t>мотивированные глаголами несовершенного вида, передают одновременное предикативному причастное действие во всех временных планах. </a:t>
            </a:r>
          </a:p>
          <a:p>
            <a:r>
              <a:rPr lang="ru-RU" sz="2200" dirty="0">
                <a:latin typeface="TimesNewRoman"/>
              </a:rPr>
              <a:t>Ограничения, накладываемые на образование в современном ЧЯ </a:t>
            </a:r>
            <a:r>
              <a:rPr lang="ru-RU" sz="2200" u="sng" dirty="0">
                <a:latin typeface="TimesNewRoman"/>
              </a:rPr>
              <a:t>действительных причастий прошедшего времени</a:t>
            </a:r>
            <a:r>
              <a:rPr lang="ru-RU" sz="2200" dirty="0">
                <a:latin typeface="TimesNewRoman"/>
              </a:rPr>
              <a:t>, существенно снижают, по сравнению с РЯ, возможности передачи завершенного причастного действия в прошлом. </a:t>
            </a:r>
          </a:p>
          <a:p>
            <a:r>
              <a:rPr lang="ru-RU" sz="2200" dirty="0">
                <a:latin typeface="TimesNewRoman"/>
              </a:rPr>
              <a:t>Причастия на -</a:t>
            </a:r>
            <a:r>
              <a:rPr lang="cs-CZ" sz="2200" dirty="0" err="1">
                <a:latin typeface="TimesNewRoman"/>
              </a:rPr>
              <a:t>ši</a:t>
            </a:r>
            <a:r>
              <a:rPr lang="cs-CZ" sz="2200" dirty="0">
                <a:latin typeface="TimesNewRoman"/>
              </a:rPr>
              <a:t>́ </a:t>
            </a:r>
            <a:r>
              <a:rPr lang="ru-RU" sz="2200" dirty="0">
                <a:latin typeface="TimesNewRoman"/>
              </a:rPr>
              <a:t>заметно выделяются из общей массы чешских полных причастных форм своей «книжностью» и малоупотребительностью. </a:t>
            </a:r>
          </a:p>
          <a:p>
            <a:endParaRPr lang="ru-RU" sz="2200" dirty="0">
              <a:latin typeface="TimesNewRoman"/>
            </a:endParaRP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962038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E5211-3F34-113F-FB46-D4D3A8FB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00100"/>
            <a:ext cx="9601200" cy="9125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6C5D5B-0760-B137-CCCF-0FE63C7EC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12686"/>
            <a:ext cx="9601200" cy="4154714"/>
          </a:xfrm>
        </p:spPr>
        <p:txBody>
          <a:bodyPr>
            <a:normAutofit lnSpcReduction="10000"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ЧЯ возвратные действительные причастия с формантом 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строящийся / строившийся х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stavěný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употребляются в РЯ в функции страдательных.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NewRoman"/>
              </a:rPr>
              <a:t>В РЯ </a:t>
            </a:r>
            <a:r>
              <a:rPr lang="ru-RU" sz="2200" dirty="0" err="1">
                <a:effectLst/>
                <a:latin typeface="TimesNewRoman"/>
              </a:rPr>
              <a:t>страдат</a:t>
            </a:r>
            <a:r>
              <a:rPr lang="ru-RU" sz="2200" dirty="0">
                <a:effectLst/>
                <a:latin typeface="TimesNewRoman"/>
              </a:rPr>
              <a:t>. </a:t>
            </a:r>
            <a:r>
              <a:rPr lang="ru-RU" sz="2200" dirty="0">
                <a:latin typeface="TimesNewRoman"/>
              </a:rPr>
              <a:t>п</a:t>
            </a:r>
            <a:r>
              <a:rPr lang="ru-RU" sz="2200" dirty="0">
                <a:effectLst/>
                <a:latin typeface="TimesNewRoman"/>
              </a:rPr>
              <a:t>рич. </a:t>
            </a:r>
            <a:r>
              <a:rPr lang="ru-RU" sz="2200" dirty="0" err="1">
                <a:effectLst/>
                <a:latin typeface="TimesNewRoman"/>
              </a:rPr>
              <a:t>прош</a:t>
            </a:r>
            <a:r>
              <a:rPr lang="ru-RU" sz="2200" dirty="0">
                <a:effectLst/>
                <a:latin typeface="TimesNewRoman"/>
              </a:rPr>
              <a:t>. </a:t>
            </a:r>
            <a:r>
              <a:rPr lang="ru-RU" sz="2200" dirty="0" err="1">
                <a:effectLst/>
                <a:latin typeface="TimesNewRoman"/>
              </a:rPr>
              <a:t>вр</a:t>
            </a:r>
            <a:r>
              <a:rPr lang="ru-RU" sz="2200" dirty="0">
                <a:effectLst/>
                <a:latin typeface="TimesNewRoman"/>
              </a:rPr>
              <a:t>. НСВ типа «</a:t>
            </a:r>
            <a:r>
              <a:rPr lang="ru-RU" sz="2200" dirty="0" err="1">
                <a:effectLst/>
                <a:latin typeface="TimesNewRoman,Italic"/>
              </a:rPr>
              <a:t>деланныи</a:t>
            </a:r>
            <a:r>
              <a:rPr lang="ru-RU" sz="2200" dirty="0">
                <a:effectLst/>
                <a:latin typeface="TimesNewRoman,Italic"/>
              </a:rPr>
              <a:t>̆» </a:t>
            </a:r>
            <a:r>
              <a:rPr lang="ru-RU" sz="2200" dirty="0">
                <a:effectLst/>
                <a:latin typeface="TimesNewRoman"/>
              </a:rPr>
              <a:t>используются крайне редко, встречаемость полных причастий на </a:t>
            </a:r>
            <a:r>
              <a:rPr lang="ru-RU" sz="2200" dirty="0">
                <a:effectLst/>
                <a:latin typeface="TimesNewRoman,Italic"/>
              </a:rPr>
              <a:t>-</a:t>
            </a:r>
            <a:r>
              <a:rPr lang="cs-CZ" sz="2200" dirty="0" err="1">
                <a:effectLst/>
                <a:latin typeface="TimesNewRoman,Italic"/>
              </a:rPr>
              <a:t>ny</a:t>
            </a:r>
            <a:r>
              <a:rPr lang="cs-CZ" sz="2200" dirty="0">
                <a:effectLst/>
                <a:latin typeface="TimesNewRoman,Italic"/>
              </a:rPr>
              <a:t>́</a:t>
            </a:r>
            <a:r>
              <a:rPr lang="cs-CZ" sz="2200" dirty="0">
                <a:effectLst/>
                <a:latin typeface="TimesNewRoman,BoldItalic"/>
              </a:rPr>
              <a:t>/</a:t>
            </a:r>
            <a:r>
              <a:rPr lang="cs-CZ" sz="2200" dirty="0">
                <a:effectLst/>
                <a:latin typeface="TimesNewRoman,Italic"/>
              </a:rPr>
              <a:t>-tý </a:t>
            </a:r>
            <a:r>
              <a:rPr lang="ru-RU" sz="2200" dirty="0">
                <a:effectLst/>
                <a:latin typeface="TimesNewRoman,Italic"/>
              </a:rPr>
              <a:t>в ЧЯ </a:t>
            </a:r>
            <a:r>
              <a:rPr lang="ru-RU" sz="2200" dirty="0">
                <a:effectLst/>
                <a:latin typeface="TimesNewRoman"/>
              </a:rPr>
              <a:t>типа </a:t>
            </a:r>
            <a:r>
              <a:rPr lang="cs-CZ" sz="2200" dirty="0" err="1">
                <a:effectLst/>
                <a:latin typeface="TimesNewRoman,Italic"/>
              </a:rPr>
              <a:t>dělany</a:t>
            </a:r>
            <a:r>
              <a:rPr lang="cs-CZ" sz="2200" dirty="0">
                <a:effectLst/>
                <a:latin typeface="TimesNewRoman,Italic"/>
              </a:rPr>
              <a:t>́ </a:t>
            </a:r>
            <a:r>
              <a:rPr lang="ru-RU" sz="2200" dirty="0">
                <a:effectLst/>
                <a:latin typeface="TimesNewRoman"/>
              </a:rPr>
              <a:t>достаточно высока. При переводе с ЧЯ на РЯ оно соотносится сразу с тремя русскими имперфективными формами: со </a:t>
            </a:r>
            <a:r>
              <a:rPr lang="ru-RU" sz="2200" dirty="0" err="1">
                <a:effectLst/>
                <a:latin typeface="TimesNewRoman"/>
              </a:rPr>
              <a:t>страдат</a:t>
            </a:r>
            <a:r>
              <a:rPr lang="ru-RU" sz="2200" dirty="0">
                <a:effectLst/>
                <a:latin typeface="TimesNewRoman"/>
              </a:rPr>
              <a:t>. </a:t>
            </a:r>
            <a:r>
              <a:rPr lang="ru-RU" sz="2200" dirty="0">
                <a:latin typeface="TimesNewRoman"/>
              </a:rPr>
              <a:t>п</a:t>
            </a:r>
            <a:r>
              <a:rPr lang="ru-RU" sz="2200" dirty="0">
                <a:effectLst/>
                <a:latin typeface="TimesNewRoman"/>
              </a:rPr>
              <a:t>рич. </a:t>
            </a:r>
            <a:r>
              <a:rPr lang="ru-RU" sz="2200" dirty="0">
                <a:latin typeface="TimesNewRoman"/>
              </a:rPr>
              <a:t>н</a:t>
            </a:r>
            <a:r>
              <a:rPr lang="ru-RU" sz="2200" dirty="0">
                <a:effectLst/>
                <a:latin typeface="TimesNewRoman"/>
              </a:rPr>
              <a:t>аст. </a:t>
            </a:r>
            <a:r>
              <a:rPr lang="ru-RU" sz="2200" dirty="0" err="1">
                <a:latin typeface="TimesNewRoman"/>
              </a:rPr>
              <a:t>вр</a:t>
            </a:r>
            <a:r>
              <a:rPr lang="ru-RU" sz="2200" dirty="0">
                <a:latin typeface="TimesNewRoman"/>
              </a:rPr>
              <a:t>.</a:t>
            </a:r>
            <a:r>
              <a:rPr lang="ru-RU" sz="2200" dirty="0">
                <a:effectLst/>
                <a:latin typeface="TimesNewRoman"/>
              </a:rPr>
              <a:t> типа «</a:t>
            </a:r>
            <a:r>
              <a:rPr lang="ru-RU" sz="2200" dirty="0">
                <a:effectLst/>
                <a:latin typeface="TimesNewRoman,Italic"/>
              </a:rPr>
              <a:t>делаемый» </a:t>
            </a:r>
            <a:r>
              <a:rPr lang="ru-RU" sz="2200" dirty="0">
                <a:effectLst/>
                <a:latin typeface="TimesNewRoman"/>
              </a:rPr>
              <a:t>и с двумя возвратно-страдательными причастиями – </a:t>
            </a:r>
            <a:r>
              <a:rPr lang="ru-RU" sz="2200" dirty="0">
                <a:latin typeface="TimesNewRoman"/>
              </a:rPr>
              <a:t>н</a:t>
            </a:r>
            <a:r>
              <a:rPr lang="ru-RU" sz="2200" dirty="0">
                <a:effectLst/>
                <a:latin typeface="TimesNewRoman"/>
              </a:rPr>
              <a:t>аст. </a:t>
            </a:r>
            <a:r>
              <a:rPr lang="ru-RU" sz="2200" dirty="0" err="1">
                <a:latin typeface="TimesNewRoman"/>
              </a:rPr>
              <a:t>вр</a:t>
            </a:r>
            <a:r>
              <a:rPr lang="ru-RU" sz="2200" dirty="0">
                <a:latin typeface="TimesNewRoman"/>
              </a:rPr>
              <a:t>.</a:t>
            </a:r>
            <a:r>
              <a:rPr lang="ru-RU" sz="2200" dirty="0">
                <a:effectLst/>
                <a:latin typeface="TimesNewRoman"/>
              </a:rPr>
              <a:t> типа «</a:t>
            </a:r>
            <a:r>
              <a:rPr lang="ru-RU" sz="2200" dirty="0">
                <a:effectLst/>
                <a:latin typeface="TimesNewRoman,Italic"/>
              </a:rPr>
              <a:t>делающийся» </a:t>
            </a:r>
            <a:r>
              <a:rPr lang="ru-RU" sz="2200" dirty="0">
                <a:effectLst/>
                <a:latin typeface="TimesNewRoman"/>
              </a:rPr>
              <a:t>и </a:t>
            </a:r>
            <a:r>
              <a:rPr lang="ru-RU" sz="2200" dirty="0" err="1">
                <a:effectLst/>
                <a:latin typeface="TimesNewRoman"/>
              </a:rPr>
              <a:t>прош</a:t>
            </a:r>
            <a:r>
              <a:rPr lang="ru-RU" sz="2200" dirty="0">
                <a:effectLst/>
                <a:latin typeface="TimesNewRoman"/>
              </a:rPr>
              <a:t>. </a:t>
            </a:r>
            <a:r>
              <a:rPr lang="ru-RU" sz="2200" dirty="0" err="1">
                <a:effectLst/>
                <a:latin typeface="TimesNewRoman"/>
              </a:rPr>
              <a:t>вр</a:t>
            </a:r>
            <a:r>
              <a:rPr lang="ru-RU" sz="2200" dirty="0">
                <a:effectLst/>
                <a:latin typeface="TimesNewRoman"/>
              </a:rPr>
              <a:t>. типа «</a:t>
            </a:r>
            <a:r>
              <a:rPr lang="ru-RU" sz="2200" dirty="0">
                <a:effectLst/>
                <a:latin typeface="TimesNewRoman,Italic"/>
              </a:rPr>
              <a:t>делавшийс</a:t>
            </a:r>
            <a:r>
              <a:rPr lang="ru-RU" sz="2200" dirty="0">
                <a:latin typeface="TimesNewRoman,Italic"/>
              </a:rPr>
              <a:t>я».</a:t>
            </a:r>
          </a:p>
          <a:p>
            <a:r>
              <a:rPr lang="ru-RU" sz="2200" dirty="0">
                <a:effectLst/>
                <a:latin typeface="TimesNewRomanPSMT"/>
              </a:rPr>
              <a:t>Постпозитивным причастиям в РЯ </a:t>
            </a:r>
            <a:r>
              <a:rPr lang="ru-RU" sz="2200" dirty="0">
                <a:latin typeface="TimesNewRomanPSMT"/>
              </a:rPr>
              <a:t>часто </a:t>
            </a:r>
            <a:r>
              <a:rPr lang="ru-RU" sz="2200" dirty="0">
                <a:effectLst/>
                <a:latin typeface="TimesNewRomanPSMT"/>
              </a:rPr>
              <a:t>соответствуют в ЧЯ эквиваленты в виде личной формы глагола в относительных предложениях. Наибольшая разница наблюдается при переводе постпозитивных страдательных причастий наст. </a:t>
            </a:r>
            <a:r>
              <a:rPr lang="ru-RU" sz="2200" dirty="0" err="1">
                <a:effectLst/>
                <a:latin typeface="TimesNewRomanPSMT"/>
              </a:rPr>
              <a:t>вр</a:t>
            </a:r>
            <a:r>
              <a:rPr lang="ru-RU" sz="2200" dirty="0">
                <a:effectLst/>
                <a:latin typeface="TimesNewRomanPSMT"/>
              </a:rPr>
              <a:t>. </a:t>
            </a:r>
            <a:endParaRPr lang="ru-RU" sz="2200" dirty="0">
              <a:latin typeface="TimesNewRoman,Italic"/>
            </a:endParaRPr>
          </a:p>
          <a:p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07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65A698-71C9-2C31-A579-44A5CB679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72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EB044-5D4D-8E5B-D8AB-74A620F9B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3040"/>
            <a:ext cx="10109200" cy="4404360"/>
          </a:xfrm>
        </p:spPr>
        <p:txBody>
          <a:bodyPr>
            <a:normAutofit/>
          </a:bodyPr>
          <a:lstStyle/>
          <a:p>
            <a:r>
              <a:rPr lang="ru-RU" sz="22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Инфинитив – исходная форма глагольной парадигмы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отвечающая на вопросы «что делать?», «что сделать?». Находится за пределами парадигмы спряжения!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Обозначает процесс вне отношения ко времени протекания и производителю действия.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Обозначает </a:t>
            </a:r>
            <a:r>
              <a:rPr lang="ru-RU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действие вне времени, лица, числа, наклонения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r>
              <a:rPr lang="ru-RU" sz="2200" dirty="0">
                <a:effectLst/>
                <a:latin typeface="Times New Roman" panose="02020603050405020304" pitchFamily="18" charset="0"/>
              </a:rPr>
              <a:t>Имеет грамматические значения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вида, залога, переходности, возвратности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. </a:t>
            </a:r>
          </a:p>
          <a:p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Образуется от </a:t>
            </a:r>
            <a:r>
              <a:rPr lang="ru-RU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основы прошедшего времени глагола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с помощью формообразовательных суффиксов 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–</a:t>
            </a:r>
            <a:r>
              <a:rPr lang="ru-RU" sz="2200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ть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(продуктивный)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-</a:t>
            </a:r>
            <a:r>
              <a:rPr lang="ru-RU" sz="2200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ти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(непродуктивный, </a:t>
            </a:r>
            <a:r>
              <a:rPr lang="cs-CZ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19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глаголов с основой наст. времени на 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с, з, д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некоторые инфинитивы оканчиваются на 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-</a:t>
            </a:r>
            <a:r>
              <a:rPr lang="ru-RU" sz="2200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чь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(часть корня! 16 глаголов с основой наст. времени на </a:t>
            </a:r>
            <a:r>
              <a:rPr lang="ru-RU" sz="22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г, к</a:t>
            </a:r>
            <a:r>
              <a:rPr lang="ru-RU" sz="22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 </a:t>
            </a:r>
          </a:p>
          <a:p>
            <a:endParaRPr lang="ru-RU" sz="2200" dirty="0"/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52843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33484-45EA-898A-FBEC-0901C19B8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85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82E470-CAFA-BD39-17EC-3A3E111C1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4320"/>
            <a:ext cx="9601200" cy="43230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своей грамматической сущности инфинитив может выступать в разнообразных функциях: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субстантивно-предметной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– наша задача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компонент аналитических форм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буду писать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частности как компонент коллокаций (касается не только инфинитива).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подвергать критике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kritizovat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транспозиции инфинитив также может выражать в РЯ значение различных наклонений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подошел, а он бежать!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(изъявительное наклонение);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Молчать!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(повелительное наклонение);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Покурить бы теперь…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(сослагательное наклонение).</a:t>
            </a: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701619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E1470-EC24-7A28-F4DF-A6319B45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2AEA02-0ED8-AC14-F36A-A8AD603FE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2880"/>
            <a:ext cx="9601200" cy="4876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8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РЯ существует так называемый </a:t>
            </a:r>
            <a:r>
              <a:rPr lang="ru-RU" sz="2800" b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описательный пассивный инфинитив</a:t>
            </a:r>
            <a:r>
              <a:rPr lang="ru-RU" sz="28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у глаголов СВ (</a:t>
            </a:r>
            <a:r>
              <a:rPr lang="ru-RU" sz="28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быть исключенным</a:t>
            </a:r>
            <a:r>
              <a:rPr lang="ru-RU" sz="28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 В ЧЯ существует специфическая форма </a:t>
            </a:r>
            <a:r>
              <a:rPr lang="ru-RU" sz="2800" b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аналитического страдательного инфинитива</a:t>
            </a:r>
            <a:r>
              <a:rPr lang="ru-RU" sz="28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неизвестная РЯ (</a:t>
            </a:r>
            <a:r>
              <a:rPr lang="cs-CZ" sz="28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chválit </a:t>
            </a:r>
            <a:r>
              <a:rPr lang="cs-CZ" sz="2800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</a:t>
            </a:r>
            <a:r>
              <a:rPr lang="cs-CZ" sz="28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být chválen, Chlapci potřebují být chváleni.</a:t>
            </a:r>
            <a:r>
              <a:rPr lang="cs-CZ" sz="28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ЧЯ, инфинитив в РЯ отличает широта употребления и многообразие функций, основанные в первую очередь на его способности выражать многочисленные оттенки модальности и служить для образования многих типов инфинитивных предложений. 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мне делать!; Быть буре!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подавляющем числе случаев русским глагольным коллокациям соответствуют чешские несоставные выражения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трещину, дать оценку, ввести в употребление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ЧЯ располагает специфическими, хоть и не настолько распространенными, как в РЯ, возможностями употребления 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инфинитива.</a:t>
            </a:r>
            <a:r>
              <a:rPr lang="cs-CZ" sz="2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cs-CZ" sz="2600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Zůstal stát. Já, mít peníze… Je vidět Sněžku/</a:t>
            </a:r>
            <a:r>
              <a:rPr lang="cs-CZ" sz="2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cs-CZ" sz="2600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Sněžka.</a:t>
            </a:r>
          </a:p>
          <a:p>
            <a:pPr algn="just"/>
            <a:r>
              <a:rPr lang="ru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широко распространены конструкции с инфинитивами, которые соответствуют чешским предложениям с личными формами глагола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Друзья уговорили меня остаться на ночлег –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Přátelé mě přemluvili, abych zůstal na nocleh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Папа обещал отвезти всех на станцию –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Tatínek slíbil, že odveze všechny na nádraží</a:t>
            </a:r>
            <a:r>
              <a:rPr lang="ru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4901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3BE17-6D1A-B433-8864-15DE5FED1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601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1F7F88-E732-F138-7D4F-D2B53829B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4480"/>
            <a:ext cx="9601200" cy="43129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b="1" u="sng" dirty="0">
                <a:effectLst/>
                <a:latin typeface="Times New Roman" panose="02020603050405020304" pitchFamily="18" charset="0"/>
              </a:rPr>
              <a:t>Деепричастие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– особая неизменяемая форма глагола, имеющая значение добавочного действия, которое поясняет основное действие, выраженное глаголом-сказуемым. </a:t>
            </a:r>
          </a:p>
          <a:p>
            <a:pPr marL="0" indent="0" algn="just">
              <a:buNone/>
              <a:tabLst>
                <a:tab pos="189865" algn="l"/>
              </a:tabLst>
            </a:pPr>
            <a:r>
              <a:rPr lang="ru-RU" sz="22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Деепричастие имеет </a:t>
            </a:r>
            <a:r>
              <a:rPr lang="ru-RU" sz="2200" b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признаки глагола и наречия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  <a:endParaRPr lang="cs-CZ" sz="22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>
              <a:tabLst>
                <a:tab pos="189865" algn="l"/>
              </a:tabLst>
            </a:pPr>
            <a:r>
              <a:rPr lang="ru-RU" sz="22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К глагольным категориям 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относятся: </a:t>
            </a:r>
            <a:r>
              <a:rPr lang="ru-RU" sz="22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вид, возвратность, переходность</a:t>
            </a:r>
            <a:r>
              <a:rPr lang="cs-CZ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20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З</a:t>
            </a:r>
            <a:r>
              <a:rPr lang="ru-RU" sz="22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начение времени проявляется во временной соотнесенности второстепенного действия со сказуемым.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</a:p>
          <a:p>
            <a:pPr>
              <a:tabLst>
                <a:tab pos="189865" algn="l"/>
              </a:tabLst>
            </a:pPr>
            <a:r>
              <a:rPr lang="ru-RU" sz="2200" b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 наречием деепричастие связывает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: </a:t>
            </a:r>
            <a:r>
              <a:rPr lang="ru-RU" sz="22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отсутствие форм словоизменения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общий тип подчинительной связи – </a:t>
            </a:r>
            <a:r>
              <a:rPr lang="ru-RU" sz="22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примыкание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и общая синтаксическая функция – </a:t>
            </a:r>
            <a:r>
              <a:rPr lang="ru-RU" sz="220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обстоятельство</a:t>
            </a:r>
            <a:r>
              <a:rPr lang="ru-RU" sz="22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  <a:tabLst>
                <a:tab pos="189865" algn="l"/>
              </a:tabLst>
            </a:pPr>
            <a:r>
              <a:rPr lang="ru-RU" sz="2200" dirty="0">
                <a:latin typeface="Times New Roman" panose="02020603050405020304" pitchFamily="18" charset="0"/>
              </a:rPr>
              <a:t>У деепричастия </a:t>
            </a:r>
            <a:r>
              <a:rPr lang="ru-RU" sz="2200" b="1" u="sng" dirty="0">
                <a:latin typeface="Times New Roman" panose="02020603050405020304" pitchFamily="18" charset="0"/>
              </a:rPr>
              <a:t>отсутствуют</a:t>
            </a:r>
            <a:r>
              <a:rPr lang="ru-RU" sz="2200" dirty="0">
                <a:latin typeface="Times New Roman" panose="02020603050405020304" pitchFamily="18" charset="0"/>
              </a:rPr>
              <a:t> категории наклонения, лица, времени (в абсолютном значении). Деепричастия могут выражать только относительное время, т. е. указывать в контексте на время по отношению ко времени основного действия. </a:t>
            </a:r>
          </a:p>
          <a:p>
            <a:pPr marL="0" indent="0">
              <a:buNone/>
              <a:tabLst>
                <a:tab pos="189865" algn="l"/>
              </a:tabLst>
            </a:pPr>
            <a:r>
              <a:rPr lang="ru-RU" sz="2200" dirty="0">
                <a:latin typeface="Times New Roman" panose="02020603050405020304" pitchFamily="18" charset="0"/>
              </a:rPr>
              <a:t>По вопросу залога у деепричастий мнения русских грамматистов разнятся.</a:t>
            </a:r>
          </a:p>
          <a:p>
            <a:pPr marL="0" indent="0">
              <a:buNone/>
              <a:tabLst>
                <a:tab pos="189865" algn="l"/>
              </a:tabLst>
            </a:pPr>
            <a:endParaRPr lang="cs-CZ" sz="2200" kern="50" dirty="0">
              <a:effectLst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78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B5716-08C0-343F-3198-B4B1C9360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Деепричастие: классификация в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86E20F-ECA1-5815-1243-33F96229C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720"/>
            <a:ext cx="9601200" cy="4612640"/>
          </a:xfrm>
        </p:spPr>
        <p:txBody>
          <a:bodyPr>
            <a:normAutofit lnSpcReduction="10000"/>
          </a:bodyPr>
          <a:lstStyle/>
          <a:p>
            <a:pPr lvl="1">
              <a:buFont typeface="Wingdings" pitchFamily="2" charset="2"/>
              <a:buChar char="§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есовершенного вида – от глагола НВ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открывая, бегая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 одновременное действие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настоящего времени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путем добавления суффикса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 / -я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дыша, говоря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случае глаголов с суффиксом 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основы инфинитива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вставая, признавая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глагола </a:t>
            </a:r>
            <a:r>
              <a:rPr lang="ru-RU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образуется деепричастие </a:t>
            </a:r>
            <a:r>
              <a:rPr lang="ru-RU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 других глаголов форма на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-учи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стилистически маркирована как просторечная или устаревшая (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жалеючи,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)).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овершенного вида – от глагола СВ,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прошедшего времени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открыв, прибежав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 чаще всего предшествующее действие, реже - последующее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суффикса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на согласный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(несши, замерзши)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суффикса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–в, –вши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(просторечный и диалектный характер!), если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на гласный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(сделав, прочитав)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суффикса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-вши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постфикса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возвратных глаголов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(проснувшись, оглянувшись, записавшись)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Font typeface="Wingdings" pitchFamily="2" charset="2"/>
              <a:buChar char="§"/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475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B5716-08C0-343F-3198-B4B1C9360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Деепричастие: образование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9BA332-D779-D66F-68CD-ECD2B3A19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650" y="2859881"/>
            <a:ext cx="9563100" cy="2286000"/>
          </a:xfrm>
        </p:spPr>
      </p:pic>
    </p:spTree>
    <p:extLst>
      <p:ext uri="{BB962C8B-B14F-4D97-AF65-F5344CB8AC3E}">
        <p14:creationId xmlns:p14="http://schemas.microsoft.com/office/powerpoint/2010/main" val="2938129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5244E-D293-91EC-07F6-1B0CF974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9744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Деепричастие: особенности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2221CE-31EB-51DF-CB87-B795F095C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5280"/>
            <a:ext cx="9601200" cy="426212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глаголы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образуют деепричастий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касается: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многих глаголов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первого непродуктивного класса с чередованием в исходе основы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пахать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бесприставочных глаголов четвертого непродуктивного класса, т. е. с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мерзнуть, вянуть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непродуктивных глаголов на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чь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лечь, мочь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глаголов разных классов,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настоящего времени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гласного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лгать, тереть, шить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некоторых отдельных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глаголов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бежать, лезть, стыть, хотеть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</a:rPr>
              <a:t>От </a:t>
            </a:r>
            <a:r>
              <a:rPr lang="ru-RU" b="1" u="sng" dirty="0">
                <a:effectLst/>
                <a:latin typeface="Times New Roman" panose="02020603050405020304" pitchFamily="18" charset="0"/>
              </a:rPr>
              <a:t>двувидовых глаголов</a:t>
            </a:r>
            <a:r>
              <a:rPr lang="ru-RU" dirty="0">
                <a:effectLst/>
                <a:latin typeface="Times New Roman" panose="02020603050405020304" pitchFamily="18" charset="0"/>
              </a:rPr>
              <a:t> деепричастия образуются с помощью суффиксов - </a:t>
            </a:r>
            <a:r>
              <a:rPr lang="ru-RU" dirty="0">
                <a:effectLst/>
                <a:latin typeface="Times New Roman,Italic" pitchFamily="2" charset="0"/>
              </a:rPr>
              <a:t>а(я) </a:t>
            </a:r>
            <a:r>
              <a:rPr lang="ru-RU" dirty="0">
                <a:effectLst/>
                <a:latin typeface="Times New Roman" panose="02020603050405020304" pitchFamily="18" charset="0"/>
              </a:rPr>
              <a:t>(НВ), -</a:t>
            </a:r>
            <a:r>
              <a:rPr lang="ru-RU" dirty="0">
                <a:effectLst/>
                <a:latin typeface="Times New Roman,Italic" pitchFamily="2" charset="0"/>
              </a:rPr>
              <a:t>в </a:t>
            </a:r>
            <a:r>
              <a:rPr lang="ru-RU" dirty="0">
                <a:effectLst/>
                <a:latin typeface="Times New Roman" panose="02020603050405020304" pitchFamily="18" charset="0"/>
              </a:rPr>
              <a:t>(СВ): </a:t>
            </a:r>
            <a:r>
              <a:rPr lang="ru-RU" dirty="0">
                <a:effectLst/>
                <a:latin typeface="Times New Roman,Italic" pitchFamily="2" charset="0"/>
              </a:rPr>
              <a:t>ран</a:t>
            </a:r>
            <a:r>
              <a:rPr lang="ru-RU" dirty="0">
                <a:effectLst/>
                <a:latin typeface="Times New Roman,BoldItalic" pitchFamily="2" charset="0"/>
              </a:rPr>
              <a:t>я </a:t>
            </a:r>
            <a:r>
              <a:rPr lang="ru-RU" dirty="0">
                <a:effectLst/>
                <a:latin typeface="Times New Roman,Italic" pitchFamily="2" charset="0"/>
              </a:rPr>
              <a:t>– рани</a:t>
            </a:r>
            <a:r>
              <a:rPr lang="ru-RU" dirty="0">
                <a:effectLst/>
                <a:latin typeface="Times New Roman,BoldItalic" pitchFamily="2" charset="0"/>
              </a:rPr>
              <a:t>в</a:t>
            </a:r>
            <a:r>
              <a:rPr lang="ru-RU" dirty="0">
                <a:effectLst/>
                <a:latin typeface="Times New Roman,Italic" pitchFamily="2" charset="0"/>
              </a:rPr>
              <a:t>, мобилизу</a:t>
            </a:r>
            <a:r>
              <a:rPr lang="ru-RU" dirty="0">
                <a:effectLst/>
                <a:latin typeface="Times New Roman,BoldItalic" pitchFamily="2" charset="0"/>
              </a:rPr>
              <a:t>я </a:t>
            </a:r>
            <a:r>
              <a:rPr lang="ru-RU" dirty="0">
                <a:effectLst/>
                <a:latin typeface="Times New Roman,Italic" pitchFamily="2" charset="0"/>
              </a:rPr>
              <a:t>– мобилизова</a:t>
            </a:r>
            <a:r>
              <a:rPr lang="ru-RU" dirty="0">
                <a:effectLst/>
                <a:latin typeface="Times New Roman,BoldItalic" pitchFamily="2" charset="0"/>
              </a:rPr>
              <a:t>в</a:t>
            </a:r>
            <a:r>
              <a:rPr lang="ru-RU" dirty="0">
                <a:effectLst/>
                <a:latin typeface="Times New Roman,Italic" pitchFamily="2" charset="0"/>
              </a:rPr>
              <a:t>, обеща</a:t>
            </a:r>
            <a:r>
              <a:rPr lang="ru-RU" dirty="0">
                <a:effectLst/>
                <a:latin typeface="Times New Roman,BoldItalic" pitchFamily="2" charset="0"/>
              </a:rPr>
              <a:t>я </a:t>
            </a:r>
            <a:r>
              <a:rPr lang="ru-RU" dirty="0">
                <a:effectLst/>
                <a:latin typeface="Times New Roman,Italic" pitchFamily="2" charset="0"/>
              </a:rPr>
              <a:t>– обеща</a:t>
            </a:r>
            <a:r>
              <a:rPr lang="ru-RU" dirty="0">
                <a:effectLst/>
                <a:latin typeface="Times New Roman,BoldItalic" pitchFamily="2" charset="0"/>
              </a:rPr>
              <a:t>в</a:t>
            </a:r>
            <a:r>
              <a:rPr lang="ru-RU" dirty="0">
                <a:effectLst/>
                <a:latin typeface="Times New Roman,Italic" pitchFamily="2" charset="0"/>
              </a:rPr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>
              <a:effectLst/>
              <a:latin typeface="Times New Roman,Italic" pitchFamily="2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effectLst/>
                <a:latin typeface="Times New Roman" panose="02020603050405020304" pitchFamily="18" charset="0"/>
              </a:rPr>
              <a:t>Ряд деепричастий СВ</a:t>
            </a:r>
            <a:r>
              <a:rPr lang="ru-RU" b="1" dirty="0"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</a:rPr>
              <a:t>может образовываться от </a:t>
            </a:r>
            <a:r>
              <a:rPr lang="ru-RU" u="sng" dirty="0">
                <a:effectLst/>
                <a:latin typeface="Times New Roman" panose="02020603050405020304" pitchFamily="18" charset="0"/>
              </a:rPr>
              <a:t>основы будущего времени</a:t>
            </a:r>
            <a:r>
              <a:rPr lang="ru-RU" dirty="0">
                <a:effectLst/>
                <a:latin typeface="Times New Roman" panose="02020603050405020304" pitchFamily="18" charset="0"/>
              </a:rPr>
              <a:t> с помощью формообразовательного суффикса -</a:t>
            </a:r>
            <a:r>
              <a:rPr lang="ru-RU" dirty="0">
                <a:effectLst/>
                <a:latin typeface="Times New Roman,Italic" pitchFamily="2" charset="0"/>
              </a:rPr>
              <a:t>а(я), </a:t>
            </a:r>
            <a:r>
              <a:rPr lang="ru-RU" dirty="0">
                <a:effectLst/>
                <a:latin typeface="Times New Roman" panose="02020603050405020304" pitchFamily="18" charset="0"/>
              </a:rPr>
              <a:t>т. е. по типу деепричастий НВ: </a:t>
            </a:r>
            <a:r>
              <a:rPr lang="ru-RU" dirty="0">
                <a:effectLst/>
                <a:latin typeface="Times New Roman,Italic" pitchFamily="2" charset="0"/>
              </a:rPr>
              <a:t>дойд</a:t>
            </a:r>
            <a:r>
              <a:rPr lang="ru-RU" dirty="0">
                <a:effectLst/>
                <a:latin typeface="Times New Roman,BoldItalic" pitchFamily="2" charset="0"/>
              </a:rPr>
              <a:t>я</a:t>
            </a:r>
            <a:r>
              <a:rPr lang="ru-RU" dirty="0">
                <a:effectLst/>
                <a:latin typeface="Times New Roman,Italic" pitchFamily="2" charset="0"/>
              </a:rPr>
              <a:t>, увид</a:t>
            </a:r>
            <a:r>
              <a:rPr lang="ru-RU" dirty="0">
                <a:effectLst/>
                <a:latin typeface="Times New Roman,BoldItalic" pitchFamily="2" charset="0"/>
              </a:rPr>
              <a:t>я</a:t>
            </a:r>
            <a:r>
              <a:rPr lang="ru-RU" dirty="0">
                <a:effectLst/>
                <a:latin typeface="Times New Roman,Italic" pitchFamily="2" charset="0"/>
              </a:rPr>
              <a:t>, </a:t>
            </a:r>
            <a:r>
              <a:rPr lang="ru-RU" dirty="0" err="1">
                <a:effectLst/>
                <a:latin typeface="Times New Roman,Italic" pitchFamily="2" charset="0"/>
              </a:rPr>
              <a:t>нахмур</a:t>
            </a:r>
            <a:r>
              <a:rPr lang="ru-RU" dirty="0" err="1">
                <a:effectLst/>
                <a:latin typeface="Times New Roman,BoldItalic" pitchFamily="2" charset="0"/>
              </a:rPr>
              <a:t>я</a:t>
            </a:r>
            <a:r>
              <a:rPr lang="ru-RU" dirty="0">
                <a:effectLst/>
                <a:latin typeface="Times New Roman,Italic" pitchFamily="2" charset="0"/>
              </a:rPr>
              <a:t>, </a:t>
            </a:r>
            <a:r>
              <a:rPr lang="ru-RU" dirty="0" err="1">
                <a:effectLst/>
                <a:latin typeface="Times New Roman,Italic" pitchFamily="2" charset="0"/>
              </a:rPr>
              <a:t>прост</a:t>
            </a:r>
            <a:r>
              <a:rPr lang="ru-RU" dirty="0" err="1">
                <a:effectLst/>
                <a:latin typeface="Times New Roman,BoldItalic" pitchFamily="2" charset="0"/>
              </a:rPr>
              <a:t>я</a:t>
            </a:r>
            <a:r>
              <a:rPr lang="ru-RU" dirty="0" err="1">
                <a:effectLst/>
                <a:latin typeface="Times New Roman,Italic" pitchFamily="2" charset="0"/>
              </a:rPr>
              <a:t>сь</a:t>
            </a:r>
            <a:r>
              <a:rPr lang="ru-RU" dirty="0">
                <a:effectLst/>
                <a:latin typeface="Times New Roman,Italic" pitchFamily="2" charset="0"/>
              </a:rPr>
              <a:t>, завид</a:t>
            </a:r>
            <a:r>
              <a:rPr lang="ru-RU" dirty="0">
                <a:effectLst/>
                <a:latin typeface="Times New Roman,BoldItalic" pitchFamily="2" charset="0"/>
              </a:rPr>
              <a:t>я</a:t>
            </a:r>
            <a:r>
              <a:rPr lang="ru-RU" dirty="0">
                <a:effectLst/>
                <a:latin typeface="Times New Roman,Italic" pitchFamily="2" charset="0"/>
              </a:rPr>
              <a:t>.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глаголы СВ образуют деепричастия, как глаголы НСВ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перевезши и перевезя, заметив и заметя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Это касается многих глаголов пятого продуктивного класса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возвратившись и возвратясь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глаголов пятого непродуктивного класса на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отнесши и отнеся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714198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432A30"/>
      </a:dk2>
      <a:lt2>
        <a:srgbClr val="F2F2F0"/>
      </a:lt2>
      <a:accent1>
        <a:srgbClr val="836C9F"/>
      </a:accent1>
      <a:accent2>
        <a:srgbClr val="BDAB56"/>
      </a:accent2>
      <a:accent3>
        <a:srgbClr val="B0565D"/>
      </a:accent3>
      <a:accent4>
        <a:srgbClr val="55B1BC"/>
      </a:accent4>
      <a:accent5>
        <a:srgbClr val="4D925F"/>
      </a:accent5>
      <a:accent6>
        <a:srgbClr val="E08C4A"/>
      </a:accent6>
      <a:hlink>
        <a:srgbClr val="55B1BC"/>
      </a:hlink>
      <a:folHlink>
        <a:srgbClr val="836C9F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9270AA94-2367-4B1E-B579-26147B222B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{F7E294E0-0479-524C-84A7-2EF34449B9A4}tf10001072</Template>
  <TotalTime>4884</TotalTime>
  <Words>2344</Words>
  <Application>Microsoft Macintosh PowerPoint</Application>
  <PresentationFormat>Широкоэкранный</PresentationFormat>
  <Paragraphs>142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Calibri</vt:lpstr>
      <vt:lpstr>Franklin Gothic Book</vt:lpstr>
      <vt:lpstr>Times New Roman</vt:lpstr>
      <vt:lpstr>Times New Roman,BoldItalic</vt:lpstr>
      <vt:lpstr>Times New Roman,Italic</vt:lpstr>
      <vt:lpstr>TimesNewRoman</vt:lpstr>
      <vt:lpstr>TimesNewRoman,BoldItalic</vt:lpstr>
      <vt:lpstr>TimesNewRoman,Italic</vt:lpstr>
      <vt:lpstr>TimesNewRomanPSMT</vt:lpstr>
      <vt:lpstr>Wingdings</vt:lpstr>
      <vt:lpstr>Уголки</vt:lpstr>
      <vt:lpstr>Глагол</vt:lpstr>
      <vt:lpstr>Неличные формы глагола</vt:lpstr>
      <vt:lpstr>Инфинитив</vt:lpstr>
      <vt:lpstr>Инфинитив</vt:lpstr>
      <vt:lpstr>Инфинитив: ЧЯ vs РЯ</vt:lpstr>
      <vt:lpstr>Деепричастие</vt:lpstr>
      <vt:lpstr>Деепричастие: классификация в РЯ</vt:lpstr>
      <vt:lpstr>Деепричастие: образование</vt:lpstr>
      <vt:lpstr>Деепричастие: особенности образования</vt:lpstr>
      <vt:lpstr>Деепричастие</vt:lpstr>
      <vt:lpstr>Деепричастие: РЯ vs ЧЯ</vt:lpstr>
      <vt:lpstr>Деепричастия: перевод с РЯ на ЧЯ</vt:lpstr>
      <vt:lpstr>Причастие</vt:lpstr>
      <vt:lpstr>Причастие: классификация в РЯ</vt:lpstr>
      <vt:lpstr>Причастие: образование</vt:lpstr>
      <vt:lpstr>Причастие: образование</vt:lpstr>
      <vt:lpstr>Причастия: особенности образования</vt:lpstr>
      <vt:lpstr>Причастие: краткие формы</vt:lpstr>
      <vt:lpstr>Причастие</vt:lpstr>
      <vt:lpstr>Причастие: ЧЯ vs РЯ</vt:lpstr>
      <vt:lpstr>Причастие: ЧЯ vs РЯ</vt:lpstr>
      <vt:lpstr>Причастие: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Глагол</dc:title>
  <dc:creator>MM</dc:creator>
  <cp:lastModifiedBy>MM</cp:lastModifiedBy>
  <cp:revision>17</cp:revision>
  <dcterms:created xsi:type="dcterms:W3CDTF">2025-10-31T22:19:50Z</dcterms:created>
  <dcterms:modified xsi:type="dcterms:W3CDTF">2025-11-04T07:44:49Z</dcterms:modified>
</cp:coreProperties>
</file>