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40"/>
  </p:notesMasterIdLst>
  <p:sldIdLst>
    <p:sldId id="257" r:id="rId2"/>
    <p:sldId id="289" r:id="rId3"/>
    <p:sldId id="290" r:id="rId4"/>
    <p:sldId id="291" r:id="rId5"/>
    <p:sldId id="292" r:id="rId6"/>
    <p:sldId id="293" r:id="rId7"/>
    <p:sldId id="310" r:id="rId8"/>
    <p:sldId id="294" r:id="rId9"/>
    <p:sldId id="295" r:id="rId10"/>
    <p:sldId id="311" r:id="rId11"/>
    <p:sldId id="296" r:id="rId12"/>
    <p:sldId id="297" r:id="rId13"/>
    <p:sldId id="321" r:id="rId14"/>
    <p:sldId id="322" r:id="rId15"/>
    <p:sldId id="323" r:id="rId16"/>
    <p:sldId id="324" r:id="rId17"/>
    <p:sldId id="298" r:id="rId18"/>
    <p:sldId id="299" r:id="rId19"/>
    <p:sldId id="300" r:id="rId20"/>
    <p:sldId id="301" r:id="rId21"/>
    <p:sldId id="312" r:id="rId22"/>
    <p:sldId id="313" r:id="rId23"/>
    <p:sldId id="302" r:id="rId24"/>
    <p:sldId id="303" r:id="rId25"/>
    <p:sldId id="304" r:id="rId26"/>
    <p:sldId id="305" r:id="rId27"/>
    <p:sldId id="306" r:id="rId28"/>
    <p:sldId id="320" r:id="rId29"/>
    <p:sldId id="307" r:id="rId30"/>
    <p:sldId id="308" r:id="rId31"/>
    <p:sldId id="319" r:id="rId32"/>
    <p:sldId id="309" r:id="rId33"/>
    <p:sldId id="317" r:id="rId34"/>
    <p:sldId id="314" r:id="rId35"/>
    <p:sldId id="318" r:id="rId36"/>
    <p:sldId id="326" r:id="rId37"/>
    <p:sldId id="315" r:id="rId38"/>
    <p:sldId id="45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3" autoAdjust="0"/>
    <p:restoredTop sz="93931" autoAdjust="0"/>
  </p:normalViewPr>
  <p:slideViewPr>
    <p:cSldViewPr snapToGrid="0">
      <p:cViewPr varScale="1">
        <p:scale>
          <a:sx n="93" d="100"/>
          <a:sy n="93" d="100"/>
        </p:scale>
        <p:origin x="101" y="226"/>
      </p:cViewPr>
      <p:guideLst/>
    </p:cSldViewPr>
  </p:slideViewPr>
  <p:outlineViewPr>
    <p:cViewPr>
      <p:scale>
        <a:sx n="33" d="100"/>
        <a:sy n="33" d="100"/>
      </p:scale>
      <p:origin x="0" y="-2277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376A2-5B9F-4714-BE59-480B9C86B454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B1F47-7B68-47F2-9885-4930072E1E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35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94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38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9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5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2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63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87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27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24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38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1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8B32E-9256-4434-A2E6-120418FDE436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DBD7419-485E-42C3-A909-099A2AFC010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1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sv.cuni.cz/" TargetMode="External"/><Relationship Id="rId4" Type="http://schemas.openxmlformats.org/officeDocument/2006/relationships/hyperlink" Target="mailto:iss@fsv.cuni.cz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1446756" y="1463015"/>
            <a:ext cx="5492683" cy="319666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sz="4000" dirty="0" err="1"/>
              <a:t>Nations</a:t>
            </a:r>
            <a:r>
              <a:rPr lang="cs-CZ" sz="4000" dirty="0"/>
              <a:t> and </a:t>
            </a:r>
            <a:r>
              <a:rPr lang="cs-CZ" sz="4000" dirty="0" err="1"/>
              <a:t>Nationalism</a:t>
            </a:r>
            <a:r>
              <a:rPr lang="cs-CZ" sz="4000" dirty="0"/>
              <a:t>: </a:t>
            </a:r>
            <a:br>
              <a:rPr lang="cs-CZ" sz="4000" dirty="0"/>
            </a:br>
            <a:r>
              <a:rPr lang="cs-CZ" sz="4000" dirty="0"/>
              <a:t>An </a:t>
            </a:r>
            <a:r>
              <a:rPr lang="cs-CZ" sz="4000" dirty="0" err="1"/>
              <a:t>Advanced</a:t>
            </a:r>
            <a:r>
              <a:rPr lang="cs-CZ" sz="4000" dirty="0"/>
              <a:t> </a:t>
            </a:r>
            <a:r>
              <a:rPr lang="cs-CZ" sz="4000" dirty="0" err="1"/>
              <a:t>Course</a:t>
            </a:r>
            <a:br>
              <a:rPr lang="cs-CZ" sz="4000" dirty="0"/>
            </a:br>
            <a:r>
              <a:rPr lang="cs-CZ" sz="4000" dirty="0"/>
              <a:t>on </a:t>
            </a:r>
            <a:r>
              <a:rPr lang="cs-CZ" sz="4000" dirty="0" err="1"/>
              <a:t>Politics</a:t>
            </a:r>
            <a:r>
              <a:rPr lang="cs-CZ" sz="4000" dirty="0"/>
              <a:t> </a:t>
            </a:r>
            <a:br>
              <a:rPr lang="cs-CZ" sz="4000" dirty="0"/>
            </a:br>
            <a:r>
              <a:rPr lang="cs-CZ" sz="4000" dirty="0"/>
              <a:t>and </a:t>
            </a:r>
            <a:r>
              <a:rPr lang="cs-CZ" sz="4000" dirty="0" err="1"/>
              <a:t>culture</a:t>
            </a:r>
            <a:endParaRPr lang="cs-CZ" alt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39439" y="1463014"/>
            <a:ext cx="4050279" cy="3293053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cs-CZ" sz="2000" dirty="0"/>
              <a:t>Zdeněk Uherek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zdenek.uherek@fsv.cuni.cz</a:t>
            </a:r>
          </a:p>
        </p:txBody>
      </p:sp>
      <p:sp>
        <p:nvSpPr>
          <p:cNvPr id="4" name="object 5"/>
          <p:cNvSpPr/>
          <p:nvPr/>
        </p:nvSpPr>
        <p:spPr>
          <a:xfrm>
            <a:off x="1837309" y="153669"/>
            <a:ext cx="3724402" cy="103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8472265" y="548680"/>
            <a:ext cx="1070609" cy="389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 txBox="1"/>
          <p:nvPr/>
        </p:nvSpPr>
        <p:spPr>
          <a:xfrm>
            <a:off x="1991545" y="5668833"/>
            <a:ext cx="4159885" cy="524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69414">
              <a:lnSpc>
                <a:spcPct val="111500"/>
              </a:lnSpc>
            </a:pP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Charl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s Un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v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rs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ty,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F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acul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y of So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ial Sc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1000" b="1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nces Insti</a:t>
            </a:r>
            <a:r>
              <a:rPr sz="1000" b="1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ute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of 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o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iologi</a:t>
            </a:r>
            <a:r>
              <a:rPr sz="1000" b="1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al 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tud</a:t>
            </a:r>
            <a:r>
              <a:rPr sz="1000" b="1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1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es</a:t>
            </a:r>
            <a:endParaRPr sz="1000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65"/>
              </a:spcBef>
            </a:pP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U Kříže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8, 1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5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8 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0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0 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1000" spc="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5 / 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ss.f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v.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c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uni.cz /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  <a:hlinkClick r:id="rId4"/>
              </a:rPr>
              <a:t>iss@f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  <a:hlinkClick r:id="rId4"/>
              </a:rPr>
              <a:t>s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  <a:hlinkClick r:id="rId4"/>
              </a:rPr>
              <a:t>v.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  <a:hlinkClick r:id="rId4"/>
              </a:rPr>
              <a:t>c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  <a:hlinkClick r:id="rId4"/>
              </a:rPr>
              <a:t>uni.</a:t>
            </a:r>
            <a:r>
              <a:rPr sz="1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  <a:hlinkClick r:id="rId4"/>
              </a:rPr>
              <a:t>c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  <a:hlinkClick r:id="rId4"/>
              </a:rPr>
              <a:t>z 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/ +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4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20 2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5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1 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0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80 2</a:t>
            </a:r>
            <a:r>
              <a:rPr sz="10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1</a:t>
            </a:r>
            <a:r>
              <a:rPr sz="1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7530523" y="5818526"/>
            <a:ext cx="107124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405"/>
              </a:lnSpc>
              <a:spcAft>
                <a:spcPts val="600"/>
              </a:spcAft>
            </a:pPr>
            <a:r>
              <a:rPr lang="cs-CZ" sz="12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lang="cs-CZ" sz="1200" b="1" spc="-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lang="cs-CZ" sz="12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  <a:hlinkClick r:id="rId5"/>
              </a:rPr>
              <a:t>w.fsv.c</a:t>
            </a:r>
            <a:r>
              <a:rPr lang="cs-CZ" sz="1200" b="1" spc="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  <a:hlinkClick r:id="rId5"/>
              </a:rPr>
              <a:t>u</a:t>
            </a:r>
            <a:r>
              <a:rPr lang="cs-CZ" sz="12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  <a:hlinkClick r:id="rId5"/>
              </a:rPr>
              <a:t>ni.cz</a:t>
            </a:r>
            <a:endParaRPr lang="cs-CZ" sz="12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R="5715" algn="r">
              <a:lnSpc>
                <a:spcPts val="1405"/>
              </a:lnSpc>
              <a:spcAft>
                <a:spcPts val="600"/>
              </a:spcAft>
            </a:pPr>
            <a:r>
              <a:rPr lang="cs-CZ" sz="12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369841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Following </a:t>
            </a:r>
            <a:r>
              <a:rPr lang="en-GB" dirty="0" err="1"/>
              <a:t>algorythm</a:t>
            </a:r>
            <a:r>
              <a:rPr lang="en-GB" dirty="0"/>
              <a:t>: </a:t>
            </a:r>
          </a:p>
          <a:p>
            <a:pPr>
              <a:buFontTx/>
              <a:buChar char="-"/>
            </a:pPr>
            <a:r>
              <a:rPr lang="en-GB" dirty="0"/>
              <a:t>Mobilization of families before migration – ethnic mobilization</a:t>
            </a:r>
          </a:p>
          <a:p>
            <a:pPr>
              <a:buFontTx/>
              <a:buChar char="-"/>
            </a:pPr>
            <a:r>
              <a:rPr lang="en-GB" dirty="0"/>
              <a:t>Joining families in the Ukraine</a:t>
            </a:r>
          </a:p>
          <a:p>
            <a:pPr>
              <a:buFontTx/>
              <a:buChar char="-"/>
            </a:pPr>
            <a:r>
              <a:rPr lang="en-GB" dirty="0"/>
              <a:t>Worsening relations to the Ukraine</a:t>
            </a:r>
          </a:p>
          <a:p>
            <a:pPr>
              <a:buFontTx/>
              <a:buChar char="-"/>
            </a:pPr>
            <a:r>
              <a:rPr lang="en-GB" dirty="0"/>
              <a:t>Behaving as diaspora</a:t>
            </a:r>
          </a:p>
          <a:p>
            <a:pPr>
              <a:buFontTx/>
              <a:buChar char="-"/>
            </a:pPr>
            <a:r>
              <a:rPr lang="en-GB" dirty="0"/>
              <a:t>Problems with property</a:t>
            </a:r>
          </a:p>
          <a:p>
            <a:pPr>
              <a:buFontTx/>
              <a:buChar char="-"/>
            </a:pPr>
            <a:r>
              <a:rPr lang="en-GB" dirty="0"/>
              <a:t>Protectionism and competence during the mass resettling</a:t>
            </a:r>
          </a:p>
          <a:p>
            <a:pPr>
              <a:buFontTx/>
              <a:buChar char="-"/>
            </a:pPr>
            <a:r>
              <a:rPr lang="en-GB" dirty="0"/>
              <a:t>Nothing will be here after migration</a:t>
            </a:r>
          </a:p>
        </p:txBody>
      </p:sp>
    </p:spTree>
    <p:extLst>
      <p:ext uri="{BB962C8B-B14F-4D97-AF65-F5344CB8AC3E}">
        <p14:creationId xmlns:p14="http://schemas.microsoft.com/office/powerpoint/2010/main" val="1580532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u="sng">
                <a:latin typeface="Times New Roman" pitchFamily="18" charset="0"/>
                <a:cs typeface="Times New Roman" pitchFamily="18" charset="0"/>
              </a:rPr>
              <a:t>The Migration from Ukraine and Belarus: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provision of housing in apartments according to the size of the family (household);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provision of employment at least for one member of the family of working age;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a one-off financial contribution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the opportunity to draw an interest-free cash-free loan for the furnishing of the household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Another exceptional opportunity were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two-month educational stays for students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of secondary and tertiary schools with intensive instruction in the Czech language with the aim of preparing students for study in Czech schools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952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u="sng">
                <a:latin typeface="Times New Roman" pitchFamily="18" charset="0"/>
                <a:cs typeface="Times New Roman" pitchFamily="18" charset="0"/>
              </a:rPr>
              <a:t>The Migration </a:t>
            </a: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from Kazakhstan: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b="1">
                <a:latin typeface="Times New Roman" pitchFamily="18" charset="0"/>
                <a:cs typeface="Times New Roman" pitchFamily="18" charset="0"/>
              </a:rPr>
              <a:t>The first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Czechs</a:t>
            </a:r>
            <a:r>
              <a:rPr lang="cs-CZ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>
                <a:latin typeface="Times New Roman" pitchFamily="18" charset="0"/>
                <a:cs typeface="Times New Roman" pitchFamily="18" charset="0"/>
              </a:rPr>
              <a:t>came </a:t>
            </a:r>
            <a:r>
              <a:rPr lang="cs-CZ" b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GB" b="1">
                <a:latin typeface="Times New Roman" pitchFamily="18" charset="0"/>
                <a:cs typeface="Times New Roman" pitchFamily="18" charset="0"/>
              </a:rPr>
              <a:t> Kazakhstan in 1911 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from Bessarabia (today’s Moldavia) and from Southern Ukraine</a:t>
            </a:r>
            <a:r>
              <a:rPr lang="cs-CZ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 there were Czech colonisation villages created at the same time like the Czech village in Volhynia and Chernobyl region</a:t>
            </a:r>
            <a:r>
              <a:rPr lang="cs-CZ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GB">
                <a:latin typeface="Times New Roman" pitchFamily="18" charset="0"/>
                <a:cs typeface="Times New Roman" pitchFamily="18" charset="0"/>
              </a:rPr>
              <a:t>In 1911, the Czech colonists founded their own village of </a:t>
            </a:r>
            <a:r>
              <a:rPr lang="en-GB" b="1">
                <a:latin typeface="Times New Roman" pitchFamily="18" charset="0"/>
                <a:cs typeface="Times New Roman" pitchFamily="18" charset="0"/>
              </a:rPr>
              <a:t>Borodinovka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 in Kazakhstan</a:t>
            </a:r>
            <a:r>
              <a:rPr lang="cs-CZ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 s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everal families came from </a:t>
            </a:r>
            <a:r>
              <a:rPr lang="cs-CZ">
                <a:latin typeface="Times New Roman" pitchFamily="18" charset="0"/>
                <a:cs typeface="Times New Roman" pitchFamily="18" charset="0"/>
              </a:rPr>
              <a:t>Bessarabia, Melitopol and from 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Siberia, where there was a Czech settlement near Omsk, Novogradka</a:t>
            </a:r>
            <a:r>
              <a:rPr lang="cs-CZ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cs-CZ" sz="2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6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3400" y="2249848"/>
            <a:ext cx="4339525" cy="29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71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749" y="2813555"/>
            <a:ext cx="4628827" cy="18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74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6423" y="2966821"/>
            <a:ext cx="4773478" cy="154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79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7088" y="2055019"/>
            <a:ext cx="4732149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67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u="sng">
                <a:latin typeface="Times New Roman" pitchFamily="18" charset="0"/>
                <a:cs typeface="Times New Roman" pitchFamily="18" charset="0"/>
              </a:rPr>
              <a:t>The Migration from Kazakhstan: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In 1994–2001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was organised a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migration action called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Return Home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’.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In the Czech Republic arrived a total of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785 people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, of whom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697 people directly from Kazakhstan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110 persons from Russia,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from Uzbekistan,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from Moldavia and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from Kyrgyzstan.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2001 the group numbered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 total of 818 people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35 % of the members below eighteen years of age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displaced persons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were placed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116 localities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nlike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the immigration from the areas affected by the Chernobyl nuclear accident, the displaced persons within the ‘Return Home’ action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did not create a numerous enclave in any settlement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endParaRPr lang="cs-CZ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cs-CZ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13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cs-CZ" sz="3200" b="1" u="sng" dirty="0" err="1">
                <a:latin typeface="Times New Roman" pitchFamily="18" charset="0"/>
                <a:cs typeface="Times New Roman" pitchFamily="18" charset="0"/>
              </a:rPr>
              <a:t>Aim</a:t>
            </a:r>
            <a:r>
              <a:rPr lang="cs-CZ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u="sng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u="sng" dirty="0" err="1">
                <a:latin typeface="Times New Roman" pitchFamily="18" charset="0"/>
                <a:cs typeface="Times New Roman" pitchFamily="18" charset="0"/>
              </a:rPr>
              <a:t>Migrations</a:t>
            </a:r>
            <a:endParaRPr lang="cs-CZ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The aim of both migrations was </a:t>
            </a:r>
            <a:r>
              <a:rPr lang="en-GB" sz="2600" b="1" dirty="0">
                <a:latin typeface="Times New Roman" pitchFamily="18" charset="0"/>
                <a:cs typeface="Times New Roman" pitchFamily="18" charset="0"/>
              </a:rPr>
              <a:t>to increase the quality of life of the immigrants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 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the immigration from Ukraine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(health)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; the immigration from Kazakhstan, Russia and Kyrgyzstan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the possibility to participate in the social life of the country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cs-CZ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he displaced persons very often </a:t>
            </a:r>
            <a:r>
              <a:rPr lang="en-GB" sz="2600" b="1" dirty="0">
                <a:latin typeface="Times New Roman" pitchFamily="18" charset="0"/>
                <a:cs typeface="Times New Roman" pitchFamily="18" charset="0"/>
              </a:rPr>
              <a:t>referred to their children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 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they intended to improve their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</a:t>
            </a:r>
            <a:r>
              <a:rPr lang="cs-CZ" sz="2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2842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characteristics of the migrant</a:t>
            </a:r>
            <a:r>
              <a:rPr lang="cs-CZ" dirty="0"/>
              <a:t>s</a:t>
            </a:r>
            <a:r>
              <a:rPr lang="en-US" dirty="0"/>
              <a:t> after their </a:t>
            </a:r>
            <a:r>
              <a:rPr lang="en-US" dirty="0" err="1"/>
              <a:t>comming</a:t>
            </a:r>
            <a:r>
              <a:rPr lang="en-US" dirty="0"/>
              <a:t> to the </a:t>
            </a:r>
            <a:r>
              <a:rPr lang="en-US" dirty="0" err="1"/>
              <a:t>countr</a:t>
            </a:r>
            <a:r>
              <a:rPr lang="cs-CZ" dirty="0"/>
              <a:t>y</a:t>
            </a:r>
            <a:r>
              <a:rPr lang="en-US" dirty="0"/>
              <a:t> of </a:t>
            </a:r>
            <a:r>
              <a:rPr lang="cs-CZ" dirty="0" err="1"/>
              <a:t>destination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migration.</a:t>
            </a:r>
          </a:p>
          <a:p>
            <a:r>
              <a:rPr lang="en-US" dirty="0"/>
              <a:t>Permanent migration.</a:t>
            </a:r>
          </a:p>
          <a:p>
            <a:r>
              <a:rPr lang="en-US" dirty="0"/>
              <a:t>Strong will to assimilate.</a:t>
            </a:r>
          </a:p>
          <a:p>
            <a:r>
              <a:rPr lang="en-US" dirty="0"/>
              <a:t>Strong tendency to create extended family networks.</a:t>
            </a:r>
          </a:p>
          <a:p>
            <a:r>
              <a:rPr lang="en-US" dirty="0"/>
              <a:t>Strong </a:t>
            </a:r>
            <a:r>
              <a:rPr lang="en-US" dirty="0" err="1"/>
              <a:t>ende</a:t>
            </a:r>
            <a:r>
              <a:rPr lang="cs-CZ" dirty="0"/>
              <a:t>a</a:t>
            </a:r>
            <a:r>
              <a:rPr lang="en-US" dirty="0" err="1"/>
              <a:t>vour</a:t>
            </a:r>
            <a:r>
              <a:rPr lang="en-US" dirty="0"/>
              <a:t> to be independent  on the social system of the country of destination</a:t>
            </a:r>
            <a:r>
              <a:rPr lang="cs-CZ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1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46012"/>
            <a:ext cx="9144000" cy="2387600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GB" sz="3100" b="1" dirty="0"/>
              <a:t>Guided Migration in the Czech Republic since 1989 and Its Outcomes</a:t>
            </a:r>
            <a:r>
              <a:rPr lang="cs-CZ" sz="3100" b="1" dirty="0"/>
              <a:t>: Long Distance </a:t>
            </a:r>
            <a:r>
              <a:rPr lang="cs-CZ" sz="3100" b="1" dirty="0" err="1"/>
              <a:t>Nationalism</a:t>
            </a:r>
            <a:br>
              <a:rPr lang="cs-CZ" sz="3100" dirty="0"/>
            </a:br>
            <a:br>
              <a:rPr lang="cs-CZ" dirty="0"/>
            </a:br>
            <a:endParaRPr lang="cs-CZ" sz="31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123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Ethn</a:t>
            </a:r>
            <a:r>
              <a:rPr lang="cs-CZ" dirty="0" err="1"/>
              <a:t>ographical</a:t>
            </a:r>
            <a:r>
              <a:rPr lang="en-US" dirty="0"/>
              <a:t> inquiries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one year after departure to the Czech Republic</a:t>
            </a:r>
          </a:p>
          <a:p>
            <a:endParaRPr lang="en-US" dirty="0"/>
          </a:p>
          <a:p>
            <a:r>
              <a:rPr lang="en-US" dirty="0"/>
              <a:t>In 2008-2010</a:t>
            </a:r>
          </a:p>
          <a:p>
            <a:endParaRPr lang="en-US" dirty="0"/>
          </a:p>
          <a:p>
            <a:r>
              <a:rPr lang="en-US" dirty="0"/>
              <a:t>About 200 people were contacted (questionnaire and interviews)</a:t>
            </a:r>
          </a:p>
        </p:txBody>
      </p:sp>
    </p:spTree>
    <p:extLst>
      <p:ext uri="{BB962C8B-B14F-4D97-AF65-F5344CB8AC3E}">
        <p14:creationId xmlns:p14="http://schemas.microsoft.com/office/powerpoint/2010/main" val="1774628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Rise of nationalism before migration – admiration of the Czech culture, but a Czech culture distributed in Ukraine</a:t>
            </a:r>
          </a:p>
          <a:p>
            <a:r>
              <a:rPr lang="en-GB" dirty="0"/>
              <a:t>Coming to the Czech Republic – shock and decline of the Czech self-identification; the frequent question who I am</a:t>
            </a:r>
          </a:p>
          <a:p>
            <a:r>
              <a:rPr lang="en-GB" dirty="0"/>
              <a:t>Rise of marginal identity – majority of migrations is unsuccessful</a:t>
            </a:r>
          </a:p>
          <a:p>
            <a:r>
              <a:rPr lang="en-GB" dirty="0"/>
              <a:t>Diaspora thinking and criticism</a:t>
            </a:r>
          </a:p>
          <a:p>
            <a:r>
              <a:rPr lang="en-GB" dirty="0"/>
              <a:t>Routes „home“ to Ukraine and returns to the Czech Republic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145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Children, problems of identity</a:t>
            </a:r>
          </a:p>
          <a:p>
            <a:r>
              <a:rPr lang="en-GB" dirty="0"/>
              <a:t>Making supplies and work in the gardens – what is made by one´s own hand is valuable</a:t>
            </a:r>
          </a:p>
          <a:p>
            <a:r>
              <a:rPr lang="en-GB" dirty="0"/>
              <a:t>Second generation slightly under the average of the Czech Republic</a:t>
            </a:r>
          </a:p>
          <a:p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031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 day situation of immigrants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Length of stay in the Czech Republic: 10 – 20 years.</a:t>
            </a:r>
          </a:p>
          <a:p>
            <a:r>
              <a:rPr lang="en-US" dirty="0"/>
              <a:t>Frequently: Czech citizenship.</a:t>
            </a:r>
          </a:p>
          <a:p>
            <a:r>
              <a:rPr lang="cs-CZ" dirty="0"/>
              <a:t>A </a:t>
            </a:r>
            <a:r>
              <a:rPr lang="en-US" dirty="0"/>
              <a:t>lot of newly born children in the Czech Republic (second generation).</a:t>
            </a:r>
          </a:p>
          <a:p>
            <a:r>
              <a:rPr lang="en-US" dirty="0"/>
              <a:t>Often:  strong family ties.</a:t>
            </a:r>
          </a:p>
          <a:p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 </a:t>
            </a:r>
            <a:r>
              <a:rPr lang="en-US" dirty="0"/>
              <a:t>ties to immigration groups from the former Soviet Union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Republic</a:t>
            </a:r>
            <a:r>
              <a:rPr lang="en-US" dirty="0"/>
              <a:t>.</a:t>
            </a:r>
          </a:p>
          <a:p>
            <a:r>
              <a:rPr lang="en-US" dirty="0"/>
              <a:t>Increasing criticism of the Czech population.</a:t>
            </a:r>
          </a:p>
        </p:txBody>
      </p:sp>
    </p:spTree>
    <p:extLst>
      <p:ext uri="{BB962C8B-B14F-4D97-AF65-F5344CB8AC3E}">
        <p14:creationId xmlns:p14="http://schemas.microsoft.com/office/powerpoint/2010/main" val="100506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Methodological</a:t>
            </a:r>
            <a:r>
              <a:rPr lang="cs-CZ" dirty="0"/>
              <a:t> </a:t>
            </a:r>
            <a:r>
              <a:rPr lang="cs-CZ" dirty="0" err="1"/>
              <a:t>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Migration and family networks. </a:t>
            </a:r>
          </a:p>
          <a:p>
            <a:r>
              <a:rPr lang="en-US" dirty="0"/>
              <a:t>In the course of family migration hardly to divide: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Douglas Massey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defines migration networks as ‘sets of interpersonal ties that link migrants, former migrants, and non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migrants in origin and destination areas through the bonds of kinship, friendship, and shared community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origin’ (1988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360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Methodological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: </a:t>
            </a:r>
            <a:r>
              <a:rPr lang="cs-CZ" dirty="0" err="1"/>
              <a:t>termination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migration</a:t>
            </a:r>
            <a:r>
              <a:rPr lang="cs-CZ" dirty="0"/>
              <a:t> </a:t>
            </a:r>
            <a:r>
              <a:rPr lang="cs-CZ" dirty="0" err="1"/>
              <a:t>networks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With the stabilization of a group in the target area of migration networks cease to exist:</a:t>
            </a:r>
          </a:p>
          <a:p>
            <a:r>
              <a:rPr lang="en-US" dirty="0"/>
              <a:t>Migration networks are:</a:t>
            </a:r>
          </a:p>
          <a:p>
            <a:pPr>
              <a:buNone/>
            </a:pPr>
            <a:r>
              <a:rPr lang="en-US" dirty="0"/>
              <a:t>		- temporal, tied to the movement of individuals in the space</a:t>
            </a:r>
          </a:p>
          <a:p>
            <a:pPr>
              <a:buNone/>
            </a:pPr>
            <a:r>
              <a:rPr lang="en-US" dirty="0"/>
              <a:t>		- facilitate the movement</a:t>
            </a:r>
          </a:p>
          <a:p>
            <a:pPr>
              <a:buNone/>
            </a:pPr>
            <a:r>
              <a:rPr lang="en-US" dirty="0"/>
              <a:t>		- provide for the continuation of migration.</a:t>
            </a:r>
          </a:p>
          <a:p>
            <a:pPr>
              <a:buNone/>
            </a:pPr>
            <a:r>
              <a:rPr lang="en-US" dirty="0"/>
              <a:t>They are temporal, occasional.</a:t>
            </a:r>
          </a:p>
          <a:p>
            <a:pPr>
              <a:buNone/>
            </a:pPr>
            <a:r>
              <a:rPr lang="en-US" dirty="0"/>
              <a:t>But – ties between source are target area persist. And also persists a migration system.</a:t>
            </a:r>
            <a:endParaRPr lang="cs-CZ" dirty="0"/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Migrants from the Ukraine and Kazakhstan became a part of migration systems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351120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of migration systems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Tendency</a:t>
            </a:r>
            <a:r>
              <a:rPr lang="cs-CZ" dirty="0"/>
              <a:t> to 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migration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:</a:t>
            </a:r>
          </a:p>
          <a:p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participant</a:t>
            </a:r>
            <a:r>
              <a:rPr lang="cs-CZ" dirty="0"/>
              <a:t> in </a:t>
            </a:r>
            <a:r>
              <a:rPr lang="cs-CZ" dirty="0" err="1"/>
              <a:t>guided</a:t>
            </a:r>
            <a:r>
              <a:rPr lang="cs-CZ" dirty="0"/>
              <a:t> </a:t>
            </a:r>
            <a:r>
              <a:rPr lang="cs-CZ" dirty="0" err="1"/>
              <a:t>migrations</a:t>
            </a:r>
            <a:r>
              <a:rPr lang="cs-CZ" dirty="0"/>
              <a:t> </a:t>
            </a:r>
            <a:r>
              <a:rPr lang="cs-CZ" dirty="0" err="1"/>
              <a:t>enhanced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least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person to </a:t>
            </a:r>
            <a:r>
              <a:rPr lang="cs-CZ" dirty="0" err="1"/>
              <a:t>come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Republic</a:t>
            </a:r>
            <a:r>
              <a:rPr lang="cs-CZ" dirty="0"/>
              <a:t> </a:t>
            </a:r>
            <a:r>
              <a:rPr lang="cs-CZ" dirty="0" err="1"/>
              <a:t>individually</a:t>
            </a:r>
            <a:r>
              <a:rPr lang="cs-CZ" dirty="0"/>
              <a:t>,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assistance</a:t>
            </a:r>
            <a:r>
              <a:rPr lang="cs-CZ" dirty="0"/>
              <a:t> (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relatives</a:t>
            </a:r>
            <a:r>
              <a:rPr lang="cs-CZ" dirty="0"/>
              <a:t> – </a:t>
            </a:r>
            <a:r>
              <a:rPr lang="cs-CZ" dirty="0" err="1"/>
              <a:t>old</a:t>
            </a:r>
            <a:r>
              <a:rPr lang="cs-CZ" dirty="0"/>
              <a:t> </a:t>
            </a:r>
            <a:r>
              <a:rPr lang="cs-CZ" dirty="0" err="1"/>
              <a:t>parents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.) </a:t>
            </a:r>
            <a:r>
              <a:rPr lang="cs-CZ" dirty="0" err="1"/>
              <a:t>and</a:t>
            </a:r>
            <a:r>
              <a:rPr lang="cs-CZ" dirty="0"/>
              <a:t> help </a:t>
            </a:r>
            <a:r>
              <a:rPr lang="cs-CZ" dirty="0" err="1"/>
              <a:t>them</a:t>
            </a:r>
            <a:r>
              <a:rPr lang="cs-CZ" dirty="0"/>
              <a:t> to </a:t>
            </a:r>
            <a:r>
              <a:rPr lang="cs-CZ" dirty="0" err="1"/>
              <a:t>stay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Tendency</a:t>
            </a:r>
            <a:r>
              <a:rPr lang="cs-CZ" dirty="0"/>
              <a:t> to 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ethnic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 in area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destination</a:t>
            </a:r>
            <a:r>
              <a:rPr lang="cs-CZ" dirty="0"/>
              <a:t> . </a:t>
            </a:r>
            <a:r>
              <a:rPr lang="cs-CZ" dirty="0" err="1"/>
              <a:t>Employment</a:t>
            </a:r>
            <a:r>
              <a:rPr lang="cs-CZ" dirty="0"/>
              <a:t> network.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9996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of migration systems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Migration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influence </a:t>
            </a:r>
            <a:r>
              <a:rPr lang="cs-CZ" dirty="0" err="1"/>
              <a:t>personal</a:t>
            </a:r>
            <a:r>
              <a:rPr lang="cs-CZ" dirty="0"/>
              <a:t> identity.</a:t>
            </a:r>
          </a:p>
          <a:p>
            <a:endParaRPr lang="cs-CZ" dirty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criticality towards European society increased (more among immigrants from the Ukraine then among immigrants from Kazakhstan).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84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9081" y="2138146"/>
            <a:ext cx="4608163" cy="32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03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Criticism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Second</a:t>
            </a:r>
            <a:r>
              <a:rPr lang="cs-CZ" dirty="0"/>
              <a:t> </a:t>
            </a:r>
            <a:r>
              <a:rPr lang="cs-CZ" dirty="0" err="1"/>
              <a:t>generation</a:t>
            </a:r>
            <a:r>
              <a:rPr lang="cs-CZ" dirty="0"/>
              <a:t> </a:t>
            </a:r>
            <a:r>
              <a:rPr lang="cs-CZ" dirty="0" err="1"/>
              <a:t>frequently</a:t>
            </a:r>
            <a:r>
              <a:rPr lang="cs-CZ" dirty="0"/>
              <a:t> </a:t>
            </a:r>
            <a:r>
              <a:rPr lang="cs-CZ" dirty="0" err="1"/>
              <a:t>adore</a:t>
            </a:r>
            <a:r>
              <a:rPr lang="cs-CZ" dirty="0"/>
              <a:t> country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origin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parents</a:t>
            </a:r>
            <a:r>
              <a:rPr lang="cs-CZ" dirty="0"/>
              <a:t>.</a:t>
            </a:r>
          </a:p>
          <a:p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claim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Ukrainians</a:t>
            </a:r>
            <a:r>
              <a:rPr lang="cs-CZ" dirty="0"/>
              <a:t> (not </a:t>
            </a:r>
            <a:r>
              <a:rPr lang="cs-CZ" dirty="0" err="1"/>
              <a:t>Kazakhs</a:t>
            </a:r>
            <a:r>
              <a:rPr lang="cs-CZ" dirty="0"/>
              <a:t>), </a:t>
            </a:r>
            <a:r>
              <a:rPr lang="cs-CZ" dirty="0" err="1"/>
              <a:t>but</a:t>
            </a:r>
            <a:r>
              <a:rPr lang="cs-CZ" dirty="0"/>
              <a:t>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do not visit </a:t>
            </a:r>
            <a:r>
              <a:rPr lang="cs-CZ" dirty="0" err="1"/>
              <a:t>Ukraine</a:t>
            </a:r>
            <a:r>
              <a:rPr lang="cs-CZ" dirty="0"/>
              <a:t> </a:t>
            </a:r>
            <a:r>
              <a:rPr lang="cs-CZ" dirty="0" err="1"/>
              <a:t>frequently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criticize</a:t>
            </a:r>
            <a:r>
              <a:rPr lang="cs-CZ" dirty="0"/>
              <a:t> (</a:t>
            </a:r>
            <a:r>
              <a:rPr lang="cs-CZ" dirty="0" err="1"/>
              <a:t>social</a:t>
            </a:r>
            <a:r>
              <a:rPr lang="cs-CZ" dirty="0"/>
              <a:t>, </a:t>
            </a:r>
            <a:r>
              <a:rPr lang="cs-CZ" dirty="0" err="1"/>
              <a:t>political</a:t>
            </a:r>
            <a:r>
              <a:rPr lang="cs-CZ" dirty="0"/>
              <a:t>) </a:t>
            </a:r>
            <a:r>
              <a:rPr lang="cs-CZ" dirty="0" err="1"/>
              <a:t>situation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Czech</a:t>
            </a:r>
            <a:r>
              <a:rPr lang="cs-CZ" dirty="0"/>
              <a:t> </a:t>
            </a:r>
            <a:r>
              <a:rPr lang="cs-CZ" dirty="0" err="1"/>
              <a:t>Republic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parents</a:t>
            </a:r>
            <a:r>
              <a:rPr lang="cs-CZ" dirty="0"/>
              <a:t> </a:t>
            </a:r>
            <a:r>
              <a:rPr lang="cs-CZ" dirty="0" err="1"/>
              <a:t>started</a:t>
            </a:r>
            <a:r>
              <a:rPr lang="cs-CZ" dirty="0"/>
              <a:t> to </a:t>
            </a:r>
            <a:r>
              <a:rPr lang="cs-CZ" dirty="0" err="1"/>
              <a:t>teach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Ukrainian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.</a:t>
            </a:r>
          </a:p>
          <a:p>
            <a:r>
              <a:rPr lang="cs-CZ" dirty="0"/>
              <a:t>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hand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rarely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to </a:t>
            </a:r>
            <a:r>
              <a:rPr lang="cs-CZ" dirty="0" err="1"/>
              <a:t>remove</a:t>
            </a:r>
            <a:r>
              <a:rPr lang="cs-CZ" dirty="0"/>
              <a:t> to </a:t>
            </a:r>
            <a:r>
              <a:rPr lang="cs-CZ" dirty="0" err="1"/>
              <a:t>areas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origin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81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East</a:t>
            </a:r>
            <a:r>
              <a:rPr lang="cs-CZ" dirty="0"/>
              <a:t> – </a:t>
            </a:r>
            <a:r>
              <a:rPr lang="cs-CZ" dirty="0" err="1"/>
              <a:t>West</a:t>
            </a:r>
            <a:r>
              <a:rPr lang="cs-CZ" dirty="0"/>
              <a:t> </a:t>
            </a:r>
            <a:r>
              <a:rPr lang="cs-CZ" dirty="0" err="1"/>
              <a:t>migration</a:t>
            </a:r>
            <a:r>
              <a:rPr lang="cs-CZ" dirty="0"/>
              <a:t>;</a:t>
            </a:r>
            <a:br>
              <a:rPr lang="cs-CZ" dirty="0"/>
            </a:br>
            <a:r>
              <a:rPr lang="cs-CZ" dirty="0" err="1"/>
              <a:t>Cross</a:t>
            </a:r>
            <a:r>
              <a:rPr lang="cs-CZ" dirty="0"/>
              <a:t> EU </a:t>
            </a:r>
            <a:r>
              <a:rPr lang="cs-CZ" dirty="0" err="1"/>
              <a:t>frontiers</a:t>
            </a:r>
            <a:r>
              <a:rPr lang="cs-CZ" dirty="0"/>
              <a:t> </a:t>
            </a:r>
            <a:r>
              <a:rPr lang="cs-CZ" dirty="0" err="1"/>
              <a:t>migration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91100" y="2559844"/>
            <a:ext cx="2524125" cy="2362200"/>
          </a:xfrm>
          <a:noFill/>
        </p:spPr>
      </p:pic>
      <p:sp>
        <p:nvSpPr>
          <p:cNvPr id="5" name="Šipka doleva 4"/>
          <p:cNvSpPr/>
          <p:nvPr/>
        </p:nvSpPr>
        <p:spPr>
          <a:xfrm>
            <a:off x="3359696" y="2924944"/>
            <a:ext cx="3528392" cy="17281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12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Syndrom</a:t>
            </a:r>
            <a:r>
              <a:rPr lang="cs-CZ" dirty="0"/>
              <a:t>e</a:t>
            </a:r>
            <a:r>
              <a:rPr lang="en-US" dirty="0"/>
              <a:t> of marginalization of second generation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</a:t>
            </a:r>
            <a:r>
              <a:rPr lang="en-US" dirty="0" err="1"/>
              <a:t>syndrom</a:t>
            </a:r>
            <a:r>
              <a:rPr lang="cs-CZ" dirty="0"/>
              <a:t>e</a:t>
            </a:r>
            <a:r>
              <a:rPr lang="en-US" dirty="0"/>
              <a:t> is common among European immigration groups.</a:t>
            </a:r>
          </a:p>
          <a:p>
            <a:endParaRPr lang="en-US" dirty="0"/>
          </a:p>
          <a:p>
            <a:r>
              <a:rPr lang="en-US" dirty="0"/>
              <a:t>Personal security enhance criticism. </a:t>
            </a:r>
          </a:p>
          <a:p>
            <a:endParaRPr lang="en-US" dirty="0"/>
          </a:p>
          <a:p>
            <a:r>
              <a:rPr lang="en-US" dirty="0"/>
              <a:t>Criticism as a indicator of integration.</a:t>
            </a:r>
          </a:p>
        </p:txBody>
      </p:sp>
    </p:spTree>
    <p:extLst>
      <p:ext uri="{BB962C8B-B14F-4D97-AF65-F5344CB8AC3E}">
        <p14:creationId xmlns:p14="http://schemas.microsoft.com/office/powerpoint/2010/main" val="1585505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372" y="2016125"/>
            <a:ext cx="4905581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25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Declaration of Russian (Ukrainian) ethnicity becomes to be popular in the Czech Republic.</a:t>
            </a:r>
          </a:p>
          <a:p>
            <a:endParaRPr lang="en-US" dirty="0"/>
          </a:p>
          <a:p>
            <a:r>
              <a:rPr lang="en-US" dirty="0"/>
              <a:t>Is the social </a:t>
            </a:r>
            <a:r>
              <a:rPr lang="en-US" dirty="0" err="1"/>
              <a:t>ciriticm</a:t>
            </a:r>
            <a:r>
              <a:rPr lang="en-US" dirty="0"/>
              <a:t> a sign of </a:t>
            </a:r>
            <a:r>
              <a:rPr lang="en-US" dirty="0" err="1"/>
              <a:t>cuccessful</a:t>
            </a:r>
            <a:r>
              <a:rPr lang="en-US" dirty="0"/>
              <a:t> integration to the new environment?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criticism</a:t>
            </a:r>
            <a:r>
              <a:rPr lang="cs-CZ" dirty="0"/>
              <a:t> – </a:t>
            </a:r>
            <a:r>
              <a:rPr lang="cs-CZ" dirty="0" err="1"/>
              <a:t>concept</a:t>
            </a:r>
            <a:r>
              <a:rPr lang="cs-CZ" dirty="0"/>
              <a:t> of </a:t>
            </a:r>
            <a:r>
              <a:rPr lang="cs-CZ" dirty="0" err="1"/>
              <a:t>nastalgia</a:t>
            </a:r>
            <a:r>
              <a:rPr lang="cs-CZ" dirty="0"/>
              <a:t> and </a:t>
            </a:r>
            <a:r>
              <a:rPr lang="cs-CZ" dirty="0" err="1"/>
              <a:t>nostalgic</a:t>
            </a:r>
            <a:r>
              <a:rPr lang="cs-CZ" dirty="0"/>
              <a:t> </a:t>
            </a:r>
            <a:r>
              <a:rPr lang="cs-CZ" dirty="0" err="1"/>
              <a:t>behaviour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34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084" y="2390126"/>
            <a:ext cx="4670156" cy="2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82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Nostalgia:</a:t>
            </a:r>
          </a:p>
          <a:p>
            <a:r>
              <a:rPr lang="en-GB" dirty="0"/>
              <a:t>Expected profession</a:t>
            </a:r>
          </a:p>
          <a:p>
            <a:r>
              <a:rPr lang="en-GB" dirty="0"/>
              <a:t>Cult of the Dead</a:t>
            </a:r>
          </a:p>
          <a:p>
            <a:r>
              <a:rPr lang="en-GB" dirty="0"/>
              <a:t>Village community life</a:t>
            </a:r>
          </a:p>
          <a:p>
            <a:r>
              <a:rPr lang="en-GB" dirty="0"/>
              <a:t>Closeness by neighbours (Nicknames – every person at least three names)</a:t>
            </a:r>
          </a:p>
          <a:p>
            <a:r>
              <a:rPr lang="en-GB" dirty="0"/>
              <a:t>Secret language</a:t>
            </a:r>
            <a:endParaRPr lang="cs-CZ" dirty="0"/>
          </a:p>
          <a:p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festivities</a:t>
            </a:r>
            <a:endParaRPr lang="en-GB" dirty="0"/>
          </a:p>
          <a:p>
            <a:endParaRPr lang="en-GB" dirty="0"/>
          </a:p>
          <a:p>
            <a:r>
              <a:rPr lang="en-GB" dirty="0"/>
              <a:t>Necessary to see that it is </a:t>
            </a:r>
            <a:r>
              <a:rPr lang="en-GB" dirty="0" err="1"/>
              <a:t>definively</a:t>
            </a:r>
            <a:r>
              <a:rPr lang="en-GB" dirty="0"/>
              <a:t> lost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811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5291" y="2891487"/>
            <a:ext cx="2355742" cy="16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85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7420" y="2244653"/>
            <a:ext cx="4711485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2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Whose</a:t>
            </a:r>
            <a:r>
              <a:rPr lang="cs-CZ" dirty="0"/>
              <a:t> </a:t>
            </a:r>
            <a:r>
              <a:rPr lang="cs-CZ" dirty="0" err="1"/>
              <a:t>adjustment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in the Czech </a:t>
            </a:r>
            <a:r>
              <a:rPr lang="cs-CZ" dirty="0" err="1"/>
              <a:t>conditions</a:t>
            </a:r>
            <a:r>
              <a:rPr lang="cs-CZ" dirty="0"/>
              <a:t> –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Ukraine</a:t>
            </a:r>
            <a:r>
              <a:rPr lang="cs-CZ" dirty="0"/>
              <a:t>, </a:t>
            </a:r>
            <a:r>
              <a:rPr lang="cs-CZ" dirty="0" err="1"/>
              <a:t>Belorussia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Kazakhstan</a:t>
            </a:r>
            <a:r>
              <a:rPr lang="cs-CZ" dirty="0"/>
              <a:t>?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871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D1C18A-2A2B-4320-9874-AE72F7718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7443DC-321C-438C-BAF7-5158004A6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Another problem that Brubaker addresses is the proliferation of states, and hence nationalism.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Despotically</a:t>
            </a:r>
            <a:r>
              <a:rPr lang="cs-CZ" dirty="0"/>
              <a:t> „</a:t>
            </a:r>
            <a:r>
              <a:rPr lang="cs-CZ" dirty="0" err="1"/>
              <a:t>strong</a:t>
            </a:r>
            <a:r>
              <a:rPr lang="cs-CZ" dirty="0"/>
              <a:t>“ but </a:t>
            </a:r>
            <a:r>
              <a:rPr lang="cs-CZ" dirty="0" err="1"/>
              <a:t>infrastructurally</a:t>
            </a:r>
            <a:r>
              <a:rPr lang="cs-CZ" dirty="0"/>
              <a:t> „</a:t>
            </a:r>
            <a:r>
              <a:rPr lang="cs-CZ" dirty="0" err="1"/>
              <a:t>weak</a:t>
            </a:r>
            <a:r>
              <a:rPr lang="cs-CZ" dirty="0"/>
              <a:t>“ </a:t>
            </a:r>
            <a:r>
              <a:rPr lang="cs-CZ" dirty="0" err="1"/>
              <a:t>states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Quazi-states</a:t>
            </a:r>
            <a:r>
              <a:rPr lang="cs-CZ" dirty="0"/>
              <a:t>“ – </a:t>
            </a:r>
            <a:r>
              <a:rPr lang="cs-CZ" dirty="0" err="1"/>
              <a:t>organizations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are </a:t>
            </a:r>
            <a:r>
              <a:rPr lang="cs-CZ" dirty="0" err="1"/>
              <a:t>officially</a:t>
            </a:r>
            <a:r>
              <a:rPr lang="cs-CZ" dirty="0"/>
              <a:t> </a:t>
            </a:r>
            <a:r>
              <a:rPr lang="cs-CZ" dirty="0" err="1"/>
              <a:t>recognized</a:t>
            </a:r>
            <a:r>
              <a:rPr lang="cs-CZ" dirty="0"/>
              <a:t> and </a:t>
            </a:r>
            <a:r>
              <a:rPr lang="cs-CZ" dirty="0" err="1"/>
              <a:t>certified</a:t>
            </a:r>
            <a:r>
              <a:rPr lang="cs-CZ" dirty="0"/>
              <a:t> </a:t>
            </a:r>
            <a:r>
              <a:rPr lang="cs-CZ" dirty="0" err="1"/>
              <a:t>internationally</a:t>
            </a:r>
            <a:r>
              <a:rPr lang="cs-CZ" dirty="0"/>
              <a:t> as „</a:t>
            </a:r>
            <a:r>
              <a:rPr lang="cs-CZ" dirty="0" err="1"/>
              <a:t>states</a:t>
            </a:r>
            <a:r>
              <a:rPr lang="cs-CZ" dirty="0"/>
              <a:t>“ </a:t>
            </a:r>
            <a:r>
              <a:rPr lang="cs-CZ" dirty="0" err="1"/>
              <a:t>yed</a:t>
            </a:r>
            <a:r>
              <a:rPr lang="cs-CZ" dirty="0"/>
              <a:t> </a:t>
            </a:r>
            <a:r>
              <a:rPr lang="cs-CZ" dirty="0" err="1"/>
              <a:t>fail</a:t>
            </a:r>
            <a:r>
              <a:rPr lang="cs-CZ" dirty="0"/>
              <a:t> to do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elementary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 </a:t>
            </a:r>
            <a:r>
              <a:rPr lang="cs-CZ" dirty="0" err="1"/>
              <a:t>supposed</a:t>
            </a:r>
            <a:r>
              <a:rPr lang="cs-CZ" dirty="0"/>
              <a:t> to do such as </a:t>
            </a:r>
            <a:r>
              <a:rPr lang="cs-CZ" dirty="0" err="1"/>
              <a:t>maintaining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thoughout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 </a:t>
            </a:r>
            <a:r>
              <a:rPr lang="cs-CZ" dirty="0" err="1"/>
              <a:t>territory</a:t>
            </a:r>
            <a:r>
              <a:rPr lang="cs-CZ" dirty="0"/>
              <a:t>.“ (159)</a:t>
            </a:r>
          </a:p>
        </p:txBody>
      </p:sp>
    </p:spTree>
    <p:extLst>
      <p:ext uri="{BB962C8B-B14F-4D97-AF65-F5344CB8AC3E}">
        <p14:creationId xmlns:p14="http://schemas.microsoft.com/office/powerpoint/2010/main" val="347037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err="1">
                <a:latin typeface="Times New Roman" pitchFamily="18" charset="0"/>
                <a:cs typeface="Times New Roman" pitchFamily="18" charset="0"/>
              </a:rPr>
              <a:t>Migration</a:t>
            </a:r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err="1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err="1">
                <a:latin typeface="Times New Roman" pitchFamily="18" charset="0"/>
                <a:cs typeface="Times New Roman" pitchFamily="18" charset="0"/>
              </a:rPr>
              <a:t>Chernobyl</a:t>
            </a:r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 Region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57675" y="2807494"/>
            <a:ext cx="39909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570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err="1">
                <a:latin typeface="Times New Roman" pitchFamily="18" charset="0"/>
                <a:cs typeface="Times New Roman" pitchFamily="18" charset="0"/>
              </a:rPr>
              <a:t>Migration</a:t>
            </a:r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err="1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err="1">
                <a:latin typeface="Times New Roman" pitchFamily="18" charset="0"/>
                <a:cs typeface="Times New Roman" pitchFamily="18" charset="0"/>
              </a:rPr>
              <a:t>Kazakhstan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570" y="1916832"/>
            <a:ext cx="8375879" cy="375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82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u="sng" dirty="0">
                <a:latin typeface="Times New Roman" pitchFamily="18" charset="0"/>
                <a:cs typeface="Times New Roman" pitchFamily="18" charset="0"/>
              </a:rPr>
              <a:t>The Subject of </a:t>
            </a:r>
            <a:r>
              <a:rPr lang="cs-CZ" sz="3200" b="1" u="sng" dirty="0" err="1">
                <a:latin typeface="Times New Roman" pitchFamily="18" charset="0"/>
                <a:cs typeface="Times New Roman" pitchFamily="18" charset="0"/>
              </a:rPr>
              <a:t>Interest</a:t>
            </a:r>
            <a:r>
              <a:rPr lang="en-GB" sz="32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participants in the so-called controlled migrations assisted by the Czech state who came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Ukraine, Belarus, and Kazakhstan to the Czech Republic in 1991–2001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controlled migration took place on 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the territory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of the Czech Republic in the 1990s and the first years of the twenty-first century in two waves:</a:t>
            </a:r>
          </a:p>
          <a:p>
            <a:pPr>
              <a:buFont typeface="Arial" charset="0"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In the first wave</a:t>
            </a:r>
            <a:r>
              <a:rPr lang="cs-CZ" sz="2600" b="1" dirty="0">
                <a:latin typeface="Times New Roman" pitchFamily="18" charset="0"/>
                <a:cs typeface="Times New Roman" pitchFamily="18" charset="0"/>
              </a:rPr>
              <a:t> 1991 (1991–1993)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a total of 1,812 people were relocated from areas affected by the Chernobyl nuclear disaster, of whom 1,731 lived at that time in Ukraine and 81 in Belarus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860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Motivation to migration:</a:t>
            </a:r>
          </a:p>
          <a:p>
            <a:pPr marL="0" indent="0">
              <a:buNone/>
            </a:pPr>
            <a:r>
              <a:rPr lang="en-GB" dirty="0"/>
              <a:t>Mixed motivation: </a:t>
            </a:r>
          </a:p>
          <a:p>
            <a:pPr marL="514350" indent="-514350">
              <a:buAutoNum type="arabicPeriod"/>
            </a:pPr>
            <a:r>
              <a:rPr lang="en-GB" dirty="0"/>
              <a:t>Chernobyl disaster</a:t>
            </a:r>
          </a:p>
          <a:p>
            <a:pPr marL="514350" indent="-514350">
              <a:buAutoNum type="arabicPeriod"/>
            </a:pPr>
            <a:r>
              <a:rPr lang="en-GB" dirty="0"/>
              <a:t>Changed conditions, opened boundaries, better perspective for the life in the Czech Republic</a:t>
            </a:r>
          </a:p>
          <a:p>
            <a:pPr marL="514350" indent="-514350">
              <a:buAutoNum type="arabicPeriod"/>
            </a:pPr>
            <a:r>
              <a:rPr lang="en-GB" dirty="0"/>
              <a:t>Worsened atmosphere in the Ukraine</a:t>
            </a:r>
          </a:p>
          <a:p>
            <a:pPr marL="514350" indent="-514350">
              <a:buAutoNum type="arabicPeriod"/>
            </a:pPr>
            <a:r>
              <a:rPr lang="en-GB" dirty="0"/>
              <a:t>Rise of Nationalism</a:t>
            </a:r>
          </a:p>
          <a:p>
            <a:pPr marL="514350" indent="-514350">
              <a:buAutoNum type="arabicPeriod"/>
            </a:pPr>
            <a:r>
              <a:rPr lang="en-GB" dirty="0"/>
              <a:t>Migration activities of another nationalities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3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u="sng">
                <a:latin typeface="Times New Roman" pitchFamily="18" charset="0"/>
                <a:cs typeface="Times New Roman" pitchFamily="18" charset="0"/>
              </a:rPr>
              <a:t>The Migration from Ukraine and Belaru</a:t>
            </a:r>
            <a:r>
              <a:rPr lang="cs-CZ" sz="3200" b="1" u="sng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displaced persons of Czech origin from Ukraine and Belarus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usually the offspring of the third to fifth generation of emigrants from the Czech lands to Tsarist Russia at the end of the 1860s and 1870s.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The displaced persons from Ukraine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lived in Ukraine mainly in the rural localities of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Mala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Zubivshchina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Malinovka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and in the towns of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Malin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Korosten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at a distance of approximately 55–80 km from the Chernobyl nuclear power plant.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The relocated persons from Belarus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had lived in towns of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Gomel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Mozyr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near Ukrainian Borders.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cs-CZ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8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u="sng">
                <a:latin typeface="Times New Roman" pitchFamily="18" charset="0"/>
                <a:cs typeface="Times New Roman" pitchFamily="18" charset="0"/>
              </a:rPr>
              <a:t>The Migration from Ukraine and Belarus</a:t>
            </a: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:</a:t>
            </a:r>
            <a:endParaRPr lang="cs-CZ" sz="32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charset="0"/>
              <a:buNone/>
            </a:pPr>
            <a:r>
              <a:rPr lang="en-GB" sz="24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en-GB" sz="2400" b="1">
                <a:latin typeface="Times New Roman" pitchFamily="18" charset="0"/>
                <a:cs typeface="Times New Roman" pitchFamily="18" charset="0"/>
              </a:rPr>
              <a:t>The displaced persons were offered the following conditions, 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which were slightly modified during the three years of the resettlement process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Free bus transport to Czechoslovakia, or the Czech Republic, and the transport of their property in lorries; </a:t>
            </a:r>
            <a:endParaRPr lang="cs-CZ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a one-week health and socialisation stay in a recreation facility and initial health examination; </a:t>
            </a:r>
            <a:endParaRPr lang="cs-CZ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priority acquisition of permanent residence in Czechoslovakia (Czech Republic);</a:t>
            </a:r>
            <a:endParaRPr lang="cs-CZ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social and health insurance to the extent provided to Czechoslovak, or Czech, citizens; </a:t>
            </a:r>
            <a:endParaRPr lang="cs-CZ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96334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3865</TotalTime>
  <Words>1582</Words>
  <Application>Microsoft Office PowerPoint</Application>
  <PresentationFormat>Širokoúhlá obrazovka</PresentationFormat>
  <Paragraphs>143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Gill Sans MT</vt:lpstr>
      <vt:lpstr>Times New Roman</vt:lpstr>
      <vt:lpstr>Wingdings</vt:lpstr>
      <vt:lpstr>Galerie</vt:lpstr>
      <vt:lpstr>Nations and Nationalism:  An Advanced Course on Politics  and culture</vt:lpstr>
      <vt:lpstr>Guided Migration in the Czech Republic since 1989 and Its Outcomes: Long Distance Nationalism  </vt:lpstr>
      <vt:lpstr>East – West migration; Cross EU frontiers migration</vt:lpstr>
      <vt:lpstr>Migration from the Chernobyl Region</vt:lpstr>
      <vt:lpstr>Migration from Kazakhstan</vt:lpstr>
      <vt:lpstr>The Subject of Interest:</vt:lpstr>
      <vt:lpstr>Prezentace aplikace PowerPoint</vt:lpstr>
      <vt:lpstr>The Migration from Ukraine and Belarus:</vt:lpstr>
      <vt:lpstr>The Migration from Ukraine and Belarus:</vt:lpstr>
      <vt:lpstr>Prezentace aplikace PowerPoint</vt:lpstr>
      <vt:lpstr>The Migration from Ukraine and Belarus:</vt:lpstr>
      <vt:lpstr>The Migration from Kazakhstan:</vt:lpstr>
      <vt:lpstr>Prezentace aplikace PowerPoint</vt:lpstr>
      <vt:lpstr>Prezentace aplikace PowerPoint</vt:lpstr>
      <vt:lpstr>Prezentace aplikace PowerPoint</vt:lpstr>
      <vt:lpstr>Prezentace aplikace PowerPoint</vt:lpstr>
      <vt:lpstr>The Migration from Kazakhstan:</vt:lpstr>
      <vt:lpstr>The Aim of Migrations</vt:lpstr>
      <vt:lpstr>Main characteristics of the migrants after their comming to the country of destination</vt:lpstr>
      <vt:lpstr>Ethnographical inquiries</vt:lpstr>
      <vt:lpstr>Prezentace aplikace PowerPoint</vt:lpstr>
      <vt:lpstr>Prezentace aplikace PowerPoint</vt:lpstr>
      <vt:lpstr>Present day situation of immigrants</vt:lpstr>
      <vt:lpstr>Methodological problems</vt:lpstr>
      <vt:lpstr>Methodological problems: termination of migration networks</vt:lpstr>
      <vt:lpstr>Influence of migration systems</vt:lpstr>
      <vt:lpstr>Influence of migration systems</vt:lpstr>
      <vt:lpstr>Prezentace aplikace PowerPoint</vt:lpstr>
      <vt:lpstr>Criticism</vt:lpstr>
      <vt:lpstr>Syndrome of marginalization of second generation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Nations and Nationalism: An Advanced Course of Political Anthropology</dc:title>
  <dc:creator>Zdeněk Uherek</dc:creator>
  <cp:lastModifiedBy>Zdeněk Uherek</cp:lastModifiedBy>
  <cp:revision>43</cp:revision>
  <dcterms:created xsi:type="dcterms:W3CDTF">2020-04-27T14:08:24Z</dcterms:created>
  <dcterms:modified xsi:type="dcterms:W3CDTF">2021-05-03T03:46:41Z</dcterms:modified>
</cp:coreProperties>
</file>