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5" r:id="rId3"/>
    <p:sldId id="279" r:id="rId4"/>
    <p:sldId id="266" r:id="rId5"/>
    <p:sldId id="296" r:id="rId6"/>
    <p:sldId id="295" r:id="rId7"/>
    <p:sldId id="300" r:id="rId8"/>
    <p:sldId id="299" r:id="rId9"/>
    <p:sldId id="302" r:id="rId10"/>
    <p:sldId id="30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CFC08-43E2-447F-BEAB-0C5F769DDA1F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1AEA9-006D-4AB2-A594-86CF029522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9001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>
            <a:extLst>
              <a:ext uri="{FF2B5EF4-FFF2-40B4-BE49-F238E27FC236}">
                <a16:creationId xmlns:a16="http://schemas.microsoft.com/office/drawing/2014/main" id="{FFF80A36-A767-4287-A0F4-0A363389DA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Zástupný symbol pro poznámky 2">
            <a:extLst>
              <a:ext uri="{FF2B5EF4-FFF2-40B4-BE49-F238E27FC236}">
                <a16:creationId xmlns:a16="http://schemas.microsoft.com/office/drawing/2014/main" id="{D9D3B0E6-1215-4C17-AECC-50DC84ECFF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/>
              <a:t>Michael Phelps – 6-Znak Michael Phelps.mp4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/>
              <a:t>Detail techniky - 7-Swim Lesson - Backstroke.mp4</a:t>
            </a:r>
          </a:p>
        </p:txBody>
      </p:sp>
      <p:sp>
        <p:nvSpPr>
          <p:cNvPr id="25604" name="Zástupný symbol pro číslo snímku 3">
            <a:extLst>
              <a:ext uri="{FF2B5EF4-FFF2-40B4-BE49-F238E27FC236}">
                <a16:creationId xmlns:a16="http://schemas.microsoft.com/office/drawing/2014/main" id="{D99371DF-5F3F-457F-94E7-E58840C810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DF3108-FDA7-4433-9C2A-A038994A53E4}" type="slidenum">
              <a:rPr lang="cs-CZ" altLang="cs-CZ"/>
              <a:pPr>
                <a:spcBef>
                  <a:spcPct val="0"/>
                </a:spcBef>
              </a:pPr>
              <a:t>2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D2EA-10D4-4CE7-ACAE-158E40520F11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397D-397F-4A93-8D36-020FF5ADE1EF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965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D2EA-10D4-4CE7-ACAE-158E40520F11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397D-397F-4A93-8D36-020FF5ADE1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4874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D2EA-10D4-4CE7-ACAE-158E40520F11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397D-397F-4A93-8D36-020FF5ADE1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3353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D2EA-10D4-4CE7-ACAE-158E40520F11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397D-397F-4A93-8D36-020FF5ADE1EF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571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D2EA-10D4-4CE7-ACAE-158E40520F11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397D-397F-4A93-8D36-020FF5ADE1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9436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D2EA-10D4-4CE7-ACAE-158E40520F11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397D-397F-4A93-8D36-020FF5ADE1EF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1557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D2EA-10D4-4CE7-ACAE-158E40520F11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397D-397F-4A93-8D36-020FF5ADE1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1616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D2EA-10D4-4CE7-ACAE-158E40520F11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397D-397F-4A93-8D36-020FF5ADE1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4295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D2EA-10D4-4CE7-ACAE-158E40520F11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397D-397F-4A93-8D36-020FF5ADE1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3668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D2EA-10D4-4CE7-ACAE-158E40520F11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397D-397F-4A93-8D36-020FF5ADE1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7102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D2EA-10D4-4CE7-ACAE-158E40520F11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397D-397F-4A93-8D36-020FF5ADE1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2683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D2EA-10D4-4CE7-ACAE-158E40520F11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397D-397F-4A93-8D36-020FF5ADE1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2558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D2EA-10D4-4CE7-ACAE-158E40520F11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397D-397F-4A93-8D36-020FF5ADE1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015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D2EA-10D4-4CE7-ACAE-158E40520F11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397D-397F-4A93-8D36-020FF5ADE1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395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D2EA-10D4-4CE7-ACAE-158E40520F11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397D-397F-4A93-8D36-020FF5ADE1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7850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D2EA-10D4-4CE7-ACAE-158E40520F11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397D-397F-4A93-8D36-020FF5ADE1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7393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1D2EA-10D4-4CE7-ACAE-158E40520F11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397D-397F-4A93-8D36-020FF5ADE1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2079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501D2EA-10D4-4CE7-ACAE-158E40520F11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862397D-397F-4A93-8D36-020FF5ADE1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19897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71CBBF-C926-4E90-8065-ECF101D6FD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2C4B3B9-E541-4B84-8FC5-374CA1A690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3947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>
            <a:extLst>
              <a:ext uri="{FF2B5EF4-FFF2-40B4-BE49-F238E27FC236}">
                <a16:creationId xmlns:a16="http://schemas.microsoft.com/office/drawing/2014/main" id="{8A236CEE-DC9B-42B8-87AD-C638EE7F8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59392"/>
            <a:ext cx="8534400" cy="1384182"/>
          </a:xfrm>
        </p:spPr>
        <p:txBody>
          <a:bodyPr/>
          <a:lstStyle/>
          <a:p>
            <a:r>
              <a:rPr lang="cs-CZ" altLang="cs-CZ" dirty="0">
                <a:solidFill>
                  <a:schemeClr val="bg1"/>
                </a:solidFill>
              </a:rPr>
              <a:t>Chyby v  plaveckém způsobu znak</a:t>
            </a:r>
          </a:p>
        </p:txBody>
      </p:sp>
      <p:sp>
        <p:nvSpPr>
          <p:cNvPr id="33795" name="Zástupný symbol pro obsah 2">
            <a:extLst>
              <a:ext uri="{FF2B5EF4-FFF2-40B4-BE49-F238E27FC236}">
                <a16:creationId xmlns:a16="http://schemas.microsoft.com/office/drawing/2014/main" id="{67ED048A-6309-4452-AE4E-A64E796FD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921078"/>
            <a:ext cx="8534400" cy="3833769"/>
          </a:xfrm>
        </p:spPr>
        <p:txBody>
          <a:bodyPr/>
          <a:lstStyle/>
          <a:p>
            <a:r>
              <a:rPr lang="cs-CZ" altLang="cs-CZ" dirty="0"/>
              <a:t>Prosazená pánev</a:t>
            </a:r>
          </a:p>
          <a:p>
            <a:r>
              <a:rPr lang="cs-CZ" altLang="cs-CZ" dirty="0"/>
              <a:t>Pokrčené nohy v kolenou</a:t>
            </a:r>
          </a:p>
          <a:p>
            <a:r>
              <a:rPr lang="cs-CZ" altLang="cs-CZ" dirty="0"/>
              <a:t>Nepropnuté špičky</a:t>
            </a:r>
          </a:p>
          <a:p>
            <a:r>
              <a:rPr lang="cs-CZ" altLang="cs-CZ" dirty="0"/>
              <a:t> Brada přitažená k hrudníku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>
            <a:extLst>
              <a:ext uri="{FF2B5EF4-FFF2-40B4-BE49-F238E27FC236}">
                <a16:creationId xmlns:a16="http://schemas.microsoft.com/office/drawing/2014/main" id="{61C56D3E-FC5F-45EE-ACFA-F24607D82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888" y="333375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/>
              <a:t>Plavecký způsob znak - popis</a:t>
            </a:r>
          </a:p>
        </p:txBody>
      </p:sp>
      <p:sp>
        <p:nvSpPr>
          <p:cNvPr id="24579" name="Zástupný symbol pro obsah 2">
            <a:extLst>
              <a:ext uri="{FF2B5EF4-FFF2-40B4-BE49-F238E27FC236}">
                <a16:creationId xmlns:a16="http://schemas.microsoft.com/office/drawing/2014/main" id="{B2DF8064-A432-48CD-A857-CFD2D40BC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0888" y="1628776"/>
            <a:ext cx="8139112" cy="4854575"/>
          </a:xfrm>
        </p:spPr>
        <p:txBody>
          <a:bodyPr/>
          <a:lstStyle/>
          <a:p>
            <a:pPr eaLnBrk="1" hangingPunct="1"/>
            <a:r>
              <a:rPr lang="cs-CZ" altLang="cs-CZ"/>
              <a:t>poloha na zádech, střídavé pohyby horních i dolních končetin kolem os velkých kloubů bez jejich přílišného namáhání </a:t>
            </a:r>
          </a:p>
          <a:p>
            <a:pPr eaLnBrk="1" hangingPunct="1"/>
            <a:r>
              <a:rPr lang="cs-CZ" altLang="cs-CZ"/>
              <a:t>obličejová část není v kontaktu s vodou čímž odpadají problémy s nácvikem dýchání</a:t>
            </a:r>
          </a:p>
        </p:txBody>
      </p:sp>
      <p:pic>
        <p:nvPicPr>
          <p:cNvPr id="24580" name="Obrázek 5" descr="Back stroke animation 00_00_00-00_00_10.gif">
            <a:extLst>
              <a:ext uri="{FF2B5EF4-FFF2-40B4-BE49-F238E27FC236}">
                <a16:creationId xmlns:a16="http://schemas.microsoft.com/office/drawing/2014/main" id="{136515AB-CBC4-4078-8933-9F48D52587A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9" y="5048250"/>
            <a:ext cx="1914525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38521013-B0F2-41CE-94C4-5DC098F8A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214314"/>
            <a:ext cx="428625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>
            <a:extLst>
              <a:ext uri="{FF2B5EF4-FFF2-40B4-BE49-F238E27FC236}">
                <a16:creationId xmlns:a16="http://schemas.microsoft.com/office/drawing/2014/main" id="{B17788A0-3E75-4C50-B1A5-7E91788DD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4" y="285750"/>
            <a:ext cx="2071687" cy="635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>
            <a:extLst>
              <a:ext uri="{FF2B5EF4-FFF2-40B4-BE49-F238E27FC236}">
                <a16:creationId xmlns:a16="http://schemas.microsoft.com/office/drawing/2014/main" id="{49917FD2-44F2-430E-BC00-C73CAF533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549275"/>
            <a:ext cx="7689850" cy="1143000"/>
          </a:xfrm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chemeClr val="bg1"/>
                </a:solidFill>
              </a:rPr>
              <a:t>Znak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1797A7E-37A0-486D-BCBB-B1044B89F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2313" y="1773239"/>
            <a:ext cx="8229600" cy="4389437"/>
          </a:xfrm>
        </p:spPr>
        <p:txBody>
          <a:bodyPr>
            <a:normAutofit fontScale="92500" lnSpcReduction="20000"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b="1" dirty="0"/>
              <a:t>Dolní končetiny </a:t>
            </a:r>
            <a:r>
              <a:rPr lang="cs-CZ" dirty="0"/>
              <a:t>– pohyb vychází z kyčle, kolena se nevynořují</a:t>
            </a:r>
          </a:p>
          <a:p>
            <a:pPr marL="640080" lvl="1" indent="-246888">
              <a:buFont typeface="Wingdings 2"/>
              <a:buChar char=""/>
              <a:defRPr/>
            </a:pPr>
            <a:r>
              <a:rPr lang="cs-CZ" dirty="0"/>
              <a:t>aktivní část pohybu je směrem vzhůru</a:t>
            </a:r>
          </a:p>
          <a:p>
            <a:pPr marL="640080" lvl="1" indent="-246888">
              <a:buFont typeface="Wingdings 2"/>
              <a:buChar char=""/>
              <a:defRPr/>
            </a:pPr>
            <a:r>
              <a:rPr lang="cs-CZ" dirty="0"/>
              <a:t>relaxační část pohybu je směrem ke dnu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b="1" dirty="0"/>
              <a:t>Horní končetiny</a:t>
            </a:r>
            <a:r>
              <a:rPr lang="cs-CZ" dirty="0"/>
              <a:t> – pohyb je prováděn po esovité dráze, paže se do vody zanořuje malíkovou hranou, následně probíhá krčení paže v lokti a nastavení záběrových ploch (předloktí a ruka). Záběr končí u stehna, kdy je paže natažená a následuje fáze přenosu nad hladinou.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b="1" dirty="0"/>
              <a:t>Chyby</a:t>
            </a:r>
          </a:p>
          <a:p>
            <a:pPr marL="640080" lvl="1" indent="-246888">
              <a:buFont typeface="Wingdings 2"/>
              <a:buChar char=""/>
              <a:defRPr/>
            </a:pPr>
            <a:r>
              <a:rPr lang="cs-CZ" dirty="0"/>
              <a:t>dobíhání paží</a:t>
            </a:r>
          </a:p>
          <a:p>
            <a:pPr marL="640080" lvl="1" indent="-246888">
              <a:buFont typeface="Wingdings 2"/>
              <a:buChar char=""/>
              <a:defRPr/>
            </a:pPr>
            <a:r>
              <a:rPr lang="cs-CZ" dirty="0"/>
              <a:t>vynořování kolen při záběrech dolních končetin</a:t>
            </a:r>
          </a:p>
          <a:p>
            <a:pPr marL="640080" lvl="1" indent="-246888">
              <a:buFont typeface="Wingdings 2"/>
              <a:buChar char=""/>
              <a:defRPr/>
            </a:pPr>
            <a:r>
              <a:rPr lang="cs-CZ" dirty="0"/>
              <a:t>Zastavování paží v připažení po dokončení záběru</a:t>
            </a:r>
          </a:p>
          <a:p>
            <a:pPr marL="640080" lvl="1" indent="-246888">
              <a:buFont typeface="Wingdings 2"/>
              <a:buChar char=""/>
              <a:defRPr/>
            </a:pPr>
            <a:r>
              <a:rPr lang="cs-CZ" dirty="0"/>
              <a:t>Propadnutí pánve ve splývavé poloze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cs-CZ" dirty="0"/>
          </a:p>
        </p:txBody>
      </p:sp>
      <p:pic>
        <p:nvPicPr>
          <p:cNvPr id="27652" name="Picture 2">
            <a:extLst>
              <a:ext uri="{FF2B5EF4-FFF2-40B4-BE49-F238E27FC236}">
                <a16:creationId xmlns:a16="http://schemas.microsoft.com/office/drawing/2014/main" id="{82D16D00-B8B9-4BB9-BAC4-2D3FAB5E9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6" y="-11113"/>
            <a:ext cx="2619375" cy="174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>
            <a:extLst>
              <a:ext uri="{FF2B5EF4-FFF2-40B4-BE49-F238E27FC236}">
                <a16:creationId xmlns:a16="http://schemas.microsoft.com/office/drawing/2014/main" id="{03E3AA44-E6D3-416F-B252-A65DC31EB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0"/>
            <a:ext cx="8534400" cy="1400961"/>
          </a:xfrm>
        </p:spPr>
        <p:txBody>
          <a:bodyPr/>
          <a:lstStyle/>
          <a:p>
            <a:r>
              <a:rPr lang="cs-CZ" altLang="cs-CZ" dirty="0">
                <a:solidFill>
                  <a:schemeClr val="bg1"/>
                </a:solidFill>
              </a:rPr>
              <a:t>Postup nácviku znakových nohou</a:t>
            </a:r>
          </a:p>
        </p:txBody>
      </p:sp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6FF9C4EC-4578-40D9-B59F-4908A2403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551963"/>
            <a:ext cx="8534400" cy="4504888"/>
          </a:xfrm>
        </p:spPr>
        <p:txBody>
          <a:bodyPr/>
          <a:lstStyle/>
          <a:p>
            <a:r>
              <a:rPr lang="cs-CZ" altLang="cs-CZ" dirty="0"/>
              <a:t>Instruktor předvede práci znakových nohou na suchu</a:t>
            </a:r>
          </a:p>
          <a:p>
            <a:r>
              <a:rPr lang="cs-CZ" altLang="cs-CZ" dirty="0"/>
              <a:t>Cvičenci vyzkouší sami pohyby dolních končetin na suchu</a:t>
            </a:r>
          </a:p>
          <a:p>
            <a:r>
              <a:rPr lang="cs-CZ" altLang="cs-CZ" dirty="0"/>
              <a:t>Následně provádíme pohyby dolních končetin na okraji bazénu</a:t>
            </a:r>
          </a:p>
          <a:p>
            <a:endParaRPr lang="cs-CZ" altLang="cs-CZ" dirty="0"/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>
            <a:extLst>
              <a:ext uri="{FF2B5EF4-FFF2-40B4-BE49-F238E27FC236}">
                <a16:creationId xmlns:a16="http://schemas.microsoft.com/office/drawing/2014/main" id="{1A843D3C-3648-4E28-87C9-986E2BCC7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610" y="528507"/>
            <a:ext cx="8534400" cy="1526796"/>
          </a:xfrm>
        </p:spPr>
        <p:txBody>
          <a:bodyPr>
            <a:normAutofit/>
          </a:bodyPr>
          <a:lstStyle/>
          <a:p>
            <a:r>
              <a:rPr lang="cs-CZ" altLang="cs-CZ" dirty="0">
                <a:solidFill>
                  <a:schemeClr val="bg1"/>
                </a:solidFill>
              </a:rPr>
              <a:t>Postup nácviku znakových nohou</a:t>
            </a:r>
          </a:p>
        </p:txBody>
      </p:sp>
      <p:sp>
        <p:nvSpPr>
          <p:cNvPr id="29699" name="Zástupný symbol pro obsah 2">
            <a:extLst>
              <a:ext uri="{FF2B5EF4-FFF2-40B4-BE49-F238E27FC236}">
                <a16:creationId xmlns:a16="http://schemas.microsoft.com/office/drawing/2014/main" id="{6123433B-2F6D-480D-B33F-883E777F6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365695"/>
            <a:ext cx="8534400" cy="4492304"/>
          </a:xfrm>
        </p:spPr>
        <p:txBody>
          <a:bodyPr/>
          <a:lstStyle/>
          <a:p>
            <a:r>
              <a:rPr lang="cs-CZ" altLang="cs-CZ" dirty="0"/>
              <a:t>Nácvik provádíme ve vodě s destičkou pod hlavou</a:t>
            </a:r>
          </a:p>
          <a:p>
            <a:r>
              <a:rPr lang="cs-CZ" altLang="cs-CZ" dirty="0"/>
              <a:t>Nácvik doprovázíme slovními povely „oči na strop, břicho nahoru, nekrč kolena, natáhni špičky“</a:t>
            </a:r>
          </a:p>
          <a:p>
            <a:r>
              <a:rPr lang="cs-CZ" altLang="cs-CZ" dirty="0"/>
              <a:t>Následně provádíme nácvik znakových nohou s držením destičky na hrudníku</a:t>
            </a:r>
          </a:p>
          <a:p>
            <a:r>
              <a:rPr lang="cs-CZ" altLang="cs-CZ" dirty="0"/>
              <a:t>Poté cvičenci drží destičku v napnutých pažích na stehnech </a:t>
            </a:r>
          </a:p>
          <a:p>
            <a:r>
              <a:rPr lang="cs-CZ" altLang="cs-CZ" dirty="0"/>
              <a:t>Posledním bodem nácviku je držení destičky ve vzpažení (paže se nekrčí v loktech)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>
            <a:extLst>
              <a:ext uri="{FF2B5EF4-FFF2-40B4-BE49-F238E27FC236}">
                <a16:creationId xmlns:a16="http://schemas.microsoft.com/office/drawing/2014/main" id="{C31AD6CD-B989-4D2A-8EB6-1A4691A06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684212" y="209726"/>
            <a:ext cx="8534400" cy="1048624"/>
          </a:xfrm>
        </p:spPr>
        <p:txBody>
          <a:bodyPr>
            <a:normAutofit fontScale="90000"/>
          </a:bodyPr>
          <a:lstStyle/>
          <a:p>
            <a:r>
              <a:rPr lang="cs-CZ" altLang="cs-CZ" dirty="0">
                <a:solidFill>
                  <a:schemeClr val="bg1"/>
                </a:solidFill>
              </a:rPr>
              <a:t>Postup nácviku znakových nohou</a:t>
            </a:r>
          </a:p>
        </p:txBody>
      </p:sp>
      <p:sp>
        <p:nvSpPr>
          <p:cNvPr id="30723" name="Zástupný symbol pro obsah 2">
            <a:extLst>
              <a:ext uri="{FF2B5EF4-FFF2-40B4-BE49-F238E27FC236}">
                <a16:creationId xmlns:a16="http://schemas.microsoft.com/office/drawing/2014/main" id="{06214511-1E50-42A8-BA6E-FF62DD7D1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350628"/>
            <a:ext cx="8534400" cy="4580389"/>
          </a:xfrm>
        </p:spPr>
        <p:txBody>
          <a:bodyPr/>
          <a:lstStyle/>
          <a:p>
            <a:r>
              <a:rPr lang="cs-CZ" altLang="cs-CZ" dirty="0"/>
              <a:t>Po zvládnutí pohybu znakových nohou s pomůckou nacvičujeme pohyb dolních končetin bez pomůcky</a:t>
            </a:r>
          </a:p>
          <a:p>
            <a:r>
              <a:rPr lang="cs-CZ" altLang="cs-CZ" dirty="0"/>
              <a:t>Nejdříve s rukama v připažení</a:t>
            </a:r>
          </a:p>
          <a:p>
            <a:r>
              <a:rPr lang="cs-CZ" altLang="cs-CZ" dirty="0"/>
              <a:t>Následně s rukama ve vzpažení, kdy je hlava na napjatých pažích položena</a:t>
            </a:r>
          </a:p>
          <a:p>
            <a:r>
              <a:rPr lang="cs-CZ" altLang="cs-CZ" dirty="0"/>
              <a:t>Vše doprovázíme slovními povely „oči na strop, břicho nahoru, nekrč kolena, natáhni špičky“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>
            <a:extLst>
              <a:ext uri="{FF2B5EF4-FFF2-40B4-BE49-F238E27FC236}">
                <a16:creationId xmlns:a16="http://schemas.microsoft.com/office/drawing/2014/main" id="{E89D55CF-3D83-4C90-A9B0-0A257D105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88913"/>
            <a:ext cx="8229600" cy="1143000"/>
          </a:xfrm>
        </p:spPr>
        <p:txBody>
          <a:bodyPr/>
          <a:lstStyle/>
          <a:p>
            <a:r>
              <a:rPr lang="cs-CZ" altLang="cs-CZ" dirty="0">
                <a:solidFill>
                  <a:schemeClr val="bg1"/>
                </a:solidFill>
              </a:rPr>
              <a:t>Postup nácviku znakových paží</a:t>
            </a:r>
          </a:p>
        </p:txBody>
      </p:sp>
      <p:sp>
        <p:nvSpPr>
          <p:cNvPr id="31747" name="Zástupný symbol pro obsah 2">
            <a:extLst>
              <a:ext uri="{FF2B5EF4-FFF2-40B4-BE49-F238E27FC236}">
                <a16:creationId xmlns:a16="http://schemas.microsoft.com/office/drawing/2014/main" id="{7D302F71-A52C-44B0-AE93-A1AB22BEA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557338"/>
            <a:ext cx="8229600" cy="4767262"/>
          </a:xfrm>
        </p:spPr>
        <p:txBody>
          <a:bodyPr/>
          <a:lstStyle/>
          <a:p>
            <a:r>
              <a:rPr lang="cs-CZ" altLang="cs-CZ"/>
              <a:t>Instruktor předvede pohyby horních končetin na suchu </a:t>
            </a:r>
          </a:p>
          <a:p>
            <a:r>
              <a:rPr lang="cs-CZ" altLang="cs-CZ"/>
              <a:t>Důraz klade na správné provedení záběru – „paže kolem ucha, ruka do vody malíkovou hranou, záběr až ke stehnu a ruce z vody palcem napřed“</a:t>
            </a:r>
          </a:p>
          <a:p>
            <a:r>
              <a:rPr lang="cs-CZ" altLang="cs-CZ"/>
              <a:t>Cvičenci si práci horních končetin zkouší na suchu a instruktor je opravuje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>
            <a:extLst>
              <a:ext uri="{FF2B5EF4-FFF2-40B4-BE49-F238E27FC236}">
                <a16:creationId xmlns:a16="http://schemas.microsoft.com/office/drawing/2014/main" id="{7FA1AB83-C8C4-4A49-9FBD-7389CB7B8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762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altLang="cs-CZ" dirty="0">
                <a:solidFill>
                  <a:schemeClr val="bg1"/>
                </a:solidFill>
              </a:rPr>
              <a:t>Postup nácviku znakových paží ve vodě</a:t>
            </a:r>
          </a:p>
        </p:txBody>
      </p:sp>
      <p:sp>
        <p:nvSpPr>
          <p:cNvPr id="32771" name="Zástupný symbol pro obsah 2">
            <a:extLst>
              <a:ext uri="{FF2B5EF4-FFF2-40B4-BE49-F238E27FC236}">
                <a16:creationId xmlns:a16="http://schemas.microsoft.com/office/drawing/2014/main" id="{564A221F-E483-4434-AAA3-070F8B1FF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19250"/>
            <a:ext cx="8229600" cy="4705350"/>
          </a:xfrm>
        </p:spPr>
        <p:txBody>
          <a:bodyPr/>
          <a:lstStyle/>
          <a:p>
            <a:r>
              <a:rPr lang="cs-CZ" altLang="cs-CZ"/>
              <a:t>Cvičenci drží destičku v jedné paži nataženou ve vzpažení a druhá paže provádí znakové záběry</a:t>
            </a:r>
          </a:p>
          <a:p>
            <a:r>
              <a:rPr lang="cs-CZ" altLang="cs-CZ"/>
              <a:t>Cvičenci drží destičku ve vzpažení a provádí střídavé znakové záběry paží a destičku si předávají z jedné ruky do druhé</a:t>
            </a:r>
          </a:p>
          <a:p>
            <a:r>
              <a:rPr lang="cs-CZ" altLang="cs-CZ"/>
              <a:t>Následně provádíme záběry horních končetin bez pomůcek, kdy plaveme tzv. „fackovačku“, což je obdoba plavání znakových paží s destičkou, kterou si předáváme z jedné ruky do druhé</a:t>
            </a:r>
          </a:p>
          <a:p>
            <a:r>
              <a:rPr lang="cs-CZ" altLang="cs-CZ"/>
              <a:t>Následně spojíme pohyby horních i dolních končetin do celé souhry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Řez">
  <a:themeElements>
    <a:clrScheme name="Řez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Řez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Řez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</TotalTime>
  <Words>446</Words>
  <Application>Microsoft Office PowerPoint</Application>
  <PresentationFormat>Širokoúhlá obrazovka</PresentationFormat>
  <Paragraphs>45</Paragraphs>
  <Slides>10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Calibri</vt:lpstr>
      <vt:lpstr>Century Gothic</vt:lpstr>
      <vt:lpstr>Wingdings 2</vt:lpstr>
      <vt:lpstr>Wingdings 3</vt:lpstr>
      <vt:lpstr>Řez</vt:lpstr>
      <vt:lpstr>Prezentace aplikace PowerPoint</vt:lpstr>
      <vt:lpstr>Plavecký způsob znak - popis</vt:lpstr>
      <vt:lpstr>Prezentace aplikace PowerPoint</vt:lpstr>
      <vt:lpstr>Znak</vt:lpstr>
      <vt:lpstr>Postup nácviku znakových nohou</vt:lpstr>
      <vt:lpstr>Postup nácviku znakových nohou</vt:lpstr>
      <vt:lpstr>Postup nácviku znakových nohou</vt:lpstr>
      <vt:lpstr>Postup nácviku znakových paží</vt:lpstr>
      <vt:lpstr>Postup nácviku znakových paží ve vodě</vt:lpstr>
      <vt:lpstr>Chyby v  plaveckém způsobu znak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ircul</dc:creator>
  <cp:lastModifiedBy> </cp:lastModifiedBy>
  <cp:revision>1</cp:revision>
  <dcterms:created xsi:type="dcterms:W3CDTF">2020-03-21T13:51:44Z</dcterms:created>
  <dcterms:modified xsi:type="dcterms:W3CDTF">2020-03-21T13:56:01Z</dcterms:modified>
</cp:coreProperties>
</file>