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3EB"/>
          </a:solidFill>
        </a:fill>
      </a:tcStyle>
    </a:wholeTbl>
    <a:band2H>
      <a:tcTxStyle/>
      <a:tcStyle>
        <a:tcBdr/>
        <a:fill>
          <a:solidFill>
            <a:srgbClr val="EE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2D7"/>
          </a:solidFill>
        </a:fill>
      </a:tcStyle>
    </a:wholeTbl>
    <a:band2H>
      <a:tcTxStyle/>
      <a:tcStyle>
        <a:tcBdr/>
        <a:fill>
          <a:solidFill>
            <a:srgbClr val="F0F1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ADA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Mean-similarity-ratings-for-each-relation-type-in-each-culture-in-Experiment-2_fig1_614232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searchgate.net/figure/Mean-likelihood-ratings-for-property-induction-on-the-blank-property-for-each-target_fig2_614232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obr.1: </a:t>
            </a:r>
            <a:r>
              <a:rPr u="sng">
                <a:solidFill>
                  <a:srgbClr val="F7A115"/>
                </a:solidFill>
                <a:uFill>
                  <a:solidFill>
                    <a:srgbClr val="F7A115"/>
                  </a:solidFill>
                </a:uFill>
                <a:hlinkClick r:id="rId3"/>
              </a:rPr>
              <a:t>https://www.researchgate.net/figure/Mean-similarity-ratings-for-each-relation-type-in-each-culture-in-Experiment-2_fig1_6142324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obr.2: </a:t>
            </a:r>
            <a:r>
              <a:rPr u="sng">
                <a:solidFill>
                  <a:srgbClr val="F7A115"/>
                </a:solidFill>
                <a:uFill>
                  <a:solidFill>
                    <a:srgbClr val="F7A115"/>
                  </a:solidFill>
                </a:uFill>
                <a:hlinkClick r:id="rId4"/>
              </a:rPr>
              <a:t>https://www.researchgate.net/figure/Mean-likelihood-ratings-for-property-induction-on-the-blank-property-for-each-target_fig2_6142324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https://www.washington-vapes.co.uk/wp-content/uploads/2019/11/mystery-box.png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https://www.transparentpng.com/thumb/white-tiger/x4F1jP-white-tiger-amazing-image-download.png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https://images.twinkl.co.uk/tr/image/upload/illustation/Giraffe-Emoij--Animals-Newsroom-ks2.png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https://lh3.googleusercontent.com/proxy/ByKqYSuyEb7pxOLy7DZXWS--1rG4v4DuewfD_Vg3mtObVB4o4L60k3JVgGSMeXw2vkO1XOxY-jcGSMBkadj9KdV-Nz9LqcTxMsGfd6Uj98fc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https://media.springernature.com/full/springer-static/image/art%3A10.3758%2Fs13421-012-0240-2/MediaObjects/13421_2012_240_Fig2_HTML.gif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https://image.freepik.com/free-vector/rectangle-maze-game-kids-three-entrances-one-exit-puzzle-children_78007-1797.jpg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https://i.pinimg.com/originals/0e/4a/ba/0e4abae256ea248a52528e84fcb976de.png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https://static.vecteezy.com/system/resources/previews/002/147/175/original/cute-mushroom-is-confused-free-vector.jpg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https://i.pinimg.com/originals/83/46/d2/8346d20bc8cb83e1c2eaee6b8746139d.png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http://www.clker.com/cliparts/2/k/n/l/C/Q/transparent-green-checkmark-md.png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https://lh3.googleusercontent.com/proxy/Oy6VJQBGXDvKI_aC6TY_lfxAfdeAipvcNpq65BNcaUn8qqavOOKVcdC1-RrCKklrfboOur9Qo6kSB_0XGsKyOxWkhQ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https://not-your-average-mom.com/wp-content/uploads/2014/08/question-mark-red-e1407445208722.png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https://image.freepik.com/free-vector/rectangle-maze-game-kids-three-entrances-one-exit-puzzle-children_78007-1797.jpg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https://i.pinimg.com/originals/0e/4a/ba/0e4abae256ea248a52528e84fcb976de.png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https://static.vecteezy.com/system/resources/previews/002/147/175/original/cute-mushroom-is-confused-free-vector.jpg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https://i.pinimg.com/originals/83/46/d2/8346d20bc8cb83e1c2eaee6b8746139d.png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http://www.clker.com/cliparts/2/k/n/l/C/Q/transparent-green-checkmark-md.png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https://lh3.googleusercontent.com/proxy/Oy6VJQBGXDvKI_aC6TY_lfxAfdeAipvcNpq65BNcaUn8qqavOOKVcdC1-RrCKklrfboOur9Qo6kSB_0XGsKyOxWkhQ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https://www.jamiesale-cartoonist.com/wp-content/uploads/cartoon-business-man-free.png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https://www.countryflags.com/wp-content/uploads/mexico-flag-png-large.png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ata:image/png;base64,iVBORw0KGgoAAAANSUhEUgAAARMAAAC3CAMAAAAGjUrGAAAAVFBMVEX///+vGyceRIsdQ4uzHChlEBavCx7x19nZ3uoSQYsfRo8RJ1CSkpIuUJIiR40oS48hNFgUKVEaLlQ5CQ1kAw+KfH19gIYIJE8KFi4vUpYhNFcZLVQXyS0lAAADLUlEQVR4nO3ai1KbQBhAYbrUXkTBxGvr+79nuWQJy1k0Oo3JhPO1OPrHSc2RsIS0uL9S6r64+q7UVdvkm6ZsQjYhm5BNyCZkE7IJ2YRsQjYhm5BNyCZkE7IJ2YRsQjYhm5BNyCZkE7IJ2YRsQjYhm5BNyCZkE7IJ2YRsQjYhm5BNyCZkE7IJ2YRsQjYhm5BNyCZkE7IJ2YRsQjYhm5BNyCZkE7IJ2YRsQm2Thx9KPRSPP5V6LG4KpW5sAjYhm5BNyCZkE7IJ2YRsQjYhm5BNyCZkE7IJ2YRsQjYhm5BNyCZkE7IJ2YRsQjYhm5BNyCZkE7IJ2YRsQjYhm5BNyCZkE7IJ2YRsQjYhm5BNyCZkE7IJ2YRsQjYhm5BNyCZkE7IJ2YRsQjahm+Lpl1JPxfNvpZ6L6jqU2T8L44u/4brqmmjKJmQTsgnZhGxCNiGbkE3IJjQ26c90w/6z5Iv1jKdNytuy/RuaOtRNGb9opuPbYRwOGodPjuv/PG4+Oi6Dz52ZLpJNZtxP8mxCNiGbUGzSnPoHOSOxSbu+9112W7to92t+c/C4/tpxONK4CelzJ95UD1v33bNUlz+ug8eTHJuQTcgmtG9SvvOd67G/fnK7u4gw3zKjyx6n+0n3SrlrE7e62V1EOcY4XqCpv2wcduPmzfH8eHJ+v7TT7ieKdk08wE4MTYbnkQbuJ+TxJDE/xtZeQ6kza3EYL5FMTydCf5ZxnHH5uXHuNOhj4+xJ0ztrcWYBv6TxwqlKz+MJje+NnvoHOSNxLe7eE+wvvK1dme4nnrkNDZLjSZl8mAXKHLjeGC/cyVeNP/Wzx0eOY+ywJLVLVbdN3r+Io8PG3acnHHfbh8fj04TrTn9DnW41Rxc4jnuRazHZhPZNGlfindm1x9WvxvvXgONL4nLycY0W/z/bsLcc6xLw2Y6beFv2GBtPalf1Xsb+lc3yunOWv8tjjkeuxTRt0h1pXXkmTdKVZ636Rz828YwtxGdJ9njSn9KubIeZnJn1TbL+5McXqp4+3Kp4qZbdTba/VfW6rartazq+m4w3h4w3C+N2225x3++NF+4kM37jn9z0j3UTH/XLP0ovNOEJ76ohAAAAAElFTkSuQmC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E7E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;p9"/>
          <p:cNvSpPr/>
          <p:nvPr/>
        </p:nvSpPr>
        <p:spPr>
          <a:xfrm>
            <a:off x="1" y="0"/>
            <a:ext cx="12192001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Google Shape;19;p9"/>
          <p:cNvSpPr/>
          <p:nvPr/>
        </p:nvSpPr>
        <p:spPr>
          <a:xfrm>
            <a:off x="1307869" y="1267730"/>
            <a:ext cx="9576263" cy="4307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rotWithShape="0">
              <a:srgbClr val="000000">
                <a:alpha val="65882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Google Shape;20;p9"/>
          <p:cNvSpPr/>
          <p:nvPr/>
        </p:nvSpPr>
        <p:spPr>
          <a:xfrm>
            <a:off x="1447800" y="1411614"/>
            <a:ext cx="9296401" cy="4034772"/>
          </a:xfrm>
          <a:prstGeom prst="rect">
            <a:avLst/>
          </a:prstGeom>
          <a:ln cap="sq">
            <a:solidFill>
              <a:srgbClr val="3F3F3F"/>
            </a:solidFill>
            <a:miter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Google Shape;21;p9"/>
          <p:cNvSpPr/>
          <p:nvPr/>
        </p:nvSpPr>
        <p:spPr>
          <a:xfrm>
            <a:off x="5135879" y="1267729"/>
            <a:ext cx="1920241" cy="7315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0" name="Google Shape;22;p9"/>
          <p:cNvGrpSpPr/>
          <p:nvPr/>
        </p:nvGrpSpPr>
        <p:grpSpPr>
          <a:xfrm>
            <a:off x="5250179" y="1267729"/>
            <a:ext cx="1691641" cy="645296"/>
            <a:chOff x="0" y="0"/>
            <a:chExt cx="1691639" cy="645295"/>
          </a:xfrm>
        </p:grpSpPr>
        <p:sp>
          <p:nvSpPr>
            <p:cNvPr id="17" name="Google Shape;23;p9"/>
            <p:cNvSpPr/>
            <p:nvPr/>
          </p:nvSpPr>
          <p:spPr>
            <a:xfrm flipH="1">
              <a:off x="-1" y="-1"/>
              <a:ext cx="2" cy="640081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Google Shape;24;p9"/>
            <p:cNvSpPr/>
            <p:nvPr/>
          </p:nvSpPr>
          <p:spPr>
            <a:xfrm>
              <a:off x="1691639" y="-1"/>
              <a:ext cx="1" cy="640081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Google Shape;25;p9"/>
            <p:cNvSpPr/>
            <p:nvPr/>
          </p:nvSpPr>
          <p:spPr>
            <a:xfrm>
              <a:off x="0" y="645295"/>
              <a:ext cx="1691640" cy="1"/>
            </a:xfrm>
            <a:prstGeom prst="line">
              <a:avLst/>
            </a:prstGeom>
            <a:noFill/>
            <a:ln w="9525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1561707" y="2091263"/>
            <a:ext cx="9068587" cy="25908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3000"/>
              </a:lnSpc>
              <a:defRPr sz="7200"/>
            </a:lvl1pPr>
          </a:lstStyle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62100" y="4682061"/>
            <a:ext cx="9070848" cy="457202"/>
          </a:xfrm>
          <a:prstGeom prst="rect">
            <a:avLst/>
          </a:prstGeom>
        </p:spPr>
        <p:txBody>
          <a:bodyPr/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564842"/>
                </a:solidFill>
              </a:defRPr>
            </a:lvl1pPr>
            <a:lvl2pPr marL="342900" indent="241300" algn="ctr"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564842"/>
                </a:solidFill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564842"/>
                </a:solidFill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564842"/>
                </a:solidFill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564842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95637" y="5196879"/>
            <a:ext cx="223164" cy="243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8" name="Text úrovně 1…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1" cy="10058401"/>
          </a:xfrm>
          <a:prstGeom prst="rect">
            <a:avLst/>
          </a:prstGeom>
        </p:spPr>
        <p:txBody>
          <a:bodyPr/>
          <a:lstStyle>
            <a:lvl2pPr marL="957262" indent="-385762"/>
            <a:lvl3pPr marL="1469571" indent="-440871"/>
            <a:lvl4pPr marL="1926771" indent="-440871"/>
            <a:lvl5pPr marL="2383971" indent="-4408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názvu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7" name="Text úrovně 1…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</p:spPr>
        <p:txBody>
          <a:bodyPr/>
          <a:lstStyle>
            <a:lvl2pPr marL="957262" indent="-385762"/>
            <a:lvl3pPr marL="1469571" indent="-440871"/>
            <a:lvl4pPr marL="1926771" indent="-440871"/>
            <a:lvl5pPr marL="2383971" indent="-4408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Text úrovně 1…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1"/>
          </a:xfrm>
          <a:prstGeom prst="rect">
            <a:avLst/>
          </a:prstGeom>
        </p:spPr>
        <p:txBody>
          <a:bodyPr/>
          <a:lstStyle>
            <a:lvl2pPr marL="957262" indent="-385762"/>
            <a:lvl3pPr marL="1469571" indent="-440871"/>
            <a:lvl4pPr marL="1926771" indent="-440871"/>
            <a:lvl5pPr marL="2383971" indent="-4408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69847" y="2074334"/>
            <a:ext cx="4754881" cy="640081"/>
          </a:xfrm>
          <a:prstGeom prst="rect">
            <a:avLst/>
          </a:prstGeom>
        </p:spPr>
        <p:txBody>
          <a:bodyPr anchor="ctr"/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lvl1pPr>
            <a:lvl2pPr marL="228600" indent="4572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lvl2pPr>
            <a:lvl3pPr marL="228600" indent="9144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lvl3pPr>
            <a:lvl4pPr marL="228600" indent="13716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lvl4pPr>
            <a:lvl5pPr marL="228600" indent="1828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Google Shape;40;p11"/>
          <p:cNvSpPr txBox="1">
            <a:spLocks noGrp="1"/>
          </p:cNvSpPr>
          <p:nvPr>
            <p:ph type="body" sz="quarter" idx="21"/>
          </p:nvPr>
        </p:nvSpPr>
        <p:spPr>
          <a:xfrm>
            <a:off x="1069847" y="2755898"/>
            <a:ext cx="4754881" cy="3200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Google Shape;41;p11"/>
          <p:cNvSpPr txBox="1">
            <a:spLocks noGrp="1"/>
          </p:cNvSpPr>
          <p:nvPr>
            <p:ph type="body" sz="quarter" idx="22"/>
          </p:nvPr>
        </p:nvSpPr>
        <p:spPr>
          <a:xfrm>
            <a:off x="6373367" y="2074334"/>
            <a:ext cx="4754881" cy="640081"/>
          </a:xfrm>
          <a:prstGeom prst="rect">
            <a:avLst/>
          </a:prstGeom>
        </p:spPr>
        <p:txBody>
          <a:bodyPr anchor="ctr"/>
          <a:lstStyle/>
          <a:p>
            <a:pPr marL="22860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36059"/>
                </a:solidFill>
              </a:defRPr>
            </a:pPr>
            <a:endParaRPr/>
          </a:p>
        </p:txBody>
      </p:sp>
      <p:sp>
        <p:nvSpPr>
          <p:cNvPr id="43" name="Google Shape;42;p11"/>
          <p:cNvSpPr txBox="1">
            <a:spLocks noGrp="1"/>
          </p:cNvSpPr>
          <p:nvPr>
            <p:ph type="body" sz="quarter" idx="23"/>
          </p:nvPr>
        </p:nvSpPr>
        <p:spPr>
          <a:xfrm>
            <a:off x="6373367" y="2756580"/>
            <a:ext cx="4754881" cy="3200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E7E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7;p12"/>
          <p:cNvSpPr/>
          <p:nvPr/>
        </p:nvSpPr>
        <p:spPr>
          <a:xfrm>
            <a:off x="11784" y="0"/>
            <a:ext cx="12192001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Google Shape;48;p12"/>
          <p:cNvSpPr/>
          <p:nvPr/>
        </p:nvSpPr>
        <p:spPr>
          <a:xfrm>
            <a:off x="1307869" y="1267730"/>
            <a:ext cx="9576263" cy="4307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rotWithShape="0">
              <a:srgbClr val="000000">
                <a:alpha val="65882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Google Shape;49;p12"/>
          <p:cNvSpPr/>
          <p:nvPr/>
        </p:nvSpPr>
        <p:spPr>
          <a:xfrm>
            <a:off x="1447800" y="1411614"/>
            <a:ext cx="9296401" cy="4034772"/>
          </a:xfrm>
          <a:prstGeom prst="rect">
            <a:avLst/>
          </a:prstGeom>
          <a:ln cap="sq">
            <a:solidFill>
              <a:srgbClr val="3F3F3F"/>
            </a:solidFill>
            <a:miter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Google Shape;50;p12"/>
          <p:cNvSpPr/>
          <p:nvPr/>
        </p:nvSpPr>
        <p:spPr>
          <a:xfrm>
            <a:off x="5135879" y="1267729"/>
            <a:ext cx="1920241" cy="73152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58" name="Google Shape;51;p12"/>
          <p:cNvGrpSpPr/>
          <p:nvPr/>
        </p:nvGrpSpPr>
        <p:grpSpPr>
          <a:xfrm>
            <a:off x="5250179" y="1267729"/>
            <a:ext cx="1691641" cy="645296"/>
            <a:chOff x="0" y="0"/>
            <a:chExt cx="1691639" cy="645295"/>
          </a:xfrm>
        </p:grpSpPr>
        <p:sp>
          <p:nvSpPr>
            <p:cNvPr id="55" name="Google Shape;52;p12"/>
            <p:cNvSpPr/>
            <p:nvPr/>
          </p:nvSpPr>
          <p:spPr>
            <a:xfrm flipH="1">
              <a:off x="-1" y="-1"/>
              <a:ext cx="2" cy="640081"/>
            </a:xfrm>
            <a:prstGeom prst="line">
              <a:avLst/>
            </a:prstGeom>
            <a:noFill/>
            <a:ln w="9525" cap="flat">
              <a:solidFill>
                <a:srgbClr val="7D3B1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Google Shape;53;p12"/>
            <p:cNvSpPr/>
            <p:nvPr/>
          </p:nvSpPr>
          <p:spPr>
            <a:xfrm>
              <a:off x="1691639" y="-1"/>
              <a:ext cx="1" cy="640081"/>
            </a:xfrm>
            <a:prstGeom prst="line">
              <a:avLst/>
            </a:prstGeom>
            <a:noFill/>
            <a:ln w="9525" cap="flat">
              <a:solidFill>
                <a:srgbClr val="7D3B1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Google Shape;54;p12"/>
            <p:cNvSpPr/>
            <p:nvPr/>
          </p:nvSpPr>
          <p:spPr>
            <a:xfrm>
              <a:off x="0" y="645295"/>
              <a:ext cx="1691640" cy="1"/>
            </a:xfrm>
            <a:prstGeom prst="line">
              <a:avLst/>
            </a:prstGeom>
            <a:noFill/>
            <a:ln w="9525" cap="flat">
              <a:solidFill>
                <a:srgbClr val="7D3B1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" name="Text názvu"/>
          <p:cNvSpPr txBox="1">
            <a:spLocks noGrp="1"/>
          </p:cNvSpPr>
          <p:nvPr>
            <p:ph type="title"/>
          </p:nvPr>
        </p:nvSpPr>
        <p:spPr>
          <a:xfrm>
            <a:off x="1563622" y="2094308"/>
            <a:ext cx="9070849" cy="2587753"/>
          </a:xfrm>
          <a:prstGeom prst="rect">
            <a:avLst/>
          </a:prstGeom>
        </p:spPr>
        <p:txBody>
          <a:bodyPr/>
          <a:lstStyle>
            <a:lvl1pPr algn="ctr">
              <a:lnSpc>
                <a:spcPct val="83000"/>
              </a:lnSpc>
              <a:defRPr sz="7200"/>
            </a:lvl1pPr>
          </a:lstStyle>
          <a:p>
            <a:r>
              <a:t>Text názvu</a:t>
            </a:r>
          </a:p>
        </p:txBody>
      </p:sp>
      <p:sp>
        <p:nvSpPr>
          <p:cNvPr id="6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63624" y="4682061"/>
            <a:ext cx="9070848" cy="457201"/>
          </a:xfrm>
          <a:prstGeom prst="rect">
            <a:avLst/>
          </a:prstGeom>
        </p:spPr>
        <p:txBody>
          <a:bodyPr/>
          <a:lstStyle>
            <a:lvl1pPr marL="228600" indent="0" algn="ctr">
              <a:buClrTx/>
              <a:buSzTx/>
              <a:buFontTx/>
              <a:buNone/>
              <a:defRPr sz="1600">
                <a:solidFill>
                  <a:srgbClr val="736059"/>
                </a:solidFill>
              </a:defRPr>
            </a:lvl1pPr>
            <a:lvl2pPr marL="228600" indent="457200" algn="ctr">
              <a:buClrTx/>
              <a:buSzTx/>
              <a:buFontTx/>
              <a:buNone/>
              <a:defRPr sz="1600">
                <a:solidFill>
                  <a:srgbClr val="736059"/>
                </a:solidFill>
              </a:defRPr>
            </a:lvl2pPr>
            <a:lvl3pPr marL="228600" indent="914400" algn="ctr">
              <a:buClrTx/>
              <a:buSzTx/>
              <a:buFontTx/>
              <a:buNone/>
              <a:defRPr sz="1600">
                <a:solidFill>
                  <a:srgbClr val="736059"/>
                </a:solidFill>
              </a:defRPr>
            </a:lvl3pPr>
            <a:lvl4pPr marL="228600" indent="1371600" algn="ctr">
              <a:buClrTx/>
              <a:buSzTx/>
              <a:buFontTx/>
              <a:buNone/>
              <a:defRPr sz="1600">
                <a:solidFill>
                  <a:srgbClr val="736059"/>
                </a:solidFill>
              </a:defRPr>
            </a:lvl4pPr>
            <a:lvl5pPr marL="228600" indent="1828800" algn="ctr">
              <a:buClrTx/>
              <a:buSzTx/>
              <a:buFontTx/>
              <a:buNone/>
              <a:defRPr sz="1600">
                <a:solidFill>
                  <a:srgbClr val="736059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93605" y="5196879"/>
            <a:ext cx="223164" cy="243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66800" y="2103120"/>
            <a:ext cx="4754880" cy="3749041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0" name="Google Shape;63;p13"/>
          <p:cNvSpPr txBox="1">
            <a:spLocks noGrp="1"/>
          </p:cNvSpPr>
          <p:nvPr>
            <p:ph type="body" sz="half" idx="21"/>
          </p:nvPr>
        </p:nvSpPr>
        <p:spPr>
          <a:xfrm>
            <a:off x="6370320" y="2103120"/>
            <a:ext cx="4754880" cy="37490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77;p16"/>
          <p:cNvSpPr/>
          <p:nvPr/>
        </p:nvSpPr>
        <p:spPr>
          <a:xfrm>
            <a:off x="9020385" y="237744"/>
            <a:ext cx="2926081" cy="6382512"/>
          </a:xfrm>
          <a:prstGeom prst="rect">
            <a:avLst/>
          </a:prstGeom>
          <a:solidFill>
            <a:srgbClr val="E7E0C7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9296400" y="607391"/>
            <a:ext cx="2430780" cy="1645922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95" name="Text úrovně 1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84992" indent="-430892">
              <a:buSzPts val="1900"/>
              <a:defRPr sz="1900"/>
            </a:lvl3pPr>
            <a:lvl4pPr marL="1942192" indent="-430892">
              <a:buSzPts val="1900"/>
              <a:defRPr sz="1900"/>
            </a:lvl4pPr>
            <a:lvl5pPr marL="2399392" indent="-430892">
              <a:buSzPts val="1900"/>
              <a:defRPr sz="19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Google Shape;80;p16"/>
          <p:cNvSpPr txBox="1">
            <a:spLocks noGrp="1"/>
          </p:cNvSpPr>
          <p:nvPr>
            <p:ph type="body" sz="quarter" idx="21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97" name="Google Shape;84;p16"/>
          <p:cNvSpPr/>
          <p:nvPr/>
        </p:nvSpPr>
        <p:spPr>
          <a:xfrm>
            <a:off x="9157545" y="374903"/>
            <a:ext cx="2651761" cy="6108194"/>
          </a:xfrm>
          <a:prstGeom prst="rect">
            <a:avLst/>
          </a:prstGeom>
          <a:ln cap="sq">
            <a:solidFill>
              <a:srgbClr val="3F3F3F"/>
            </a:solidFill>
            <a:miter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636605" y="6239296"/>
            <a:ext cx="223164" cy="243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86;p17"/>
          <p:cNvSpPr/>
          <p:nvPr/>
        </p:nvSpPr>
        <p:spPr>
          <a:xfrm>
            <a:off x="9020385" y="237744"/>
            <a:ext cx="2926081" cy="6382512"/>
          </a:xfrm>
          <a:prstGeom prst="rect">
            <a:avLst/>
          </a:prstGeom>
          <a:solidFill>
            <a:srgbClr val="E7E0C7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Text názvu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5" cy="1645921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07" name="Google Shape;88;p17"/>
          <p:cNvSpPr>
            <a:spLocks noGrp="1"/>
          </p:cNvSpPr>
          <p:nvPr>
            <p:ph type="pic" idx="21"/>
          </p:nvPr>
        </p:nvSpPr>
        <p:spPr>
          <a:xfrm>
            <a:off x="228599" y="237743"/>
            <a:ext cx="8531353" cy="63825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296400" y="2286000"/>
            <a:ext cx="2432305" cy="3502153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lvl1pPr>
            <a:lvl2pPr marL="228600" indent="45720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lvl2pPr>
            <a:lvl3pPr marL="228600" indent="91440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lvl3pPr>
            <a:lvl4pPr marL="228600" indent="137160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lvl4pPr>
            <a:lvl5pPr marL="228600" indent="1828800">
              <a:lnSpc>
                <a:spcPct val="110000"/>
              </a:lnSpc>
              <a:spcBef>
                <a:spcPts val="800"/>
              </a:spcBef>
              <a:buClrTx/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Google Shape;93;p17"/>
          <p:cNvSpPr/>
          <p:nvPr/>
        </p:nvSpPr>
        <p:spPr>
          <a:xfrm>
            <a:off x="9157545" y="374903"/>
            <a:ext cx="2651761" cy="6108194"/>
          </a:xfrm>
          <a:prstGeom prst="rect">
            <a:avLst/>
          </a:prstGeom>
          <a:ln cap="sq">
            <a:solidFill>
              <a:srgbClr val="3F3F3F"/>
            </a:solidFill>
            <a:miter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636605" y="6239296"/>
            <a:ext cx="223164" cy="243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8"/>
          <p:cNvSpPr/>
          <p:nvPr/>
        </p:nvSpPr>
        <p:spPr>
          <a:xfrm>
            <a:off x="234695" y="237744"/>
            <a:ext cx="11722610" cy="6382512"/>
          </a:xfrm>
          <a:prstGeom prst="rect">
            <a:avLst/>
          </a:prstGeom>
          <a:solidFill>
            <a:srgbClr val="E7E0C7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Google Shape;16;p8"/>
          <p:cNvSpPr/>
          <p:nvPr/>
        </p:nvSpPr>
        <p:spPr>
          <a:xfrm>
            <a:off x="371855" y="374903"/>
            <a:ext cx="11448290" cy="6108194"/>
          </a:xfrm>
          <a:prstGeom prst="rect">
            <a:avLst/>
          </a:prstGeom>
          <a:ln cap="sq">
            <a:solidFill>
              <a:srgbClr val="3F3F3F"/>
            </a:solidFill>
            <a:miter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588412" y="6226767"/>
            <a:ext cx="223164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b">
            <a:spAutoFit/>
          </a:bodyPr>
          <a:lstStyle>
            <a:lvl1pPr algn="r">
              <a:defRPr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955675" marR="0" indent="-371475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14623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19195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23767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28339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32911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37483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4205514" marR="0" indent="-408214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ts val="1800"/>
        <a:buFont typeface="Garamond"/>
        <a:buChar char="◦"/>
        <a:tabLst/>
        <a:defRPr sz="1800" b="0" i="0" u="none" strike="noStrike" cap="none" spc="0" baseline="0"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1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JAZYK A MYŠLENÍ </a:t>
            </a:r>
            <a:br/>
            <a:r>
              <a:t>KAPITOLA 2</a:t>
            </a:r>
          </a:p>
        </p:txBody>
      </p:sp>
      <p:sp>
        <p:nvSpPr>
          <p:cNvPr id="138" name="Google Shape;111;p1"/>
          <p:cNvSpPr txBox="1">
            <a:spLocks noGrp="1"/>
          </p:cNvSpPr>
          <p:nvPr>
            <p:ph type="subTitle" sz="quarter" idx="1"/>
          </p:nvPr>
        </p:nvSpPr>
        <p:spPr>
          <a:xfrm>
            <a:off x="1562100" y="4682061"/>
            <a:ext cx="9070848" cy="457202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rPr dirty="0" err="1"/>
              <a:t>Lepesantová</a:t>
            </a:r>
            <a:r>
              <a:rPr dirty="0"/>
              <a:t>, </a:t>
            </a:r>
            <a:r>
              <a:rPr dirty="0" err="1"/>
              <a:t>Barešová</a:t>
            </a:r>
            <a:r>
              <a:rPr dirty="0"/>
              <a:t>, </a:t>
            </a:r>
            <a:r>
              <a:rPr dirty="0" err="1"/>
              <a:t>Formánková</a:t>
            </a:r>
            <a:r>
              <a:rPr dirty="0"/>
              <a:t>, </a:t>
            </a:r>
            <a:r>
              <a:rPr dirty="0" err="1"/>
              <a:t>Boušková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39;gd29b902747_0_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2.4 Klasifikátory a chápání předmětů </a:t>
            </a:r>
          </a:p>
        </p:txBody>
      </p:sp>
      <p:sp>
        <p:nvSpPr>
          <p:cNvPr id="164" name="Google Shape;140;gd29b902747_0_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Kategorizace podstatných jmen </a:t>
            </a:r>
          </a:p>
          <a:p>
            <a:r>
              <a:t>Evropské jazyky (francouzština, španělština, němčina) - prostřednictvím kategorie rodu</a:t>
            </a:r>
          </a:p>
          <a:p>
            <a:pPr>
              <a:spcBef>
                <a:spcPts val="0"/>
              </a:spcBef>
            </a:pPr>
            <a:r>
              <a:t>Asijské jazyky (japonština, čínština ) - prostřednictvím klasifikátorů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“ Kategorizace na základě klasifikátorů dává nahlédnout do mysli mluvčího daného jazyka. “</a:t>
            </a:r>
          </a:p>
          <a:p>
            <a:pPr marL="0" indent="0" algn="r">
              <a:buSzTx/>
              <a:buNone/>
            </a:pPr>
            <a:r>
              <a:t>-George Lakoff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46;gd29da62dec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2.4 Klasifikátory a chápání předmětů </a:t>
            </a:r>
          </a:p>
        </p:txBody>
      </p:sp>
      <p:sp>
        <p:nvSpPr>
          <p:cNvPr id="167" name="Google Shape;147;gd29da62dec_0_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Experiment (Saalbach- Imai, 2007) </a:t>
            </a:r>
          </a:p>
          <a:p>
            <a:pPr>
              <a:defRPr i="1"/>
            </a:pPr>
            <a:r>
              <a:t>Jakým způsobem chápou podobnost dvou objektů mlučí japonštiny, čínštiny a němčiny?</a:t>
            </a:r>
          </a:p>
          <a:p>
            <a:pPr marL="0" indent="0">
              <a:buSzTx/>
              <a:buNone/>
            </a:pPr>
            <a:endParaRPr i="1"/>
          </a:p>
          <a:p>
            <a:r>
              <a:t>Testování japonštiny, čínštiny a němčiny </a:t>
            </a:r>
          </a:p>
          <a:p>
            <a:pPr>
              <a:spcBef>
                <a:spcPts val="0"/>
              </a:spcBef>
            </a:pPr>
            <a:r>
              <a:t>Vytvoření dvojic podstatných jmen - respondenti mají určit jak moc si jejich členové jsou podobní </a:t>
            </a:r>
          </a:p>
          <a:p>
            <a:pPr marL="0" indent="457200">
              <a:buSzTx/>
              <a:buNone/>
            </a:pPr>
            <a:endParaRPr/>
          </a:p>
          <a:p>
            <a:pPr>
              <a:defRPr b="1"/>
            </a:pPr>
            <a:r>
              <a:t>Budou mluvčí jazyka používajícího klasifikátory (japonština, čínština) díky stejné kategorizaci pociťovat dva předměty patřící (dle klasifikátoru) do stejné kategorie jako podobnější?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53;gd29da62dec_0_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2.4 Klasifikátory a chápání předmětů </a:t>
            </a:r>
          </a:p>
        </p:txBody>
      </p:sp>
      <p:sp>
        <p:nvSpPr>
          <p:cNvPr id="170" name="Google Shape;154;gd29da62dec_0_2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SzTx/>
              <a:buNone/>
            </a:pPr>
            <a:r>
              <a:t>Jednotlivé dvojice sestaveny tak, aby stejný počet dvojic představoval: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Tx/>
              <a:buAutoNum type="arabicPeriod"/>
            </a:pPr>
            <a:r>
              <a:t>Předměty počítané stejnými klasifikátory poze v japonštině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AutoNum type="arabicPeriod"/>
            </a:pPr>
            <a:r>
              <a:t>Předměty počítané stejnými klasifikátory v čínštině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AutoNum type="arabicPeriod"/>
            </a:pPr>
            <a:r>
              <a:t>Předměty počítané stejnými klasifikátory v japonštině i v čínštině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AutoNum type="arabicPeriod"/>
            </a:pPr>
            <a:r>
              <a:t>Předměty , jejichž klasifikátory se v čínštině a japonštině liší, ale které sdílí stejný nadřazený pojem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AutoNum type="arabicPeriod"/>
            </a:pPr>
            <a:r>
              <a:t>Předměty , jejichž klasifikátory se v čínštině i japonštině liší a není mezi nimi ani žádný jiný vztah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SzTx/>
              <a:buNone/>
            </a:pPr>
            <a:endParaRPr/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t>1-3) jednotlivá slova nepatřila do stejné skupiny vymezené nadřazeným termínem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t>4) jména počítaná pomocí různých klasifikátorů, patřící do stejné skupiny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60;gd29da62dec_0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2.4 Klasifikátory a chápání předmětů </a:t>
            </a:r>
          </a:p>
        </p:txBody>
      </p:sp>
      <p:sp>
        <p:nvSpPr>
          <p:cNvPr id="173" name="Google Shape;161;gd29da62dec_0_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KLASIFIKÁTORY V ČÍNŠTINĚ A JAPONŠTINĚ </a:t>
            </a:r>
          </a:p>
          <a:p>
            <a:pPr>
              <a:lnSpc>
                <a:spcPct val="80000"/>
              </a:lnSpc>
            </a:pPr>
            <a:r>
              <a:t>v japonštině se klasifikátory užívají při počítání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t>v čínštině mají funkci neurčitých a určitých členů a ukazovacích zájmen</a:t>
            </a:r>
          </a:p>
          <a:p>
            <a:pPr marL="0" indent="0">
              <a:lnSpc>
                <a:spcPct val="80000"/>
              </a:lnSpc>
              <a:buSzTx/>
              <a:buNone/>
            </a:pPr>
            <a:endParaRPr/>
          </a:p>
          <a:p>
            <a:pPr>
              <a:lnSpc>
                <a:spcPct val="80000"/>
              </a:lnSpc>
            </a:pPr>
            <a:r>
              <a:t>V japonštině nepoužijeme klasifikátor dokud dokud nebude podstatné jméno kvantifikovat</a:t>
            </a:r>
          </a:p>
          <a:p>
            <a:pPr marL="914400" lvl="1" indent="-342900">
              <a:lnSpc>
                <a:spcPct val="80000"/>
              </a:lnSpc>
              <a:spcBef>
                <a:spcPts val="0"/>
              </a:spcBef>
              <a:buSzPts val="1600"/>
              <a:defRPr sz="1600"/>
            </a:pPr>
            <a:r>
              <a:t>tato kočka - kono neko (počet se běžně nevyjadřuje)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sz="1600"/>
          </a:p>
          <a:p>
            <a:pPr marL="0" indent="0">
              <a:lnSpc>
                <a:spcPct val="80000"/>
              </a:lnSpc>
              <a:buSzTx/>
              <a:buNone/>
            </a:pPr>
            <a:r>
              <a:t>V čínštině se u podstatného jména s určitou referencí přidává jak číslovka tak klasifikátor 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t>Autorka a prof. Saalbach srovnali výskyt klasifikátorů v japonské knize a poté v knize přeložené do čínštiny a zjistili 4x více klasifikátoru než v originále 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t>Spojení mezi podstatným jménem a klasifikátorem je v čínštině je silnější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67;gd29da62dec_0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Výsledky experimentu </a:t>
            </a:r>
          </a:p>
        </p:txBody>
      </p:sp>
      <p:sp>
        <p:nvSpPr>
          <p:cNvPr id="176" name="Google Shape;168;gd29da62dec_0_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r>
              <a:t>Klasifikátory ovlivňují jak mluvčí čínštiny chápou objekty ve svém okolí jako podobné ale to neznamená , že číňané chápou věci jinak než japonština a němčina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t>Vliv klasifikátorů na posuzování podobnosti předmětu nebyl u rodilých mluvčích japonštiny detekován</a:t>
            </a:r>
          </a:p>
        </p:txBody>
      </p:sp>
      <p:pic>
        <p:nvPicPr>
          <p:cNvPr id="177" name="Google Shape;169;gd29da62dec_0_6" descr="Google Shape;169;gd29da62dec_0_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0249"/>
            <a:ext cx="4842927" cy="2666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oogle Shape;170;gd29da62dec_0_6" descr="Google Shape;170;gd29da62dec_0_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24" y="3500249"/>
            <a:ext cx="4542016" cy="2666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7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2.5 Gramatický rod a </a:t>
            </a:r>
            <a:br/>
            <a:r>
              <a:t>příslušnost k biologickému pohlaví</a:t>
            </a:r>
          </a:p>
        </p:txBody>
      </p:sp>
      <p:sp>
        <p:nvSpPr>
          <p:cNvPr id="183" name="Google Shape;176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2879" indent="-182879">
              <a:spcBef>
                <a:spcPts val="0"/>
              </a:spcBef>
            </a:pPr>
            <a:r>
              <a:t>GRAMATICKÝ A BIOLOGICKÝ ROD</a:t>
            </a:r>
          </a:p>
          <a:p>
            <a:pPr marL="457200" lvl="1" indent="-182879">
              <a:spcBef>
                <a:spcPts val="500"/>
              </a:spcBef>
            </a:pPr>
            <a:r>
              <a:t>Ženský / mužský rod u živých věcí</a:t>
            </a:r>
            <a:endParaRPr sz="1600"/>
          </a:p>
          <a:p>
            <a:pPr marL="457200" lvl="1" indent="-182879">
              <a:spcBef>
                <a:spcPts val="500"/>
              </a:spcBef>
            </a:pPr>
            <a:r>
              <a:t>Ženský / mužský rod u věcí neživých</a:t>
            </a:r>
            <a:endParaRPr sz="1600"/>
          </a:p>
          <a:p>
            <a:pPr marL="68579" lvl="1" indent="320041">
              <a:spcBef>
                <a:spcPts val="500"/>
              </a:spcBef>
              <a:buSzTx/>
              <a:buNone/>
              <a:defRPr sz="1600"/>
            </a:pPr>
            <a:endParaRPr sz="1600"/>
          </a:p>
          <a:p>
            <a:pPr marL="457200" lvl="1" indent="-182879">
              <a:spcBef>
                <a:spcPts val="500"/>
              </a:spcBef>
              <a:defRPr b="1"/>
            </a:pPr>
            <a:r>
              <a:t>Rozdíl mezi gramatickým a biologickým rodem?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2.5 Gramatický rod a </a:t>
            </a:r>
            <a:br/>
            <a:r>
              <a:t>příslušnost k biologickému pohlaví</a:t>
            </a:r>
          </a:p>
        </p:txBody>
      </p:sp>
      <p:sp>
        <p:nvSpPr>
          <p:cNvPr id="186" name="Google Shape;183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2879" indent="-182879">
              <a:spcBef>
                <a:spcPts val="0"/>
              </a:spcBef>
              <a:defRPr b="1"/>
            </a:pPr>
            <a:r>
              <a:t>ŽIRAFA – ZVÍŘE MAMINKA?</a:t>
            </a:r>
          </a:p>
          <a:p>
            <a:pPr marL="457200" lvl="1" indent="-182879">
              <a:spcBef>
                <a:spcPts val="500"/>
              </a:spcBef>
            </a:pPr>
            <a:r>
              <a:t>Experiment </a:t>
            </a:r>
            <a:endParaRPr sz="1600"/>
          </a:p>
          <a:p>
            <a:pPr marL="457200" lvl="1" indent="-182879">
              <a:spcBef>
                <a:spcPts val="500"/>
              </a:spcBef>
            </a:pPr>
            <a:r>
              <a:t>Japonské a německé děti</a:t>
            </a:r>
          </a:p>
        </p:txBody>
      </p:sp>
      <p:pic>
        <p:nvPicPr>
          <p:cNvPr id="187" name="Google Shape;184;p3" descr="Google Shape;18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06" y="4148594"/>
            <a:ext cx="2349013" cy="224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85;p3" descr="Google Shape;185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59" y="4148594"/>
            <a:ext cx="2349013" cy="224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oogle Shape;186;p3" descr="Google Shape;186;p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12" y="4256744"/>
            <a:ext cx="2349013" cy="2029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oogle Shape;187;p3"/>
          <p:cNvGrpSpPr/>
          <p:nvPr/>
        </p:nvGrpSpPr>
        <p:grpSpPr>
          <a:xfrm>
            <a:off x="3014037" y="3431326"/>
            <a:ext cx="1622402" cy="966543"/>
            <a:chOff x="0" y="0"/>
            <a:chExt cx="1622401" cy="966541"/>
          </a:xfrm>
        </p:grpSpPr>
        <p:grpSp>
          <p:nvGrpSpPr>
            <p:cNvPr id="195" name="Seskupit"/>
            <p:cNvGrpSpPr/>
            <p:nvPr/>
          </p:nvGrpSpPr>
          <p:grpSpPr>
            <a:xfrm>
              <a:off x="-1" y="0"/>
              <a:ext cx="1622403" cy="966542"/>
              <a:chOff x="0" y="0"/>
              <a:chExt cx="1622401" cy="966541"/>
            </a:xfrm>
          </p:grpSpPr>
          <p:sp>
            <p:nvSpPr>
              <p:cNvPr id="190" name="Tvar"/>
              <p:cNvSpPr/>
              <p:nvPr/>
            </p:nvSpPr>
            <p:spPr>
              <a:xfrm>
                <a:off x="-1" y="0"/>
                <a:ext cx="1622403" cy="72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191" name="Kruh"/>
              <p:cNvSpPr/>
              <p:nvPr/>
            </p:nvSpPr>
            <p:spPr>
              <a:xfrm>
                <a:off x="339209" y="703139"/>
                <a:ext cx="119933" cy="119933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192" name="Kruh"/>
              <p:cNvSpPr/>
              <p:nvPr/>
            </p:nvSpPr>
            <p:spPr>
              <a:xfrm>
                <a:off x="251713" y="828869"/>
                <a:ext cx="79955" cy="7995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193" name="Kruh"/>
              <p:cNvSpPr/>
              <p:nvPr/>
            </p:nvSpPr>
            <p:spPr>
              <a:xfrm>
                <a:off x="192713" y="926563"/>
                <a:ext cx="39979" cy="3997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194" name="Tvar"/>
              <p:cNvSpPr/>
              <p:nvPr/>
            </p:nvSpPr>
            <p:spPr>
              <a:xfrm>
                <a:off x="82382" y="36661"/>
                <a:ext cx="1486662" cy="612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196" name="MÁMA?"/>
            <p:cNvSpPr txBox="1"/>
            <p:nvPr/>
          </p:nvSpPr>
          <p:spPr>
            <a:xfrm>
              <a:off x="276758" y="161748"/>
              <a:ext cx="954266" cy="35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 b="1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MÁMA?</a:t>
              </a:r>
            </a:p>
          </p:txBody>
        </p:sp>
      </p:grpSp>
      <p:grpSp>
        <p:nvGrpSpPr>
          <p:cNvPr id="205" name="Google Shape;188;p3"/>
          <p:cNvGrpSpPr/>
          <p:nvPr/>
        </p:nvGrpSpPr>
        <p:grpSpPr>
          <a:xfrm>
            <a:off x="6115890" y="3431325"/>
            <a:ext cx="1622402" cy="931714"/>
            <a:chOff x="0" y="0"/>
            <a:chExt cx="1622401" cy="931712"/>
          </a:xfrm>
        </p:grpSpPr>
        <p:grpSp>
          <p:nvGrpSpPr>
            <p:cNvPr id="203" name="Seskupit"/>
            <p:cNvGrpSpPr/>
            <p:nvPr/>
          </p:nvGrpSpPr>
          <p:grpSpPr>
            <a:xfrm>
              <a:off x="-1" y="0"/>
              <a:ext cx="1622403" cy="931713"/>
              <a:chOff x="0" y="0"/>
              <a:chExt cx="1622401" cy="931712"/>
            </a:xfrm>
          </p:grpSpPr>
          <p:sp>
            <p:nvSpPr>
              <p:cNvPr id="198" name="Tvar"/>
              <p:cNvSpPr/>
              <p:nvPr/>
            </p:nvSpPr>
            <p:spPr>
              <a:xfrm>
                <a:off x="-1" y="0"/>
                <a:ext cx="1622403" cy="72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199" name="Kruh"/>
              <p:cNvSpPr/>
              <p:nvPr/>
            </p:nvSpPr>
            <p:spPr>
              <a:xfrm>
                <a:off x="316918" y="688419"/>
                <a:ext cx="119933" cy="119933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00" name="Kruh"/>
              <p:cNvSpPr/>
              <p:nvPr/>
            </p:nvSpPr>
            <p:spPr>
              <a:xfrm>
                <a:off x="231246" y="803444"/>
                <a:ext cx="79955" cy="7995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01" name="Kruh"/>
              <p:cNvSpPr/>
              <p:nvPr/>
            </p:nvSpPr>
            <p:spPr>
              <a:xfrm>
                <a:off x="175296" y="891734"/>
                <a:ext cx="39979" cy="3997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02" name="Tvar"/>
              <p:cNvSpPr/>
              <p:nvPr/>
            </p:nvSpPr>
            <p:spPr>
              <a:xfrm>
                <a:off x="82382" y="36661"/>
                <a:ext cx="1486662" cy="612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A55A2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 b="1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204" name="TÁTA?"/>
            <p:cNvSpPr txBox="1"/>
            <p:nvPr/>
          </p:nvSpPr>
          <p:spPr>
            <a:xfrm>
              <a:off x="276758" y="161748"/>
              <a:ext cx="954266" cy="35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 b="1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TÁTA?</a:t>
              </a:r>
            </a:p>
          </p:txBody>
        </p:sp>
      </p:grpSp>
      <p:grpSp>
        <p:nvGrpSpPr>
          <p:cNvPr id="208" name="Google Shape;189;p3"/>
          <p:cNvGrpSpPr/>
          <p:nvPr/>
        </p:nvGrpSpPr>
        <p:grpSpPr>
          <a:xfrm>
            <a:off x="9749084" y="3429000"/>
            <a:ext cx="1620254" cy="1027255"/>
            <a:chOff x="0" y="0"/>
            <a:chExt cx="1620253" cy="1027254"/>
          </a:xfrm>
        </p:grpSpPr>
        <p:sp>
          <p:nvSpPr>
            <p:cNvPr id="206" name="Tvar"/>
            <p:cNvSpPr/>
            <p:nvPr/>
          </p:nvSpPr>
          <p:spPr>
            <a:xfrm>
              <a:off x="0" y="0"/>
              <a:ext cx="1620254" cy="102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131"/>
                  </a:lnTo>
                  <a:lnTo>
                    <a:pt x="9000" y="15131"/>
                  </a:lnTo>
                  <a:lnTo>
                    <a:pt x="2933" y="21600"/>
                  </a:lnTo>
                  <a:lnTo>
                    <a:pt x="3600" y="15131"/>
                  </a:lnTo>
                  <a:lnTo>
                    <a:pt x="0" y="15131"/>
                  </a:lnTo>
                  <a:lnTo>
                    <a:pt x="0" y="8826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55A2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 b="1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sp>
          <p:nvSpPr>
            <p:cNvPr id="207" name="NEVÍM!"/>
            <p:cNvSpPr txBox="1"/>
            <p:nvPr/>
          </p:nvSpPr>
          <p:spPr>
            <a:xfrm>
              <a:off x="52074" y="180746"/>
              <a:ext cx="1516104" cy="35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 b="1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NEVÍM!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9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2.5 Gramatický rod a </a:t>
            </a:r>
            <a:br/>
            <a:r>
              <a:t>příslušnost k biologickému pohlaví</a:t>
            </a:r>
          </a:p>
        </p:txBody>
      </p:sp>
      <p:sp>
        <p:nvSpPr>
          <p:cNvPr id="213" name="Google Shape;196;p4"/>
          <p:cNvSpPr txBox="1">
            <a:spLocks noGrp="1"/>
          </p:cNvSpPr>
          <p:nvPr>
            <p:ph type="body" sz="half" idx="1"/>
          </p:nvPr>
        </p:nvSpPr>
        <p:spPr>
          <a:xfrm>
            <a:off x="1069847" y="2424627"/>
            <a:ext cx="4754881" cy="3531672"/>
          </a:xfrm>
          <a:prstGeom prst="rect">
            <a:avLst/>
          </a:prstGeom>
        </p:spPr>
        <p:txBody>
          <a:bodyPr anchor="t"/>
          <a:lstStyle/>
          <a:p>
            <a:pPr marL="457200" lvl="1" indent="-182879" algn="l"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Experiment č. 2</a:t>
            </a:r>
            <a:endParaRPr sz="1600"/>
          </a:p>
          <a:p>
            <a:pPr marL="457200" lvl="1" indent="-182879" algn="l">
              <a:spcBef>
                <a:spcPts val="500"/>
              </a:spcBef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Japonské a německé děti</a:t>
            </a:r>
          </a:p>
        </p:txBody>
      </p:sp>
      <p:sp>
        <p:nvSpPr>
          <p:cNvPr id="214" name="Google Shape;197;p4"/>
          <p:cNvSpPr txBox="1">
            <a:spLocks noGrp="1"/>
          </p:cNvSpPr>
          <p:nvPr>
            <p:ph type="body" idx="23"/>
          </p:nvPr>
        </p:nvSpPr>
        <p:spPr>
          <a:xfrm>
            <a:off x="6320706" y="2424627"/>
            <a:ext cx="4754880" cy="320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182879" indent="-182879">
              <a:spcBef>
                <a:spcPts val="0"/>
              </a:spcBef>
            </a:pPr>
            <a:r>
              <a:t>Experiment č. 3</a:t>
            </a:r>
          </a:p>
          <a:p>
            <a:pPr marL="182879" indent="-182879"/>
            <a:r>
              <a:t>Dospělí Japonci a Němci</a:t>
            </a:r>
          </a:p>
        </p:txBody>
      </p:sp>
      <p:pic>
        <p:nvPicPr>
          <p:cNvPr id="215" name="Google Shape;198;p4" descr="Google Shape;198;p4"/>
          <p:cNvPicPr>
            <a:picLocks noChangeAspect="1"/>
          </p:cNvPicPr>
          <p:nvPr/>
        </p:nvPicPr>
        <p:blipFill>
          <a:blip r:embed="rId3"/>
          <a:srcRect l="30910" r="31356"/>
          <a:stretch>
            <a:fillRect/>
          </a:stretch>
        </p:blipFill>
        <p:spPr>
          <a:xfrm>
            <a:off x="3072933" y="3281600"/>
            <a:ext cx="2264230" cy="3000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Google Shape;199;p4"/>
          <p:cNvSpPr/>
          <p:nvPr/>
        </p:nvSpPr>
        <p:spPr>
          <a:xfrm>
            <a:off x="3066838" y="4345578"/>
            <a:ext cx="2179317" cy="1115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14790" y="0"/>
                </a:lnTo>
                <a:lnTo>
                  <a:pt x="14525" y="5777"/>
                </a:ln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lnTo>
                  <a:pt x="14942" y="17370"/>
                </a:ln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lnTo>
                  <a:pt x="4805" y="18240"/>
                </a:ln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A55A2C"/>
            </a:solidFill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17" name="Google Shape;200;p4"/>
          <p:cNvSpPr txBox="1"/>
          <p:nvPr/>
        </p:nvSpPr>
        <p:spPr>
          <a:xfrm rot="20479219">
            <a:off x="3569110" y="4607583"/>
            <a:ext cx="1069446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MÁ </a:t>
            </a:r>
          </a:p>
          <a:p>
            <a:pPr algn="ctr">
              <a:defRPr sz="18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IDOFÓN</a:t>
            </a:r>
          </a:p>
        </p:txBody>
      </p:sp>
      <p:pic>
        <p:nvPicPr>
          <p:cNvPr id="218" name="Google Shape;201;p4" descr="Google Shape;201;p4"/>
          <p:cNvPicPr>
            <a:picLocks noChangeAspect="1"/>
          </p:cNvPicPr>
          <p:nvPr/>
        </p:nvPicPr>
        <p:blipFill>
          <a:blip r:embed="rId3"/>
          <a:srcRect l="30910" r="31356"/>
          <a:stretch>
            <a:fillRect/>
          </a:stretch>
        </p:blipFill>
        <p:spPr>
          <a:xfrm>
            <a:off x="6242968" y="3281600"/>
            <a:ext cx="2264229" cy="3000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202;p4"/>
          <p:cNvSpPr/>
          <p:nvPr/>
        </p:nvSpPr>
        <p:spPr>
          <a:xfrm>
            <a:off x="6236873" y="4345578"/>
            <a:ext cx="2179317" cy="1115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14790" y="0"/>
                </a:lnTo>
                <a:lnTo>
                  <a:pt x="14525" y="5777"/>
                </a:ln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lnTo>
                  <a:pt x="14942" y="17370"/>
                </a:ln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lnTo>
                  <a:pt x="4805" y="18240"/>
                </a:ln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A55A2C"/>
            </a:solidFill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sp>
        <p:nvSpPr>
          <p:cNvPr id="220" name="Google Shape;203;p4"/>
          <p:cNvSpPr txBox="1"/>
          <p:nvPr/>
        </p:nvSpPr>
        <p:spPr>
          <a:xfrm rot="20479219">
            <a:off x="6739144" y="4607583"/>
            <a:ext cx="1069445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NEMÁ </a:t>
            </a:r>
          </a:p>
          <a:p>
            <a:pPr algn="ctr">
              <a:defRPr sz="18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IDOFÓN</a:t>
            </a:r>
          </a:p>
        </p:txBody>
      </p:sp>
      <p:sp>
        <p:nvSpPr>
          <p:cNvPr id="221" name="Google Shape;204;p4"/>
          <p:cNvSpPr txBox="1"/>
          <p:nvPr/>
        </p:nvSpPr>
        <p:spPr>
          <a:xfrm>
            <a:off x="6419093" y="2014193"/>
            <a:ext cx="3209454" cy="35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285750" indent="-285750">
              <a:buClr>
                <a:srgbClr val="000000"/>
              </a:buClr>
              <a:buSzPts val="1800"/>
              <a:buFont typeface="Courier New"/>
              <a:buChar char="o"/>
              <a:defRPr sz="18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I DOSPĚLÍ MAJÍ ZMATEK</a:t>
            </a:r>
          </a:p>
        </p:txBody>
      </p:sp>
      <p:sp>
        <p:nvSpPr>
          <p:cNvPr id="222" name="Google Shape;205;p4"/>
          <p:cNvSpPr txBox="1"/>
          <p:nvPr/>
        </p:nvSpPr>
        <p:spPr>
          <a:xfrm>
            <a:off x="1115221" y="2019842"/>
            <a:ext cx="3964214" cy="35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285750" indent="-285750">
              <a:buClr>
                <a:srgbClr val="000000"/>
              </a:buClr>
              <a:buSzPts val="1800"/>
              <a:buFont typeface="Courier New"/>
              <a:buChar char="o"/>
              <a:defRPr sz="18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GRAMATICKÝ ROD A DEDUKCE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11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2.6 Tomu, kdo umí používat slova </a:t>
            </a:r>
            <a:br/>
            <a:r>
              <a:t>pravá a levá, se svět zrcadlově obrací</a:t>
            </a:r>
          </a:p>
        </p:txBody>
      </p:sp>
      <p:sp>
        <p:nvSpPr>
          <p:cNvPr id="227" name="Google Shape;212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2879" indent="-182879">
              <a:spcBef>
                <a:spcPts val="0"/>
              </a:spcBef>
              <a:defRPr b="1"/>
            </a:pPr>
            <a:r>
              <a:t>JAZYK A CHÁPÁNÍ PROSTOROVÝCH VZTAHŮ</a:t>
            </a:r>
          </a:p>
          <a:p>
            <a:pPr marL="457200" lvl="1" indent="-182879">
              <a:spcBef>
                <a:spcPts val="500"/>
              </a:spcBef>
              <a:buSzPts val="1600"/>
              <a:defRPr sz="1600"/>
            </a:pPr>
            <a:r>
              <a:t>Před, za, vpravo, vlevo</a:t>
            </a:r>
          </a:p>
          <a:p>
            <a:pPr marL="457200" lvl="1" indent="-182879">
              <a:spcBef>
                <a:spcPts val="500"/>
              </a:spcBef>
              <a:buSzPts val="1600"/>
              <a:defRPr sz="1600"/>
            </a:pPr>
            <a:r>
              <a:t>Sever, jih, východ, západ</a:t>
            </a:r>
          </a:p>
          <a:p>
            <a:pPr marL="81279" lvl="1" indent="294641">
              <a:spcBef>
                <a:spcPts val="500"/>
              </a:spcBef>
              <a:buSzTx/>
              <a:buNone/>
              <a:defRPr sz="1600"/>
            </a:pPr>
            <a:endParaRPr/>
          </a:p>
          <a:p>
            <a:pPr marL="182879" indent="-182879">
              <a:defRPr b="1"/>
            </a:pPr>
            <a:r>
              <a:t>JE ZA TÍM KULTURA NEBO JAZYK?</a:t>
            </a:r>
          </a:p>
        </p:txBody>
      </p:sp>
      <p:pic>
        <p:nvPicPr>
          <p:cNvPr id="228" name="Google Shape;213;p5" descr="Google Shape;213;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68" y="4184951"/>
            <a:ext cx="1898289" cy="185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214;p5" descr="Google Shape;214;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21" y="2014193"/>
            <a:ext cx="3820280" cy="4305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2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2.6 Tomu, kdo umí používat slova </a:t>
            </a:r>
            <a:br/>
            <a:r>
              <a:t>pravá a levá, se svět zrcadlově obrací</a:t>
            </a:r>
          </a:p>
        </p:txBody>
      </p:sp>
      <p:sp>
        <p:nvSpPr>
          <p:cNvPr id="234" name="Google Shape;221;p6"/>
          <p:cNvSpPr txBox="1">
            <a:spLocks noGrp="1"/>
          </p:cNvSpPr>
          <p:nvPr>
            <p:ph type="body" sz="quarter" idx="1"/>
          </p:nvPr>
        </p:nvSpPr>
        <p:spPr>
          <a:xfrm>
            <a:off x="1069847" y="2755898"/>
            <a:ext cx="4754881" cy="3200401"/>
          </a:xfrm>
          <a:prstGeom prst="rect">
            <a:avLst/>
          </a:prstGeom>
        </p:spPr>
        <p:txBody>
          <a:bodyPr anchor="t"/>
          <a:lstStyle/>
          <a:p>
            <a:pPr marL="182879" indent="-182879" algn="l"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Uživatelé Guugu yimithirr jazyka</a:t>
            </a:r>
          </a:p>
          <a:p>
            <a:pPr marL="182879" indent="-182879" algn="l">
              <a:spcBef>
                <a:spcPts val="900"/>
              </a:spcBef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Člnové kmene Tenejapa</a:t>
            </a:r>
          </a:p>
          <a:p>
            <a:pPr marL="182879" indent="-182879" algn="l">
              <a:spcBef>
                <a:spcPts val="900"/>
              </a:spcBef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Holandští houbaři</a:t>
            </a:r>
          </a:p>
        </p:txBody>
      </p:sp>
      <p:sp>
        <p:nvSpPr>
          <p:cNvPr id="235" name="Google Shape;222;p6"/>
          <p:cNvSpPr txBox="1"/>
          <p:nvPr/>
        </p:nvSpPr>
        <p:spPr>
          <a:xfrm>
            <a:off x="1112525" y="2200380"/>
            <a:ext cx="4152149" cy="35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285750" indent="-285750">
              <a:buClr>
                <a:srgbClr val="000000"/>
              </a:buClr>
              <a:buSzPts val="1800"/>
              <a:buFont typeface="Courier New"/>
              <a:buChar char="o"/>
              <a:defRPr sz="18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ABSOLUTNÍ ORIENTAČNÍ SMYSL</a:t>
            </a:r>
          </a:p>
        </p:txBody>
      </p:sp>
      <p:pic>
        <p:nvPicPr>
          <p:cNvPr id="236" name="Google Shape;223;p6" descr="Google Shape;223;p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693" y="3226437"/>
            <a:ext cx="4168460" cy="318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oogle Shape;224;p6" descr="Google Shape;224;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397" y="1978929"/>
            <a:ext cx="2039729" cy="2039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oogle Shape;225;p6" descr="Google Shape;225;p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484" y="2014193"/>
            <a:ext cx="784578" cy="162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Google Shape;226;p6" descr="Google Shape;226;p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146" y="2000243"/>
            <a:ext cx="867552" cy="165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227;p6" descr="Google Shape;227;p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982" y="2154910"/>
            <a:ext cx="646503" cy="67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Google Shape;228;p6" descr="Google Shape;228;p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7067" y="2165600"/>
            <a:ext cx="646503" cy="67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ogle Shape;229;p6" descr="Google Shape;229;p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547" y="2096484"/>
            <a:ext cx="472456" cy="79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merický lingvista Benjamin Lee Whorf —&gt; Sapir-Whorfova hypotéza (teorie jazykové relativity)…"/>
          <p:cNvSpPr txBox="1">
            <a:spLocks noGrp="1"/>
          </p:cNvSpPr>
          <p:nvPr>
            <p:ph type="body" idx="1"/>
          </p:nvPr>
        </p:nvSpPr>
        <p:spPr>
          <a:xfrm>
            <a:off x="1066800" y="1862144"/>
            <a:ext cx="10058400" cy="3931921"/>
          </a:xfrm>
          <a:prstGeom prst="rect">
            <a:avLst/>
          </a:prstGeom>
        </p:spPr>
        <p:txBody>
          <a:bodyPr/>
          <a:lstStyle/>
          <a:p>
            <a:r>
              <a:t>Americký lingvista Benjamin Lee Whorf —&gt; Sapir-Whorfova hypotéza (teorie jazykové relativity)</a:t>
            </a:r>
          </a:p>
          <a:p>
            <a:r>
              <a:t>jazyk kategorizuje svět na úrovni fyzických předmětů i na úrovni konceptů (př. barvy, činnosti lidí a zvířat, vztahy mezi věcmi apod.)</a:t>
            </a:r>
          </a:p>
          <a:p>
            <a:r>
              <a:t>jazyk vytyčuje hranice mezi koncepty —&gt; v reálném světě neexistují</a:t>
            </a:r>
          </a:p>
          <a:p>
            <a:r>
              <a:t>segmentace jedné též mimojazykové reality se mohou v různých jazycích zásadně lišit</a:t>
            </a:r>
          </a:p>
          <a:p>
            <a:pPr marL="0" indent="0">
              <a:buClrTx/>
              <a:buSzTx/>
              <a:buFontTx/>
              <a:buNone/>
            </a:pPr>
            <a:endParaRPr/>
          </a:p>
          <a:p>
            <a:pPr>
              <a:defRPr b="1"/>
            </a:pPr>
            <a:r>
              <a:t>Znamená však rozdíl ve způsobu, jakým různé jazyky segmentují svět, zároveň nezbytně rozdíl ve způsobu, jakým mluvčí daných jazyků svět chápou?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3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300"/>
            </a:pPr>
            <a:r>
              <a:t>2.6 Tomu, kdo umí používat slova </a:t>
            </a:r>
            <a:br/>
            <a:r>
              <a:t>pravá a levá, se svět zrcadlově obrací</a:t>
            </a:r>
          </a:p>
        </p:txBody>
      </p:sp>
      <p:sp>
        <p:nvSpPr>
          <p:cNvPr id="247" name="Google Shape;236;p7"/>
          <p:cNvSpPr txBox="1">
            <a:spLocks noGrp="1"/>
          </p:cNvSpPr>
          <p:nvPr>
            <p:ph type="body" sz="quarter" idx="1"/>
          </p:nvPr>
        </p:nvSpPr>
        <p:spPr>
          <a:xfrm>
            <a:off x="1063752" y="2846369"/>
            <a:ext cx="4754881" cy="3200401"/>
          </a:xfrm>
          <a:prstGeom prst="rect">
            <a:avLst/>
          </a:prstGeom>
        </p:spPr>
        <p:txBody>
          <a:bodyPr anchor="t"/>
          <a:lstStyle/>
          <a:p>
            <a:pPr marL="182879" indent="-182879" algn="l"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Člnové kmene Tenejapa</a:t>
            </a:r>
          </a:p>
          <a:p>
            <a:pPr marL="182879" indent="-182879" algn="l">
              <a:spcBef>
                <a:spcPts val="900"/>
              </a:spcBef>
              <a:buClr>
                <a:srgbClr val="262626"/>
              </a:buClr>
              <a:buSzPts val="1800"/>
              <a:buFont typeface="Garamond"/>
              <a:buChar char="◦"/>
              <a:defRPr>
                <a:solidFill>
                  <a:srgbClr val="000000"/>
                </a:solidFill>
              </a:defRPr>
            </a:pPr>
            <a:r>
              <a:t>Rodilí mluvčí holandštiny</a:t>
            </a:r>
          </a:p>
        </p:txBody>
      </p:sp>
      <p:sp>
        <p:nvSpPr>
          <p:cNvPr id="248" name="Google Shape;237;p7"/>
          <p:cNvSpPr txBox="1">
            <a:spLocks noGrp="1"/>
          </p:cNvSpPr>
          <p:nvPr>
            <p:ph type="body" idx="23"/>
          </p:nvPr>
        </p:nvSpPr>
        <p:spPr>
          <a:xfrm>
            <a:off x="6370320" y="2846369"/>
            <a:ext cx="4754880" cy="320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182879" indent="-182879">
              <a:spcBef>
                <a:spcPts val="0"/>
              </a:spcBef>
            </a:pPr>
            <a:r>
              <a:t>Člnové kmene Tenejapa</a:t>
            </a:r>
          </a:p>
          <a:p>
            <a:pPr marL="182879" indent="-182879"/>
            <a:r>
              <a:t>Rodilí mluvčí holandštiny</a:t>
            </a:r>
          </a:p>
        </p:txBody>
      </p:sp>
      <p:sp>
        <p:nvSpPr>
          <p:cNvPr id="249" name="Google Shape;238;p7"/>
          <p:cNvSpPr txBox="1"/>
          <p:nvPr/>
        </p:nvSpPr>
        <p:spPr>
          <a:xfrm>
            <a:off x="6416045" y="2206674"/>
            <a:ext cx="4663431" cy="35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285750" indent="-285750">
              <a:buClr>
                <a:srgbClr val="000000"/>
              </a:buClr>
              <a:buSzPts val="1800"/>
              <a:buFont typeface="Courier New"/>
              <a:buChar char="o"/>
              <a:defRPr sz="18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OTOČ SE O 180°</a:t>
            </a:r>
          </a:p>
        </p:txBody>
      </p:sp>
      <p:sp>
        <p:nvSpPr>
          <p:cNvPr id="250" name="Google Shape;239;p7"/>
          <p:cNvSpPr txBox="1"/>
          <p:nvPr/>
        </p:nvSpPr>
        <p:spPr>
          <a:xfrm>
            <a:off x="1109478" y="2068176"/>
            <a:ext cx="4663431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285750" indent="-285750">
              <a:buClr>
                <a:srgbClr val="000000"/>
              </a:buClr>
              <a:buSzPts val="1800"/>
              <a:buFont typeface="Courier New"/>
              <a:buChar char="o"/>
              <a:defRPr sz="1800" b="1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CHÁPÁNÍ NEROZLIŠUJÍCÍ ZRCADLOVÝ OBRAZ</a:t>
            </a:r>
          </a:p>
        </p:txBody>
      </p:sp>
      <p:pic>
        <p:nvPicPr>
          <p:cNvPr id="251" name="Google Shape;240;p7" descr="Google Shape;240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7" y="3851664"/>
            <a:ext cx="2817497" cy="2363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Google Shape;241;p7" descr="Google Shape;241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88" y="2982697"/>
            <a:ext cx="867552" cy="1656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Google Shape;242;p7" descr="Google Shape;242;p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13" y="3727241"/>
            <a:ext cx="472456" cy="79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Google Shape;243;p7" descr="Google Shape;243;p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79" y="4761141"/>
            <a:ext cx="1713242" cy="171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Google Shape;244;p7" descr="Google Shape;244;p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860" y="5373046"/>
            <a:ext cx="646503" cy="67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Google Shape;245;p7" descr="Google Shape;245;p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011" y="3727241"/>
            <a:ext cx="3390276" cy="2658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Google Shape;246;p7" descr="Google Shape;246;p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167" y="3276034"/>
            <a:ext cx="543527" cy="361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Google Shape;247;p7" descr="Google Shape;247;p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6068" y="3276034"/>
            <a:ext cx="677218" cy="386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53;gcdc82de404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2.7 Chápání času</a:t>
            </a:r>
          </a:p>
        </p:txBody>
      </p:sp>
      <p:sp>
        <p:nvSpPr>
          <p:cNvPr id="263" name="Google Shape;254;gcdc82de404_0_0"/>
          <p:cNvSpPr txBox="1">
            <a:spLocks noGrp="1"/>
          </p:cNvSpPr>
          <p:nvPr>
            <p:ph type="body" sz="quarter" idx="1"/>
          </p:nvPr>
        </p:nvSpPr>
        <p:spPr>
          <a:xfrm>
            <a:off x="1043152" y="2064949"/>
            <a:ext cx="10236001" cy="640201"/>
          </a:xfrm>
          <a:prstGeom prst="rect">
            <a:avLst/>
          </a:prstGeom>
        </p:spPr>
        <p:txBody>
          <a:bodyPr/>
          <a:lstStyle>
            <a:lvl1pPr marL="0"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Výrazy, které přirovnávají čas k prostoru:</a:t>
            </a:r>
          </a:p>
        </p:txBody>
      </p:sp>
      <p:sp>
        <p:nvSpPr>
          <p:cNvPr id="264" name="Google Shape;255;gcdc82de404_0_0"/>
          <p:cNvSpPr txBox="1">
            <a:spLocks noGrp="1"/>
          </p:cNvSpPr>
          <p:nvPr>
            <p:ph type="body" idx="21"/>
          </p:nvPr>
        </p:nvSpPr>
        <p:spPr>
          <a:xfrm>
            <a:off x="1069851" y="2755900"/>
            <a:ext cx="10182602" cy="3200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indent="-355600">
              <a:buSzPts val="2000"/>
              <a:buChar char="-"/>
              <a:defRPr sz="2000"/>
            </a:pPr>
            <a:r>
              <a:t>slova PŘED a ZA</a:t>
            </a:r>
          </a:p>
          <a:p>
            <a:pPr indent="-355600">
              <a:spcBef>
                <a:spcPts val="0"/>
              </a:spcBef>
              <a:buSzPts val="2000"/>
              <a:buChar char="-"/>
              <a:defRPr sz="2000"/>
            </a:pPr>
            <a:r>
              <a:t>slova KRÁTKÝ nebo DLOUHÝ</a:t>
            </a:r>
          </a:p>
          <a:p>
            <a:pPr marL="0" indent="0">
              <a:buSzTx/>
              <a:buNone/>
            </a:pPr>
            <a:endParaRPr sz="2000"/>
          </a:p>
          <a:p>
            <a:pPr marL="0" indent="0">
              <a:buSzTx/>
              <a:buNone/>
              <a:defRPr sz="2000" b="1"/>
            </a:pPr>
            <a:r>
              <a:t>Jak je to s jazyky, které nemají tato slova?</a:t>
            </a:r>
          </a:p>
          <a:p>
            <a:pPr marL="0" indent="0">
              <a:buSzTx/>
              <a:buNone/>
              <a:defRPr sz="2000"/>
            </a:pPr>
            <a:r>
              <a:t>Alice Gabyová: výzkum jazyků původních obyvatel Austrálie, výzkum v komunitě Pormpuraaw (jazyk kuuk thaayorre)</a:t>
            </a:r>
          </a:p>
          <a:p>
            <a:pPr indent="-355600">
              <a:buSzPts val="2000"/>
              <a:buChar char="-"/>
              <a:defRPr sz="2000"/>
            </a:pPr>
            <a:r>
              <a:t>pro vyjádření používají SEVER, JIH, VÝCHOD, ZÁPAD</a:t>
            </a:r>
          </a:p>
        </p:txBody>
      </p:sp>
      <p:pic>
        <p:nvPicPr>
          <p:cNvPr id="265" name="Google Shape;256;gcdc82de404_0_0" descr="Google Shape;256;gcdc82de404_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25" y="922961"/>
            <a:ext cx="2942925" cy="29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2;gcdc82de404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Vyjadřování času v jazyce kuuk thaayorre </a:t>
            </a:r>
          </a:p>
        </p:txBody>
      </p:sp>
      <p:sp>
        <p:nvSpPr>
          <p:cNvPr id="268" name="Google Shape;263;gcdc82de404_0_10"/>
          <p:cNvSpPr txBox="1">
            <a:spLocks noGrp="1"/>
          </p:cNvSpPr>
          <p:nvPr>
            <p:ph type="body" idx="1"/>
          </p:nvPr>
        </p:nvSpPr>
        <p:spPr>
          <a:xfrm>
            <a:off x="1069850" y="2077374"/>
            <a:ext cx="10058401" cy="3879001"/>
          </a:xfrm>
          <a:prstGeom prst="rect">
            <a:avLst/>
          </a:prstGeom>
        </p:spPr>
        <p:txBody>
          <a:bodyPr anchor="t"/>
          <a:lstStyle/>
          <a:p>
            <a:pPr marL="0" algn="l">
              <a:spcBef>
                <a:spcPts val="900"/>
              </a:spcBef>
              <a:defRPr sz="2000">
                <a:solidFill>
                  <a:srgbClr val="000000"/>
                </a:solidFill>
              </a:defRPr>
            </a:pPr>
            <a:r>
              <a:t>-&gt; disponuje několika slovy pro </a:t>
            </a:r>
            <a:r>
              <a:rPr b="1"/>
              <a:t>určení bodů v čase</a:t>
            </a:r>
            <a:r>
              <a:t> nebo </a:t>
            </a:r>
            <a:r>
              <a:rPr b="1"/>
              <a:t>doby trvání </a:t>
            </a:r>
            <a:r>
              <a:t>(např. včera zítra, brzy, příště…), ale žádné z těchto slov nemá původ ve výrazech pro vyjádření absolutních vztahů</a:t>
            </a:r>
          </a:p>
          <a:p>
            <a:pPr marL="0" algn="l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endParaRPr sz="2000"/>
          </a:p>
          <a:p>
            <a:pPr marL="457200" indent="-355600" algn="l">
              <a:spcBef>
                <a:spcPts val="900"/>
              </a:spcBef>
              <a:buClr>
                <a:srgbClr val="262626"/>
              </a:buClr>
              <a:buSzPts val="2000"/>
              <a:buFont typeface="Garamond"/>
              <a:buChar char="-"/>
              <a:defRPr sz="2000" b="1">
                <a:solidFill>
                  <a:srgbClr val="000000"/>
                </a:solidFill>
              </a:defRPr>
            </a:pPr>
            <a:r>
              <a:t>doba dne se vyjadřuje pomocí slunce:</a:t>
            </a:r>
          </a:p>
          <a:p>
            <a:pPr marL="0" algn="l">
              <a:spcBef>
                <a:spcPts val="900"/>
              </a:spcBef>
              <a:defRPr sz="2000">
                <a:solidFill>
                  <a:srgbClr val="000000"/>
                </a:solidFill>
              </a:defRPr>
            </a:pPr>
            <a:r>
              <a:t>Doba okolo poledne = Když je slunce vysoko nad hlavou</a:t>
            </a:r>
          </a:p>
          <a:p>
            <a:pPr marL="0" algn="l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endParaRPr sz="2000"/>
          </a:p>
          <a:p>
            <a:pPr marL="0" indent="457200" algn="l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endParaRPr sz="2000"/>
          </a:p>
          <a:p>
            <a:pPr marL="457200" indent="-355600" algn="l">
              <a:spcBef>
                <a:spcPts val="900"/>
              </a:spcBef>
              <a:buClr>
                <a:srgbClr val="262626"/>
              </a:buClr>
              <a:buSzPts val="2000"/>
              <a:buFont typeface="Garamond"/>
              <a:buChar char="-"/>
              <a:defRPr sz="2000">
                <a:solidFill>
                  <a:srgbClr val="000000"/>
                </a:solidFill>
              </a:defRPr>
            </a:pPr>
            <a:r>
              <a:t>v tomto jazyce nebyla zaznamenána žádná slova, která by vyjadřovala PŘED a ZA ani žádné jiné metaforické užití prostorových výrazů</a:t>
            </a:r>
          </a:p>
        </p:txBody>
      </p:sp>
      <p:pic>
        <p:nvPicPr>
          <p:cNvPr id="269" name="Google Shape;264;gcdc82de404_0_10" descr="Google Shape;264;gcdc82de404_0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850" y="3022823"/>
            <a:ext cx="1797801" cy="174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0;gcdc82de404_0_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Čas plynoucí od východu k západu</a:t>
            </a:r>
          </a:p>
        </p:txBody>
      </p:sp>
      <p:sp>
        <p:nvSpPr>
          <p:cNvPr id="272" name="Google Shape;271;gcdc82de404_0_20"/>
          <p:cNvSpPr txBox="1">
            <a:spLocks noGrp="1"/>
          </p:cNvSpPr>
          <p:nvPr>
            <p:ph type="body" sz="quarter" idx="1"/>
          </p:nvPr>
        </p:nvSpPr>
        <p:spPr>
          <a:xfrm>
            <a:off x="1069850" y="2074324"/>
            <a:ext cx="9982800" cy="640201"/>
          </a:xfrm>
          <a:prstGeom prst="rect">
            <a:avLst/>
          </a:prstGeom>
        </p:spPr>
        <p:txBody>
          <a:bodyPr/>
          <a:lstStyle>
            <a:lvl1pPr marL="0"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A.Gabyová a L. Boroditsky - hypotéza</a:t>
            </a:r>
          </a:p>
        </p:txBody>
      </p:sp>
      <p:sp>
        <p:nvSpPr>
          <p:cNvPr id="273" name="Google Shape;272;gcdc82de404_0_20"/>
          <p:cNvSpPr txBox="1">
            <a:spLocks noGrp="1"/>
          </p:cNvSpPr>
          <p:nvPr>
            <p:ph type="body" idx="21"/>
          </p:nvPr>
        </p:nvSpPr>
        <p:spPr>
          <a:xfrm>
            <a:off x="1069852" y="2755900"/>
            <a:ext cx="9982801" cy="3200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None/>
              <a:defRPr sz="2000" u="sng"/>
            </a:pPr>
            <a:r>
              <a:t>I přes nepoužívání prostorových vztahů, mluvčí tohoto jazyka čas chápou ve stejném absolutním rámci jako prostor.</a:t>
            </a:r>
          </a:p>
          <a:p>
            <a:pPr marL="0" indent="0">
              <a:buSzTx/>
              <a:buNone/>
              <a:defRPr sz="2000" b="1"/>
            </a:pPr>
            <a:r>
              <a:t>-&gt; experimentální ověření</a:t>
            </a:r>
          </a:p>
          <a:p>
            <a:pPr marL="0" indent="0">
              <a:buSzTx/>
              <a:buNone/>
              <a:defRPr sz="2000"/>
            </a:pPr>
            <a:r>
              <a:t>Seřadit obrázky zobrazující růst, dospívání a stárnutí lidí a zvířat (kojenec, kluk, mladík dospělý muž, stařec)</a:t>
            </a:r>
          </a:p>
          <a:p>
            <a:pPr marL="0" indent="0">
              <a:buSzTx/>
              <a:buNone/>
              <a:defRPr sz="2000"/>
            </a:pPr>
            <a:r>
              <a:t>Následovalo otočení se o 180°</a:t>
            </a:r>
          </a:p>
          <a:p>
            <a:pPr marL="0" indent="0">
              <a:buSzTx/>
              <a:buNone/>
              <a:defRPr sz="2000"/>
            </a:pPr>
            <a:r>
              <a:t>(zda respondenti budou dodržovat absolutní určení směru, nebo budou dodržovat pořadí vzhledem ke své levé či pravé straně)</a:t>
            </a:r>
          </a:p>
        </p:txBody>
      </p:sp>
      <p:pic>
        <p:nvPicPr>
          <p:cNvPr id="274" name="Google Shape;273;gcdc82de404_0_20" descr="Google Shape;273;gcdc82de404_0_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215" y="891149"/>
            <a:ext cx="2208010" cy="1543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9;gcdc82de404_0_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Výsledky experimentu</a:t>
            </a:r>
          </a:p>
        </p:txBody>
      </p:sp>
      <p:sp>
        <p:nvSpPr>
          <p:cNvPr id="277" name="Google Shape;280;gcdc82de404_0_31"/>
          <p:cNvSpPr txBox="1">
            <a:spLocks noGrp="1"/>
          </p:cNvSpPr>
          <p:nvPr>
            <p:ph type="body" sz="quarter" idx="1"/>
          </p:nvPr>
        </p:nvSpPr>
        <p:spPr>
          <a:xfrm>
            <a:off x="6582898" y="2078271"/>
            <a:ext cx="4755001" cy="640201"/>
          </a:xfrm>
          <a:prstGeom prst="rect">
            <a:avLst/>
          </a:prstGeom>
        </p:spPr>
        <p:txBody>
          <a:bodyPr/>
          <a:lstStyle>
            <a:lvl1pPr marL="0">
              <a:defRPr sz="2100" b="1">
                <a:solidFill>
                  <a:srgbClr val="000000"/>
                </a:solidFill>
              </a:defRPr>
            </a:lvl1pPr>
          </a:lstStyle>
          <a:p>
            <a:r>
              <a:t>mluvčí kuuk thaayorre</a:t>
            </a:r>
          </a:p>
        </p:txBody>
      </p:sp>
      <p:sp>
        <p:nvSpPr>
          <p:cNvPr id="278" name="Google Shape;281;gcdc82de404_0_31"/>
          <p:cNvSpPr txBox="1">
            <a:spLocks noGrp="1"/>
          </p:cNvSpPr>
          <p:nvPr>
            <p:ph type="body" idx="21"/>
          </p:nvPr>
        </p:nvSpPr>
        <p:spPr>
          <a:xfrm>
            <a:off x="6582898" y="2782547"/>
            <a:ext cx="4755001" cy="320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har char="●"/>
            </a:pPr>
            <a:r>
              <a:t>vždy řadili od nejstaršího po nejmladší ale ve směru </a:t>
            </a:r>
            <a:r>
              <a:rPr b="1"/>
              <a:t>od východu k západu</a:t>
            </a:r>
          </a:p>
        </p:txBody>
      </p:sp>
      <p:sp>
        <p:nvSpPr>
          <p:cNvPr id="279" name="Google Shape;282;gcdc82de404_0_31"/>
          <p:cNvSpPr txBox="1">
            <a:spLocks noGrp="1"/>
          </p:cNvSpPr>
          <p:nvPr>
            <p:ph type="body" idx="22"/>
          </p:nvPr>
        </p:nvSpPr>
        <p:spPr>
          <a:xfrm>
            <a:off x="1066793" y="2064946"/>
            <a:ext cx="4755001" cy="64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100" b="1"/>
            </a:lvl1pPr>
          </a:lstStyle>
          <a:p>
            <a:r>
              <a:t>američtí vysokoškolští studenti</a:t>
            </a:r>
          </a:p>
        </p:txBody>
      </p:sp>
      <p:sp>
        <p:nvSpPr>
          <p:cNvPr id="280" name="Google Shape;283;gcdc82de404_0_31"/>
          <p:cNvSpPr txBox="1">
            <a:spLocks noGrp="1"/>
          </p:cNvSpPr>
          <p:nvPr>
            <p:ph type="body" idx="23"/>
          </p:nvPr>
        </p:nvSpPr>
        <p:spPr>
          <a:xfrm>
            <a:off x="1066793" y="2755906"/>
            <a:ext cx="4755001" cy="320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har char="●"/>
            </a:pPr>
            <a:r>
              <a:t>vždy řadili obrázky </a:t>
            </a:r>
            <a:r>
              <a:rPr b="1"/>
              <a:t>z levé strany doprava </a:t>
            </a:r>
            <a:r>
              <a:t>od nejstaršího po nejmladší</a:t>
            </a:r>
          </a:p>
        </p:txBody>
      </p:sp>
      <p:pic>
        <p:nvPicPr>
          <p:cNvPr id="281" name="Google Shape;284;gcdc82de404_0_31" descr="Google Shape;284;gcdc82de404_0_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38" y="3597125"/>
            <a:ext cx="2532725" cy="256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Google Shape;285;gcdc82de404_0_31" descr="Google Shape;285;gcdc82de404_0_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275" y="3713300"/>
            <a:ext cx="2336052" cy="233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91;gcdc82de404_0_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2.8 Whorfova hypotéza </a:t>
            </a:r>
          </a:p>
        </p:txBody>
      </p:sp>
      <p:sp>
        <p:nvSpPr>
          <p:cNvPr id="285" name="Google Shape;292;gcdc82de404_0_42"/>
          <p:cNvSpPr txBox="1">
            <a:spLocks noGrp="1"/>
          </p:cNvSpPr>
          <p:nvPr>
            <p:ph type="body" idx="1"/>
          </p:nvPr>
        </p:nvSpPr>
        <p:spPr>
          <a:xfrm>
            <a:off x="1069850" y="2104000"/>
            <a:ext cx="10058401" cy="3852601"/>
          </a:xfrm>
          <a:prstGeom prst="rect">
            <a:avLst/>
          </a:prstGeom>
        </p:spPr>
        <p:txBody>
          <a:bodyPr anchor="t"/>
          <a:lstStyle/>
          <a:p>
            <a:pPr marL="0" algn="l">
              <a:spcBef>
                <a:spcPts val="900"/>
              </a:spcBef>
              <a:defRPr sz="2000" b="1">
                <a:solidFill>
                  <a:srgbClr val="000000"/>
                </a:solidFill>
              </a:defRPr>
            </a:pPr>
            <a:r>
              <a:t>Chápání prostoru a času:</a:t>
            </a:r>
          </a:p>
          <a:p>
            <a:pPr marL="457200" indent="-355600" algn="l">
              <a:spcBef>
                <a:spcPts val="900"/>
              </a:spcBef>
              <a:buClr>
                <a:srgbClr val="262626"/>
              </a:buClr>
              <a:buSzPts val="2000"/>
              <a:buFont typeface="Garamond"/>
              <a:buChar char="-"/>
              <a:defRPr sz="2000" b="1">
                <a:solidFill>
                  <a:srgbClr val="000000"/>
                </a:solidFill>
              </a:defRPr>
            </a:pPr>
            <a:r>
              <a:t>jazyk má velký vliv na způsob chápání naší reality</a:t>
            </a:r>
          </a:p>
          <a:p>
            <a:pPr marL="457200" indent="-355600" algn="l">
              <a:buClr>
                <a:srgbClr val="262626"/>
              </a:buClr>
              <a:buSzPts val="3000"/>
              <a:buFont typeface="Garamond"/>
              <a:buChar char="-"/>
              <a:defRPr sz="3000" b="1">
                <a:solidFill>
                  <a:srgbClr val="000000"/>
                </a:solidFill>
              </a:defRPr>
            </a:pPr>
            <a:r>
              <a:t>?</a:t>
            </a:r>
            <a:r>
              <a:rPr b="0"/>
              <a:t> </a:t>
            </a:r>
            <a:r>
              <a:rPr sz="2000" b="0"/>
              <a:t>jsou rozdíly mezi mluvčími různých jazyků v chápání reality opravdu tak zásadní</a:t>
            </a:r>
            <a:endParaRPr sz="2000"/>
          </a:p>
          <a:p>
            <a:pPr marL="0" algn="l"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endParaRPr sz="2000"/>
          </a:p>
          <a:p>
            <a:pPr marL="0" algn="l">
              <a:spcBef>
                <a:spcPts val="900"/>
              </a:spcBef>
              <a:defRPr sz="2000" b="1">
                <a:solidFill>
                  <a:srgbClr val="000000"/>
                </a:solidFill>
              </a:defRPr>
            </a:pPr>
            <a:r>
              <a:t>Chápání barev a věcí:</a:t>
            </a:r>
          </a:p>
          <a:p>
            <a:pPr marL="0" algn="l">
              <a:spcBef>
                <a:spcPts val="900"/>
              </a:spcBef>
              <a:defRPr sz="2200" i="1">
                <a:solidFill>
                  <a:srgbClr val="000000"/>
                </a:solidFill>
              </a:defRPr>
            </a:pPr>
            <a:r>
              <a:t>Svět je kaleidoskopickým proudem dojmů.</a:t>
            </a:r>
          </a:p>
          <a:p>
            <a:pPr marL="457200" indent="-368300" algn="l">
              <a:spcBef>
                <a:spcPts val="900"/>
              </a:spcBef>
              <a:buClr>
                <a:srgbClr val="262626"/>
              </a:buClr>
              <a:buSzPts val="2200"/>
              <a:buFont typeface="Garamond"/>
              <a:buChar char="-"/>
              <a:defRPr sz="2200">
                <a:solidFill>
                  <a:srgbClr val="000000"/>
                </a:solidFill>
              </a:defRPr>
            </a:pPr>
            <a:r>
              <a:t>,,jazyk tento proud uspořádává a třídí”</a:t>
            </a:r>
          </a:p>
          <a:p>
            <a:pPr marL="457200" indent="-368300" algn="l">
              <a:buClr>
                <a:srgbClr val="262626"/>
              </a:buClr>
              <a:buSzPts val="2200"/>
              <a:buFont typeface="Garamond"/>
              <a:buChar char="-"/>
              <a:defRPr sz="2200">
                <a:solidFill>
                  <a:srgbClr val="000000"/>
                </a:solidFill>
              </a:defRPr>
            </a:pPr>
            <a:r>
              <a:t>zdá se ale, že vliv jazyka není komplexní a určující</a:t>
            </a:r>
          </a:p>
          <a:p>
            <a:pPr marL="457200" indent="-368300" algn="l">
              <a:buClr>
                <a:srgbClr val="262626"/>
              </a:buClr>
              <a:buSzPts val="2200"/>
              <a:buFont typeface="Garamond"/>
              <a:buChar char="-"/>
              <a:defRPr sz="2200">
                <a:solidFill>
                  <a:srgbClr val="000000"/>
                </a:solidFill>
              </a:defRPr>
            </a:pPr>
            <a:r>
              <a:t>naše chápání světa nefunguje jako kaleidoskop</a:t>
            </a:r>
          </a:p>
        </p:txBody>
      </p:sp>
      <p:pic>
        <p:nvPicPr>
          <p:cNvPr id="286" name="Google Shape;293;gcdc82de404_0_42" descr="Google Shape;293;gcdc82de404_0_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49" y="3624874"/>
            <a:ext cx="2556651" cy="25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1 Jazykový determinismus neboli Whorfova hypoté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96111">
              <a:defRPr sz="4704"/>
            </a:lvl1pPr>
          </a:lstStyle>
          <a:p>
            <a:r>
              <a:t>2.1 Jazykový determinismus neboli Whorfova hypotéza</a:t>
            </a:r>
          </a:p>
        </p:txBody>
      </p:sp>
      <p:sp>
        <p:nvSpPr>
          <p:cNvPr id="143" name="NEPŘELOŽITELNÉ JAZYKOVÉ NUANCE…"/>
          <p:cNvSpPr txBox="1">
            <a:spLocks noGrp="1"/>
          </p:cNvSpPr>
          <p:nvPr>
            <p:ph type="body" idx="1"/>
          </p:nvPr>
        </p:nvSpPr>
        <p:spPr>
          <a:xfrm>
            <a:off x="1066800" y="2399229"/>
            <a:ext cx="10058400" cy="393192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t>NEPŘELOŽITELNÉ JAZYKOVÉ NUANCE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nejznámější přístup k vztahu jazyka a poznání světa je Whorfova hypotéza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Whorfova analýzy jazyků (př. jazyk kmene Hopi) —&gt; myšlení není možné od jazyka oddělit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západní jazyky (angličtina) X jazyk kmene Hopi —&gt; nesouměřitelné, nepřeložitelné</a:t>
            </a:r>
          </a:p>
          <a:p>
            <a:pPr marL="180473" indent="-180473">
              <a:buClrTx/>
              <a:buSzPct val="100000"/>
              <a:buFontTx/>
              <a:buChar char="•"/>
            </a:pPr>
            <a:endParaRPr/>
          </a:p>
          <a:p>
            <a:pPr marL="180473" indent="-180473">
              <a:buClrTx/>
              <a:buSzPct val="100000"/>
              <a:buFontTx/>
              <a:buChar char="•"/>
            </a:pPr>
            <a:r>
              <a:t>Whorf a jeho jazykoví příznivci —&gt; fakt, že se jazyky v segmentaci liší, musí odrážet rozdíly v poznání, myšlení—&gt; nepokusili se vědecky zhodnotit</a:t>
            </a:r>
          </a:p>
          <a:p>
            <a:pPr marL="180473" indent="-180473">
              <a:buClrTx/>
              <a:buSzPct val="100000"/>
              <a:buFontTx/>
              <a:buChar char="•"/>
            </a:pPr>
            <a:r>
              <a:t>např. George Lakoff - </a:t>
            </a:r>
            <a:r>
              <a:rPr i="1"/>
              <a:t>Ženy, oheň a jiné nebezpečné věci - </a:t>
            </a:r>
            <a:r>
              <a:t>analýza japonského</a:t>
            </a:r>
            <a:r>
              <a:rPr i="1"/>
              <a:t> </a:t>
            </a:r>
            <a:r>
              <a:t>klasifikátor </a:t>
            </a:r>
            <a:r>
              <a:rPr i="1"/>
              <a:t>hon </a:t>
            </a:r>
            <a:r>
              <a:t>—&gt; kategorie klasifikátoru odráží chápání reality Japonci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PERIMENTY A ARGUMENTY KOGNITOVNÍ PSYCHOLOGIE…"/>
          <p:cNvSpPr txBox="1">
            <a:spLocks noGrp="1"/>
          </p:cNvSpPr>
          <p:nvPr>
            <p:ph type="body" idx="1"/>
          </p:nvPr>
        </p:nvSpPr>
        <p:spPr>
          <a:xfrm>
            <a:off x="1066800" y="2338495"/>
            <a:ext cx="10058400" cy="393192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t>EXPERIMENTY A ARGUMENTY KOGNITOVNÍ PSYCHOLOGIE</a:t>
            </a:r>
          </a:p>
          <a:p>
            <a:r>
              <a:t>výzkumy na potvrzení či vyvrácení Whorfovy hypotézy - terénní zkoumání jazyků a kultury v rozvojových zemích —&gt; pestrost kategorizací v různých jazycích</a:t>
            </a:r>
          </a:p>
          <a:p>
            <a:r>
              <a:t>od 90 let 20. století vztah jazyk a myšlení - kognitivní psychologie </a:t>
            </a:r>
          </a:p>
          <a:p>
            <a:r>
              <a:t>cíl kognitivní psychologie - Whorfova hypotéza - způsob a fáze, kdy jazyk ovlivňuje kognitivní procesy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2.2 Dokážu rozeznat barvu, když neznám její jmén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96111">
              <a:defRPr sz="4704"/>
            </a:lvl1pPr>
          </a:lstStyle>
          <a:p>
            <a:r>
              <a:t>2.2 Dokážu rozeznat barvu, když neznám její jméno?</a:t>
            </a:r>
          </a:p>
        </p:txBody>
      </p:sp>
      <p:sp>
        <p:nvSpPr>
          <p:cNvPr id="148" name="BAREVNÉ VNÍMÁNÍ KMENE DANI…"/>
          <p:cNvSpPr txBox="1">
            <a:spLocks noGrp="1"/>
          </p:cNvSpPr>
          <p:nvPr>
            <p:ph type="body" idx="1"/>
          </p:nvPr>
        </p:nvSpPr>
        <p:spPr>
          <a:xfrm>
            <a:off x="1182669" y="2566596"/>
            <a:ext cx="10058401" cy="393192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t>BAREVNÉ VNÍMÁNÍ KMENE DANI</a:t>
            </a:r>
          </a:p>
          <a:p>
            <a:r>
              <a:t>Papui Nová Guine</a:t>
            </a:r>
          </a:p>
          <a:p>
            <a:r>
              <a:t>dva názvy pro barvy - světlé X tmavé</a:t>
            </a:r>
          </a:p>
          <a:p>
            <a:pPr marL="0" indent="0">
              <a:buClrTx/>
              <a:buSzTx/>
              <a:buFontTx/>
              <a:buNone/>
            </a:pPr>
            <a:endParaRPr/>
          </a:p>
          <a:p>
            <a:pPr marL="0" indent="0">
              <a:buClrTx/>
              <a:buSzTx/>
              <a:buFontTx/>
              <a:buNone/>
            </a:pPr>
            <a:r>
              <a:rPr b="1"/>
              <a:t>Znamená to, že mluvčí tohoto jazyka nerozlišují barvy, pro které nemají název a chápou všechny jako jednu stejnou barvu?</a:t>
            </a:r>
            <a:r>
              <a:t> </a:t>
            </a:r>
          </a:p>
          <a:p>
            <a:r>
              <a:t>Eleanor Roschová - experiment kmen Dani —&gt; vnímání barev je univerzální a nezávislé na jazyku </a:t>
            </a:r>
          </a:p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ODOBNOST RŮZNÝCH BAREV…"/>
          <p:cNvSpPr txBox="1">
            <a:spLocks noGrp="1"/>
          </p:cNvSpPr>
          <p:nvPr>
            <p:ph type="body" idx="1"/>
          </p:nvPr>
        </p:nvSpPr>
        <p:spPr>
          <a:xfrm>
            <a:off x="1066800" y="922317"/>
            <a:ext cx="10058400" cy="393192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t>PODOBNOST RŮZNÝCH BAREV</a:t>
            </a:r>
          </a:p>
          <a:p>
            <a:r>
              <a:t>Paul Kay - experiment jazyk tarahumara X Američané —&gt; vliv jazyka se neprojevil u tarahumara, ale u mluvčích angličtiny </a:t>
            </a:r>
          </a:p>
          <a:p>
            <a:endParaRPr/>
          </a:p>
          <a:p>
            <a:pPr marL="0" indent="0">
              <a:buClrTx/>
              <a:buSzTx/>
              <a:buFontTx/>
              <a:buNone/>
            </a:pPr>
            <a:r>
              <a:t>KATEGORICKÁ PERCEPCE</a:t>
            </a:r>
          </a:p>
          <a:p>
            <a:r>
              <a:t>kategorická percepce psychologie - jev- stimul na hranici dvou kategorií, je vnímán jako jasně patřící do jedné z kategorií</a:t>
            </a:r>
          </a:p>
          <a:p>
            <a:r>
              <a:t>experiment - liší se chápání barev u mluvčích ruštiny X mluvčích angličtiny —&gt; názvy barev mají vliv na rozhodování</a:t>
            </a:r>
          </a:p>
        </p:txBody>
      </p:sp>
      <p:pic>
        <p:nvPicPr>
          <p:cNvPr id="151" name="Snímek obrazovky 2021-04-20 v 15.42.07.png" descr="Snímek obrazovky 2021-04-20 v 15.42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056" y="3877509"/>
            <a:ext cx="5227888" cy="2485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17;gd29b90274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2.3 Předměty a substance </a:t>
            </a:r>
          </a:p>
        </p:txBody>
      </p:sp>
      <p:sp>
        <p:nvSpPr>
          <p:cNvPr id="154" name="Google Shape;118;gd29b902747_0_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ONTOLOGICKÝ ROZDÍL MEZI PŘEDMĚTEM A SUBSTANCÍ</a:t>
            </a:r>
          </a:p>
          <a:p>
            <a:r>
              <a:t>Gramatické rozdělení názvů počitatelných předmětů a nepočitatelných substancí </a:t>
            </a:r>
          </a:p>
          <a:p>
            <a:pPr>
              <a:spcBef>
                <a:spcPts val="0"/>
              </a:spcBef>
            </a:pPr>
            <a:r>
              <a:t>Některé jazyky (např. Japonština) nemají rozlišení počitatelných a nepočitatelných podstatných jmen</a:t>
            </a:r>
          </a:p>
          <a:p>
            <a:pPr marL="0" indent="457200">
              <a:buSzTx/>
              <a:buNone/>
            </a:pPr>
            <a:endParaRPr/>
          </a:p>
          <a:p>
            <a:pPr>
              <a:defRPr b="1"/>
            </a:pPr>
            <a:r>
              <a:t>Má to dopad na způsob jakým se mluvčí různých jazyků dívají na svět ?</a:t>
            </a:r>
          </a:p>
          <a:p>
            <a:pPr marL="0" indent="0">
              <a:buSzTx/>
              <a:buNone/>
            </a:pPr>
            <a:endParaRPr b="1"/>
          </a:p>
          <a:p>
            <a:r>
              <a:t>Koncept stejnosti mezi substancí a předmětem:</a:t>
            </a:r>
          </a:p>
          <a:p>
            <a:pPr marL="914400" lvl="1" indent="-342900">
              <a:spcBef>
                <a:spcPts val="0"/>
              </a:spcBef>
              <a:buSzPts val="1600"/>
              <a:defRPr sz="1600"/>
            </a:pPr>
            <a:r>
              <a:t>obojí představuje elementárně jinou kategorii existence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24;gd29b902747_0_6"/>
          <p:cNvSpPr txBox="1">
            <a:spLocks noGrp="1"/>
          </p:cNvSpPr>
          <p:nvPr>
            <p:ph type="title"/>
          </p:nvPr>
        </p:nvSpPr>
        <p:spPr>
          <a:xfrm>
            <a:off x="1066800" y="561193"/>
            <a:ext cx="10058400" cy="1371601"/>
          </a:xfrm>
          <a:prstGeom prst="rect">
            <a:avLst/>
          </a:prstGeom>
        </p:spPr>
        <p:txBody>
          <a:bodyPr/>
          <a:lstStyle/>
          <a:p>
            <a:r>
              <a:t> Ontologický test </a:t>
            </a:r>
          </a:p>
        </p:txBody>
      </p:sp>
      <p:sp>
        <p:nvSpPr>
          <p:cNvPr id="157" name="Google Shape;125;gd29b902747_0_6"/>
          <p:cNvSpPr txBox="1">
            <a:spLocks noGrp="1"/>
          </p:cNvSpPr>
          <p:nvPr>
            <p:ph type="body" idx="1"/>
          </p:nvPr>
        </p:nvSpPr>
        <p:spPr>
          <a:xfrm>
            <a:off x="965050" y="1811174"/>
            <a:ext cx="10058401" cy="44112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900"/>
            </a:pPr>
            <a:r>
              <a:t>ONTOLOGICKÁ DISTINKCE</a:t>
            </a:r>
            <a:r>
              <a:rPr sz="1800"/>
              <a:t> </a:t>
            </a:r>
          </a:p>
          <a:p>
            <a:r>
              <a:t>Americký filozof Willard Van Orman Quine </a:t>
            </a:r>
          </a:p>
          <a:p>
            <a:pPr>
              <a:spcBef>
                <a:spcPts val="0"/>
              </a:spcBef>
            </a:pPr>
            <a:r>
              <a:t>zastává názor, že bez znalosti rozlišit počitatelná a nepočitatelná podstatná jména nemůže člověk rozlišit elementární rozdíl mezi substancí a předmětem </a:t>
            </a:r>
          </a:p>
          <a:p>
            <a:pPr marL="0" indent="0">
              <a:buSzTx/>
              <a:buNone/>
            </a:pPr>
            <a:endParaRPr/>
          </a:p>
          <a:p>
            <a:r>
              <a:t>Imai, M., &amp; Mazuka, R. (2007)</a:t>
            </a:r>
          </a:p>
          <a:p>
            <a:pPr>
              <a:spcBef>
                <a:spcPts val="0"/>
              </a:spcBef>
            </a:pPr>
            <a:r>
              <a:t>experiment Japonština x Angličtina </a:t>
            </a:r>
          </a:p>
          <a:p>
            <a:pPr marL="0" indent="0">
              <a:buSzTx/>
              <a:buNone/>
            </a:pPr>
            <a:endParaRPr/>
          </a:p>
          <a:p>
            <a:r>
              <a:t>výsledky dokazují , že i japonci mohou rozlišit </a:t>
            </a:r>
          </a:p>
          <a:p>
            <a:pPr marL="0" indent="457200">
              <a:buSzTx/>
              <a:buNone/>
            </a:pPr>
            <a:r>
              <a:t>elementární rozdíl mezi předmětem a substancí </a:t>
            </a:r>
          </a:p>
        </p:txBody>
      </p:sp>
      <p:pic>
        <p:nvPicPr>
          <p:cNvPr id="158" name="Google Shape;126;gd29b902747_0_6" descr="Google Shape;126;gd29b902747_0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74" y="3062350"/>
            <a:ext cx="3657601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32;gd29b902747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Interpretace novotvarů </a:t>
            </a:r>
          </a:p>
        </p:txBody>
      </p:sp>
      <p:sp>
        <p:nvSpPr>
          <p:cNvPr id="161" name="Google Shape;133;gd29b902747_0_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1"/>
          </a:xfrm>
          <a:prstGeom prst="rect">
            <a:avLst/>
          </a:prstGeom>
        </p:spPr>
        <p:txBody>
          <a:bodyPr/>
          <a:lstStyle/>
          <a:p>
            <a:r>
              <a:t>klíčovým faktorem rozdílu Američanů a Japonců je jazyková odlišnost </a:t>
            </a:r>
          </a:p>
          <a:p>
            <a:pPr>
              <a:spcBef>
                <a:spcPts val="0"/>
              </a:spcBef>
            </a:pPr>
            <a:r>
              <a:t>respondenti mají pojmenovat předešlé vzorky </a:t>
            </a:r>
          </a:p>
          <a:p>
            <a:pPr>
              <a:spcBef>
                <a:spcPts val="0"/>
              </a:spcBef>
            </a:pPr>
            <a:r>
              <a:t>Američané nejprve neutrální (1), poté počitatelnost/nepočitatelnost (2)</a:t>
            </a:r>
          </a:p>
          <a:p>
            <a:pPr marL="0" indent="0">
              <a:buSzTx/>
              <a:buNone/>
            </a:pPr>
            <a:endParaRPr/>
          </a:p>
          <a:p>
            <a:r>
              <a:t>(1) podobné výsledky jako u předchozího experimentu</a:t>
            </a:r>
          </a:p>
          <a:p>
            <a:pPr>
              <a:spcBef>
                <a:spcPts val="0"/>
              </a:spcBef>
            </a:pPr>
            <a:r>
              <a:t>Američané mají tendenci k interpretaci novotvaru jako počitatelné </a:t>
            </a:r>
          </a:p>
          <a:p>
            <a:pPr>
              <a:spcBef>
                <a:spcPts val="0"/>
              </a:spcBef>
            </a:pPr>
            <a:r>
              <a:t>(2) otázky typu - “this is a , this is some”</a:t>
            </a:r>
          </a:p>
          <a:p>
            <a:pPr marL="914400" lvl="1" indent="-342900">
              <a:spcBef>
                <a:spcPts val="0"/>
              </a:spcBef>
              <a:buSzPts val="1600"/>
              <a:defRPr sz="1600"/>
            </a:pPr>
            <a:r>
              <a:t>vyšší shoda výběru na  na základě materiálu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Sav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Sav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Microsoft Office PowerPoint</Application>
  <PresentationFormat>Širokoúhlá obrazovka</PresentationFormat>
  <Paragraphs>203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Garamond</vt:lpstr>
      <vt:lpstr>Savon</vt:lpstr>
      <vt:lpstr>JAZYK A MYŠLENÍ  KAPITOLA 2</vt:lpstr>
      <vt:lpstr>Prezentace aplikace PowerPoint</vt:lpstr>
      <vt:lpstr>2.1 Jazykový determinismus neboli Whorfova hypotéza</vt:lpstr>
      <vt:lpstr>Prezentace aplikace PowerPoint</vt:lpstr>
      <vt:lpstr>2.2 Dokážu rozeznat barvu, když neznám její jméno?</vt:lpstr>
      <vt:lpstr>Prezentace aplikace PowerPoint</vt:lpstr>
      <vt:lpstr>2.3 Předměty a substance </vt:lpstr>
      <vt:lpstr> Ontologický test </vt:lpstr>
      <vt:lpstr>Interpretace novotvarů </vt:lpstr>
      <vt:lpstr>2.4 Klasifikátory a chápání předmětů </vt:lpstr>
      <vt:lpstr>2.4 Klasifikátory a chápání předmětů </vt:lpstr>
      <vt:lpstr>2.4 Klasifikátory a chápání předmětů </vt:lpstr>
      <vt:lpstr>2.4 Klasifikátory a chápání předmětů </vt:lpstr>
      <vt:lpstr>Výsledky experimentu </vt:lpstr>
      <vt:lpstr>2.5 Gramatický rod a  příslušnost k biologickému pohlaví</vt:lpstr>
      <vt:lpstr>2.5 Gramatický rod a  příslušnost k biologickému pohlaví</vt:lpstr>
      <vt:lpstr>2.5 Gramatický rod a  příslušnost k biologickému pohlaví</vt:lpstr>
      <vt:lpstr>2.6 Tomu, kdo umí používat slova  pravá a levá, se svět zrcadlově obrací</vt:lpstr>
      <vt:lpstr>2.6 Tomu, kdo umí používat slova  pravá a levá, se svět zrcadlově obrací</vt:lpstr>
      <vt:lpstr>2.6 Tomu, kdo umí používat slova  pravá a levá, se svět zrcadlově obrací</vt:lpstr>
      <vt:lpstr>2.7 Chápání času</vt:lpstr>
      <vt:lpstr>Vyjadřování času v jazyce kuuk thaayorre </vt:lpstr>
      <vt:lpstr>Čas plynoucí od východu k západu</vt:lpstr>
      <vt:lpstr>Výsledky experimentu</vt:lpstr>
      <vt:lpstr>2.8 Whorfova hypotéza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 A MYŠLENÍ  KAPITOLA 2</dc:title>
  <dc:creator>Lenovo Allinone</dc:creator>
  <cp:lastModifiedBy>Lenovo Allinone</cp:lastModifiedBy>
  <cp:revision>1</cp:revision>
  <dcterms:modified xsi:type="dcterms:W3CDTF">2021-04-23T19:54:46Z</dcterms:modified>
</cp:coreProperties>
</file>