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64" r:id="rId15"/>
    <p:sldId id="363" r:id="rId16"/>
    <p:sldId id="315" r:id="rId17"/>
    <p:sldId id="335" r:id="rId18"/>
    <p:sldId id="336" r:id="rId19"/>
    <p:sldId id="337" r:id="rId20"/>
    <p:sldId id="338" r:id="rId21"/>
    <p:sldId id="340" r:id="rId22"/>
    <p:sldId id="341" r:id="rId23"/>
    <p:sldId id="339" r:id="rId24"/>
    <p:sldId id="342" r:id="rId25"/>
    <p:sldId id="343" r:id="rId26"/>
    <p:sldId id="314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60" r:id="rId43"/>
    <p:sldId id="361" r:id="rId44"/>
    <p:sldId id="362" r:id="rId45"/>
    <p:sldId id="322" r:id="rId46"/>
    <p:sldId id="324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2263"/>
  </p:normalViewPr>
  <p:slideViewPr>
    <p:cSldViewPr snapToGrid="0" snapToObjects="1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089BE-F818-8543-8DF7-128281BF41BB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CDA1-CE2A-2B41-8EBE-D2DACAB42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957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Příspěvkové organizace státu: organizace ministerstev, např. doprava =&gt; ředitelství silnic a dálnic, obrana =&gt; UVN</a:t>
            </a:r>
          </a:p>
          <a:p>
            <a:r>
              <a:rPr lang="cs-CZ" sz="1200" dirty="0"/>
              <a:t>Samosprávných celků: galerie hlavního města Prahy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CDA1-CE2A-2B41-8EBE-D2DACAB42C0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36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32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5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1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1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660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61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9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4812D-9A1F-3341-A53B-013B559B2EE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35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9CDA1-CE2A-2B41-8EBE-D2DACAB42C0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7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46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7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6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49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8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6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9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5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FB93-1BD2-814C-B432-64C0C3382D44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31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sport-1" TargetMode="External"/><Relationship Id="rId2" Type="http://schemas.openxmlformats.org/officeDocument/2006/relationships/hyperlink" Target="https://agenturaspor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2080-79C2-8746-88BC-7D0E2FDDE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Ekonomie, ekonomika a management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B4630-9B8C-734B-BEE4-8882E460A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  <a:p>
            <a:r>
              <a:rPr lang="cs-CZ" b="1" dirty="0"/>
              <a:t>Katedra managementu sportu</a:t>
            </a:r>
          </a:p>
        </p:txBody>
      </p:sp>
    </p:spTree>
    <p:extLst>
      <p:ext uri="{BB962C8B-B14F-4D97-AF65-F5344CB8AC3E}">
        <p14:creationId xmlns:p14="http://schemas.microsoft.com/office/powerpoint/2010/main" val="30950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01EEC-1317-BE4B-AD58-BA2D86C0C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standardizovaná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091E6-C07C-D24A-84AA-C3FCEEF4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8687"/>
          </a:xfrm>
        </p:spPr>
        <p:txBody>
          <a:bodyPr>
            <a:normAutofit/>
          </a:bodyPr>
          <a:lstStyle/>
          <a:p>
            <a:r>
              <a:rPr lang="cs-CZ" sz="2000" dirty="0"/>
              <a:t>2020-2024</a:t>
            </a:r>
          </a:p>
          <a:p>
            <a:r>
              <a:rPr lang="cs-CZ" sz="2000" dirty="0"/>
              <a:t>Účel: sportovní infrastruktura dle standardů</a:t>
            </a:r>
          </a:p>
          <a:p>
            <a:r>
              <a:rPr lang="cs-CZ" sz="2000" dirty="0"/>
              <a:t>Nová výstavba splňující standardy:</a:t>
            </a:r>
          </a:p>
          <a:p>
            <a:pPr lvl="1"/>
            <a:r>
              <a:rPr lang="cs-CZ" sz="1800" dirty="0"/>
              <a:t>Tréninková sportovní hala pro míčové sporty</a:t>
            </a:r>
          </a:p>
          <a:p>
            <a:pPr lvl="1"/>
            <a:r>
              <a:rPr lang="cs-CZ" sz="1800" dirty="0"/>
              <a:t>Tréninkový zimní stadion</a:t>
            </a:r>
          </a:p>
          <a:p>
            <a:pPr lvl="1"/>
            <a:r>
              <a:rPr lang="cs-CZ" sz="1800" dirty="0"/>
              <a:t>Plavecký bazén 25m</a:t>
            </a:r>
          </a:p>
          <a:p>
            <a:r>
              <a:rPr lang="cs-CZ" sz="2000" dirty="0"/>
              <a:t>Alokace: 1 200 000 000 Kč</a:t>
            </a:r>
          </a:p>
          <a:p>
            <a:r>
              <a:rPr lang="cs-CZ" sz="2000" dirty="0"/>
              <a:t>Vyhlášení: 7.12.2020</a:t>
            </a:r>
          </a:p>
          <a:p>
            <a:r>
              <a:rPr lang="cs-CZ" sz="2000" dirty="0"/>
              <a:t>Konec přijmu žádostí: červen 2022</a:t>
            </a:r>
          </a:p>
          <a:p>
            <a:r>
              <a:rPr lang="cs-CZ" sz="2000" dirty="0"/>
              <a:t>Vlastní zdroje na způsobilé náklady: 30 %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5362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01EEC-1317-BE4B-AD58-BA2D86C0C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standardizovaná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091E6-C07C-D24A-84AA-C3FCEEF4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8687"/>
          </a:xfrm>
        </p:spPr>
        <p:txBody>
          <a:bodyPr>
            <a:normAutofit/>
          </a:bodyPr>
          <a:lstStyle/>
          <a:p>
            <a:r>
              <a:rPr lang="cs-CZ" sz="2000" dirty="0"/>
              <a:t>Limity:</a:t>
            </a:r>
          </a:p>
          <a:p>
            <a:pPr lvl="1"/>
            <a:r>
              <a:rPr lang="cs-CZ" sz="1800" dirty="0"/>
              <a:t>Tréninková sportovní hala pro míčové sporty: 60 mil. Kč</a:t>
            </a:r>
          </a:p>
          <a:p>
            <a:pPr lvl="1"/>
            <a:r>
              <a:rPr lang="cs-CZ" sz="1800" dirty="0"/>
              <a:t>Tréninkový zimní stadion: 90 mil. Kč</a:t>
            </a:r>
          </a:p>
          <a:p>
            <a:pPr lvl="1"/>
            <a:r>
              <a:rPr lang="cs-CZ" sz="1800" dirty="0"/>
              <a:t>Plavecký bazén 25m: 90 mil. Kč</a:t>
            </a:r>
          </a:p>
          <a:p>
            <a:r>
              <a:rPr lang="cs-CZ" sz="2000" dirty="0"/>
              <a:t>Maximální délka realizace: 24 měsíců</a:t>
            </a:r>
          </a:p>
          <a:p>
            <a:r>
              <a:rPr lang="cs-CZ" sz="2000" dirty="0"/>
              <a:t>Dotace ex post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8990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A3E85-6EB0-8746-8A1B-CE100A07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Nadregionální sportovní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A5B716-9CB6-8E46-888D-BA68A5D8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Programové výzvy nejsou spuštěny</a:t>
            </a:r>
          </a:p>
          <a:p>
            <a:r>
              <a:rPr lang="cs-CZ" sz="2000" dirty="0"/>
              <a:t>Udržitelná sportovní infrastruktura</a:t>
            </a:r>
          </a:p>
          <a:p>
            <a:r>
              <a:rPr lang="cs-CZ" sz="2000" dirty="0"/>
              <a:t>Spádovost pro širší okruh</a:t>
            </a:r>
          </a:p>
          <a:p>
            <a:r>
              <a:rPr lang="cs-CZ" sz="2000" dirty="0"/>
              <a:t>Vychází z koncepce podpory sportu 2016-2025</a:t>
            </a:r>
          </a:p>
          <a:p>
            <a:r>
              <a:rPr lang="cs-CZ" sz="2000" dirty="0"/>
              <a:t>Účel</a:t>
            </a:r>
          </a:p>
          <a:p>
            <a:r>
              <a:rPr lang="cs-CZ" sz="2000" dirty="0"/>
              <a:t>Kdo žádá?</a:t>
            </a:r>
          </a:p>
        </p:txBody>
      </p:sp>
    </p:spTree>
    <p:extLst>
      <p:ext uri="{BB962C8B-B14F-4D97-AF65-F5344CB8AC3E}">
        <p14:creationId xmlns:p14="http://schemas.microsoft.com/office/powerpoint/2010/main" val="53403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A3E85-6EB0-8746-8A1B-CE100A07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Nadregionální sportovní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A5B716-9CB6-8E46-888D-BA68A5D8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Fotbalový stadion</a:t>
            </a:r>
          </a:p>
          <a:p>
            <a:r>
              <a:rPr lang="cs-CZ" sz="2000" dirty="0"/>
              <a:t>Hala míčové sporty</a:t>
            </a:r>
          </a:p>
          <a:p>
            <a:r>
              <a:rPr lang="cs-CZ" sz="2000" dirty="0"/>
              <a:t>Hala na lední hokej</a:t>
            </a:r>
          </a:p>
          <a:p>
            <a:r>
              <a:rPr lang="cs-CZ" sz="2000" dirty="0"/>
              <a:t>Atletický stadion</a:t>
            </a:r>
          </a:p>
          <a:p>
            <a:r>
              <a:rPr lang="cs-CZ" sz="2000" dirty="0"/>
              <a:t>Atletická hala</a:t>
            </a:r>
          </a:p>
          <a:p>
            <a:r>
              <a:rPr lang="cs-CZ" sz="2000" dirty="0"/>
              <a:t>Cyklistický velodrom</a:t>
            </a:r>
          </a:p>
          <a:p>
            <a:r>
              <a:rPr lang="cs-CZ" sz="2000" dirty="0"/>
              <a:t>Rychlobruslařský stadion</a:t>
            </a:r>
          </a:p>
          <a:p>
            <a:r>
              <a:rPr lang="cs-CZ" sz="2000" dirty="0"/>
              <a:t>Plavecký stadion s 50m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451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6A8ED-96C6-0082-3D19-998FE17A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technická základna sportu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3D48E-0F32-9EBC-E1CC-E7DCB98F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Název výzvy: </a:t>
            </a:r>
            <a:r>
              <a:rPr lang="cs-CZ" sz="2000" i="1" dirty="0"/>
              <a:t>Movité investice - Rozvoj materiálně technické základny sportovních svazů 2022-2023</a:t>
            </a:r>
          </a:p>
          <a:p>
            <a:r>
              <a:rPr lang="cs-CZ" sz="2000" dirty="0"/>
              <a:t>Alokace: 250 000 000</a:t>
            </a:r>
          </a:p>
          <a:p>
            <a:r>
              <a:rPr lang="cs-CZ" sz="2000" dirty="0"/>
              <a:t>Účel: podpořit rozvoj materiálně technické základny sportovní organizace formou pořízení </a:t>
            </a:r>
            <a:r>
              <a:rPr lang="cs-CZ" sz="2000" b="1" dirty="0"/>
              <a:t>dlouhodobého hmotného movitého majetku a dlouhodobého nehmotného majetku</a:t>
            </a:r>
          </a:p>
          <a:p>
            <a:r>
              <a:rPr lang="cs-CZ" sz="2000" dirty="0"/>
              <a:t>Oprávněný žadatel: sportovní svaz </a:t>
            </a:r>
          </a:p>
          <a:p>
            <a:r>
              <a:rPr lang="cs-CZ" sz="2000" dirty="0"/>
              <a:t>Slouží k zajištění sportovní přípravy (reprezentace a příprava mládeže)</a:t>
            </a:r>
          </a:p>
          <a:p>
            <a:r>
              <a:rPr lang="cs-CZ" sz="2000" dirty="0"/>
              <a:t>Maximální výše dotace na jednu žádost = 6 500 000 Kč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3480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6A8ED-96C6-0082-3D19-998FE17A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Materiálně technická základna sportu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3D48E-0F32-9EBC-E1CC-E7DCB98F9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94" y="1463040"/>
            <a:ext cx="8596668" cy="4866639"/>
          </a:xfrm>
        </p:spPr>
        <p:txBody>
          <a:bodyPr>
            <a:noAutofit/>
          </a:bodyPr>
          <a:lstStyle/>
          <a:p>
            <a:r>
              <a:rPr lang="cs-CZ" dirty="0"/>
              <a:t>hmotné movité věci a jejich soubory, které slouží ke sportovnímu výkonu sportovců (lodě, sportovní nářadí, apod.)</a:t>
            </a:r>
          </a:p>
          <a:p>
            <a:r>
              <a:rPr lang="cs-CZ" dirty="0"/>
              <a:t>hmotné movité věci sloužící ke sportovní přípravě sportovců (např. posilovací stroje, trenažéry apod.) </a:t>
            </a:r>
          </a:p>
          <a:p>
            <a:r>
              <a:rPr lang="cs-CZ" dirty="0"/>
              <a:t>hmotné movité věci sloužící k regeneraci a zdravotnímu zabezpečení sportovců (včetně zdravotnických, fyzioterapeutických přístrojů)</a:t>
            </a:r>
          </a:p>
          <a:p>
            <a:r>
              <a:rPr lang="cs-CZ" dirty="0"/>
              <a:t>sportovní mobilní zařízení do hal, tělocvičen a ostatních sportovišť (např. mobilní sportovní povrchy, mantinely, bloky, doskočiště, dráhy apod.),</a:t>
            </a:r>
          </a:p>
          <a:p>
            <a:r>
              <a:rPr lang="cs-CZ" dirty="0"/>
              <a:t>hmotné movité věci – motorizovaná zařízení – automobily pro přepravu minimálně 8 osob bez místa pro řidiče – kategorie M1, motorizované doprovodné lodě, sněhové skútry apod.,</a:t>
            </a:r>
          </a:p>
          <a:p>
            <a:r>
              <a:rPr lang="cs-CZ" dirty="0"/>
              <a:t>hmotné movité věci sloužící k vytvoření nezbytného zázemí pro zajištění sportovní přípravy nebo sportovních soutěží – stroje a zařízení pro přípravu sportovního vybavení (např. brusky nožů), komunikační sety pro rozhodčí, IT hardware sety pro utkání a soutěže reprezentace a talentované mládeže (např. </a:t>
            </a:r>
            <a:r>
              <a:rPr lang="cs-CZ" dirty="0" err="1"/>
              <a:t>videochallenge</a:t>
            </a:r>
            <a:r>
              <a:rPr lang="cs-CZ" dirty="0"/>
              <a:t>, </a:t>
            </a:r>
            <a:r>
              <a:rPr lang="cs-CZ" dirty="0" err="1"/>
              <a:t>videostatistiky</a:t>
            </a:r>
            <a:r>
              <a:rPr lang="cs-CZ" dirty="0"/>
              <a:t>, IT zařízení pro e-zápis apod.)</a:t>
            </a:r>
          </a:p>
        </p:txBody>
      </p:sp>
    </p:spTree>
    <p:extLst>
      <p:ext uri="{BB962C8B-B14F-4D97-AF65-F5344CB8AC3E}">
        <p14:creationId xmlns:p14="http://schemas.microsoft.com/office/powerpoint/2010/main" val="239074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9A4E8-4067-1840-B62F-35E0873F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Neziskové organizace v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F57179-327B-AD42-A281-4024E5695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Neziskové organizace působící v ČR - Především ve sportovní praxi</a:t>
            </a:r>
          </a:p>
        </p:txBody>
      </p:sp>
    </p:spTree>
    <p:extLst>
      <p:ext uri="{BB962C8B-B14F-4D97-AF65-F5344CB8AC3E}">
        <p14:creationId xmlns:p14="http://schemas.microsoft.com/office/powerpoint/2010/main" val="1310361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Neziskové organizace v ČR -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Snaha o dobročinnost a rozvoj společnosti</a:t>
            </a:r>
          </a:p>
          <a:p>
            <a:r>
              <a:rPr lang="cs-CZ" sz="2000" dirty="0"/>
              <a:t>1811 obecný zákoník rakouský – právnická nezisková osoba</a:t>
            </a:r>
          </a:p>
          <a:p>
            <a:r>
              <a:rPr lang="cs-CZ" sz="2000" dirty="0"/>
              <a:t>Vznik Pražský Sokol</a:t>
            </a:r>
          </a:p>
          <a:p>
            <a:r>
              <a:rPr lang="cs-CZ" sz="2000" dirty="0"/>
              <a:t>1989 vznik mnoha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64460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Neziskové organizace v ČR -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1990-1992: právní úpravy neziskového sektoru</a:t>
            </a:r>
          </a:p>
          <a:p>
            <a:r>
              <a:rPr lang="cs-CZ" sz="2000" dirty="0"/>
              <a:t>1993-1996: skeptický přístup k neziskovému sektoru (primárně nestátní neziskové organizace problémem)</a:t>
            </a:r>
          </a:p>
          <a:p>
            <a:r>
              <a:rPr lang="cs-CZ" sz="2000" dirty="0"/>
              <a:t>1997-2001: nový impuls ve vztahu k neziskovým organizacím (např. Rada vláda pro nestátní neziskové organizace)</a:t>
            </a:r>
          </a:p>
          <a:p>
            <a:r>
              <a:rPr lang="cs-CZ" sz="2000" dirty="0"/>
              <a:t>2002-2013: reforma veřejné správy, začlenění v EU</a:t>
            </a:r>
          </a:p>
          <a:p>
            <a:r>
              <a:rPr lang="cs-CZ" sz="2000" dirty="0"/>
              <a:t>Od 2014: NOZ, vznik nové právní úpravy, diskuze o veřejné prospěšnosti (veřejný zájem)</a:t>
            </a:r>
          </a:p>
        </p:txBody>
      </p:sp>
    </p:spTree>
    <p:extLst>
      <p:ext uri="{BB962C8B-B14F-4D97-AF65-F5344CB8AC3E}">
        <p14:creationId xmlns:p14="http://schemas.microsoft.com/office/powerpoint/2010/main" val="39546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Neziskové organizace v ČR -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Veřejnoprávní neziskové organizace – na základě veřejného práva</a:t>
            </a:r>
          </a:p>
          <a:p>
            <a:r>
              <a:rPr lang="cs-CZ" sz="2000" dirty="0"/>
              <a:t>Soukromoprávní neziskové organizace – na základě soukromého práva</a:t>
            </a:r>
          </a:p>
          <a:p>
            <a:r>
              <a:rPr lang="cs-CZ" sz="2000" dirty="0"/>
              <a:t>Z toho plyne (kdo zakládá):</a:t>
            </a:r>
          </a:p>
          <a:p>
            <a:pPr lvl="1"/>
            <a:r>
              <a:rPr lang="cs-CZ" sz="1800" dirty="0"/>
              <a:t>Nestátní či nevládní neziskové organizace</a:t>
            </a:r>
          </a:p>
          <a:p>
            <a:pPr lvl="1"/>
            <a:r>
              <a:rPr lang="cs-CZ" sz="1800" dirty="0"/>
              <a:t>Státní (vládní) neziskové organizace</a:t>
            </a:r>
          </a:p>
        </p:txBody>
      </p:sp>
    </p:spTree>
    <p:extLst>
      <p:ext uri="{BB962C8B-B14F-4D97-AF65-F5344CB8AC3E}">
        <p14:creationId xmlns:p14="http://schemas.microsoft.com/office/powerpoint/2010/main" val="19167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0BA97-B26D-964D-960B-7EA0C9BE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B52A0-78E1-0449-8D61-737EFCA7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Státní péče o sport </a:t>
            </a:r>
            <a:r>
              <a:rPr lang="cs-CZ" sz="2000"/>
              <a:t>– investiční </a:t>
            </a:r>
            <a:r>
              <a:rPr lang="cs-CZ" sz="2000" dirty="0"/>
              <a:t>výzvy</a:t>
            </a:r>
          </a:p>
          <a:p>
            <a:r>
              <a:rPr lang="cs-CZ" sz="2000" dirty="0"/>
              <a:t>Neziskové organizace v oblasti sportu</a:t>
            </a:r>
          </a:p>
        </p:txBody>
      </p:sp>
    </p:spTree>
    <p:extLst>
      <p:ext uri="{BB962C8B-B14F-4D97-AF65-F5344CB8AC3E}">
        <p14:creationId xmlns:p14="http://schemas.microsoft.com/office/powerpoint/2010/main" val="248067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(vládní)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Zřizovány institucemi veřejného sektoru</a:t>
            </a:r>
          </a:p>
          <a:p>
            <a:r>
              <a:rPr lang="cs-CZ" sz="2000" dirty="0"/>
              <a:t>Zajištují veřejné služby, které mají formu čistých nebo smíšených veřejných statků!</a:t>
            </a:r>
          </a:p>
          <a:p>
            <a:r>
              <a:rPr lang="cs-CZ" sz="2000" dirty="0"/>
              <a:t>Hlavní role:</a:t>
            </a:r>
          </a:p>
          <a:p>
            <a:pPr lvl="1"/>
            <a:r>
              <a:rPr lang="cs-CZ" sz="1800" dirty="0"/>
              <a:t>Organizační složky</a:t>
            </a:r>
          </a:p>
          <a:p>
            <a:pPr lvl="1"/>
            <a:r>
              <a:rPr lang="cs-CZ" sz="1800" dirty="0"/>
              <a:t>Příspěvkové organizace</a:t>
            </a:r>
          </a:p>
          <a:p>
            <a:r>
              <a:rPr lang="cs-CZ" sz="2000" dirty="0"/>
              <a:t>Zákony, dle kterých se řídí:</a:t>
            </a:r>
          </a:p>
          <a:p>
            <a:pPr lvl="1"/>
            <a:r>
              <a:rPr lang="cs-CZ" sz="1800" dirty="0"/>
              <a:t>Zákon č. 218/2000 Sb., o rozpočtových pravidlech</a:t>
            </a:r>
          </a:p>
          <a:p>
            <a:pPr lvl="1"/>
            <a:r>
              <a:rPr lang="cs-CZ" sz="1800" dirty="0"/>
              <a:t>Zákon č. 250/2000 Sb., o rozpočtových pravidlech územních rozpočtů</a:t>
            </a:r>
          </a:p>
        </p:txBody>
      </p:sp>
    </p:spTree>
    <p:extLst>
      <p:ext uri="{BB962C8B-B14F-4D97-AF65-F5344CB8AC3E}">
        <p14:creationId xmlns:p14="http://schemas.microsoft.com/office/powerpoint/2010/main" val="3390293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0231"/>
            <a:ext cx="8596668" cy="4629150"/>
          </a:xfrm>
        </p:spPr>
        <p:txBody>
          <a:bodyPr>
            <a:normAutofit/>
          </a:bodyPr>
          <a:lstStyle/>
          <a:p>
            <a:r>
              <a:rPr lang="cs-CZ" sz="2000" dirty="0"/>
              <a:t>Na úrovni státu i územních samosprávných celků</a:t>
            </a:r>
          </a:p>
          <a:p>
            <a:r>
              <a:rPr lang="cs-CZ" sz="2000" dirty="0"/>
              <a:t>Nemají vlastní právní subjektivitu</a:t>
            </a:r>
          </a:p>
          <a:p>
            <a:r>
              <a:rPr lang="cs-CZ" sz="2000" b="1" dirty="0"/>
              <a:t>Organizační složky státu:</a:t>
            </a:r>
          </a:p>
          <a:p>
            <a:pPr lvl="1"/>
            <a:r>
              <a:rPr lang="cs-CZ" sz="1800" dirty="0"/>
              <a:t>Zřizuje ji příslušný ústřední orgán státní správy</a:t>
            </a:r>
          </a:p>
          <a:p>
            <a:pPr lvl="1"/>
            <a:r>
              <a:rPr lang="cs-CZ" sz="1800" dirty="0"/>
              <a:t>Zřizovatelem je ten orgán, pod který je složka napojena (v kapitole státního rozpočtu)</a:t>
            </a:r>
          </a:p>
          <a:p>
            <a:pPr lvl="1"/>
            <a:r>
              <a:rPr lang="cs-CZ" sz="1800" dirty="0"/>
              <a:t>Čerpá prostředky státního rozpočtu</a:t>
            </a:r>
          </a:p>
          <a:p>
            <a:r>
              <a:rPr lang="cs-CZ" sz="2000" b="1" dirty="0"/>
              <a:t>Organizační složky územních samosprávných celků:</a:t>
            </a:r>
          </a:p>
          <a:p>
            <a:pPr lvl="1"/>
            <a:r>
              <a:rPr lang="cs-CZ" sz="1800" dirty="0"/>
              <a:t>Vzniká rozhodnutím voleného orgánů (zastupitelstvo – obec, kraj)</a:t>
            </a:r>
          </a:p>
          <a:p>
            <a:pPr lvl="1"/>
            <a:r>
              <a:rPr lang="cs-CZ" sz="1800" dirty="0"/>
              <a:t>Zřizovatel plní funkci výkonného orgánu</a:t>
            </a:r>
          </a:p>
          <a:p>
            <a:pPr lvl="1"/>
            <a:r>
              <a:rPr lang="cs-CZ" sz="1800" dirty="0"/>
              <a:t>Není samostatnou účetní jednotkou</a:t>
            </a:r>
          </a:p>
        </p:txBody>
      </p:sp>
    </p:spTree>
    <p:extLst>
      <p:ext uri="{BB962C8B-B14F-4D97-AF65-F5344CB8AC3E}">
        <p14:creationId xmlns:p14="http://schemas.microsoft.com/office/powerpoint/2010/main" val="787514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17370"/>
            <a:ext cx="8596668" cy="4652011"/>
          </a:xfrm>
        </p:spPr>
        <p:txBody>
          <a:bodyPr>
            <a:normAutofit/>
          </a:bodyPr>
          <a:lstStyle/>
          <a:p>
            <a:r>
              <a:rPr lang="cs-CZ" sz="2000" dirty="0"/>
              <a:t>Na úrovni státu i územních samosprávných celků</a:t>
            </a:r>
          </a:p>
          <a:p>
            <a:r>
              <a:rPr lang="cs-CZ" sz="2000" dirty="0"/>
              <a:t>Složitost = vlastní právní subjektivita (právnická osoba + účetní jednotka)</a:t>
            </a:r>
          </a:p>
          <a:p>
            <a:r>
              <a:rPr lang="cs-CZ" sz="2000" b="1" dirty="0"/>
              <a:t>Státní příspěvkové organizace:</a:t>
            </a:r>
          </a:p>
          <a:p>
            <a:pPr lvl="1"/>
            <a:r>
              <a:rPr lang="cs-CZ" sz="1800" dirty="0"/>
              <a:t>Hlavní jsou zdroje od zřizovatele </a:t>
            </a:r>
          </a:p>
          <a:p>
            <a:pPr lvl="1"/>
            <a:r>
              <a:rPr lang="cs-CZ" sz="1800" dirty="0"/>
              <a:t>Provádí také vedlejší (hospodářskou) činnost</a:t>
            </a:r>
          </a:p>
          <a:p>
            <a:pPr lvl="1"/>
            <a:r>
              <a:rPr lang="cs-CZ" sz="1800" dirty="0"/>
              <a:t>Hospodářská činnost nesmí narušit činnost hlavní</a:t>
            </a:r>
          </a:p>
          <a:p>
            <a:pPr lvl="1"/>
            <a:r>
              <a:rPr lang="cs-CZ" sz="1800" dirty="0"/>
              <a:t>Prostředky: od zřizovatele, od státu, z fondů, z vlastní činnosti, peněžité dary</a:t>
            </a:r>
          </a:p>
          <a:p>
            <a:r>
              <a:rPr lang="cs-CZ" sz="2000" b="1" dirty="0"/>
              <a:t>Příspěvkové organizace územních samosprávných celků:</a:t>
            </a:r>
          </a:p>
          <a:p>
            <a:pPr lvl="1"/>
            <a:r>
              <a:rPr lang="cs-CZ" sz="1800" dirty="0"/>
              <a:t>Hlavní zdroj je od zřizovatele</a:t>
            </a:r>
          </a:p>
        </p:txBody>
      </p:sp>
    </p:spTree>
    <p:extLst>
      <p:ext uri="{BB962C8B-B14F-4D97-AF65-F5344CB8AC3E}">
        <p14:creationId xmlns:p14="http://schemas.microsoft.com/office/powerpoint/2010/main" val="3613578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Nestátní (nevládní) neziskové organizace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Početnější skupina neziskových organizací v ČR</a:t>
            </a:r>
          </a:p>
          <a:p>
            <a:r>
              <a:rPr lang="cs-CZ" sz="2000" dirty="0"/>
              <a:t>Zřizovány soukromými subjekty</a:t>
            </a:r>
          </a:p>
          <a:p>
            <a:r>
              <a:rPr lang="cs-CZ" sz="2000" dirty="0"/>
              <a:t>Zajištují také veřejné statky, zejména smíšené nebo soukromé</a:t>
            </a:r>
          </a:p>
          <a:p>
            <a:r>
              <a:rPr lang="cs-CZ" sz="2000" dirty="0"/>
              <a:t>Dost často pozitivní externality</a:t>
            </a:r>
          </a:p>
          <a:p>
            <a:r>
              <a:rPr lang="cs-CZ" sz="2000" dirty="0"/>
              <a:t>Často jsou poskytovány formou služeb (pomoc veřejnému sektoru)</a:t>
            </a:r>
          </a:p>
          <a:p>
            <a:r>
              <a:rPr lang="cs-CZ" sz="2000" dirty="0"/>
              <a:t>Financování vlastní, ale i z dotací</a:t>
            </a:r>
          </a:p>
          <a:p>
            <a:r>
              <a:rPr lang="cs-CZ" sz="2000" dirty="0"/>
              <a:t>Většina dotací je pak nenároková</a:t>
            </a:r>
          </a:p>
          <a:p>
            <a:r>
              <a:rPr lang="cs-CZ" sz="2000" dirty="0"/>
              <a:t>2014 vznik nových předpisů!</a:t>
            </a:r>
          </a:p>
        </p:txBody>
      </p:sp>
    </p:spTree>
    <p:extLst>
      <p:ext uri="{BB962C8B-B14F-4D97-AF65-F5344CB8AC3E}">
        <p14:creationId xmlns:p14="http://schemas.microsoft.com/office/powerpoint/2010/main" val="881715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Nestátní (nevládní) neziskové organizace – nejdůležitější organizace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Spolky</a:t>
            </a:r>
          </a:p>
          <a:p>
            <a:r>
              <a:rPr lang="cs-CZ" sz="2000" dirty="0"/>
              <a:t>Fundace</a:t>
            </a:r>
          </a:p>
          <a:p>
            <a:r>
              <a:rPr lang="cs-CZ" sz="2000" dirty="0"/>
              <a:t>Ústavy</a:t>
            </a:r>
          </a:p>
          <a:p>
            <a:r>
              <a:rPr lang="cs-CZ" sz="2000" dirty="0"/>
              <a:t>Politické strany a politické hnutí</a:t>
            </a:r>
          </a:p>
          <a:p>
            <a:r>
              <a:rPr lang="cs-CZ" sz="2000" dirty="0"/>
              <a:t>Zájmová sdružení právnických osob</a:t>
            </a:r>
          </a:p>
          <a:p>
            <a:r>
              <a:rPr lang="cs-CZ" sz="2000" dirty="0"/>
              <a:t>Registrované církve a náboženské společnosti</a:t>
            </a:r>
          </a:p>
          <a:p>
            <a:r>
              <a:rPr lang="cs-CZ" sz="2000" dirty="0"/>
              <a:t>Školské právnické osoby</a:t>
            </a:r>
          </a:p>
          <a:p>
            <a:r>
              <a:rPr lang="cs-CZ" sz="2000" dirty="0"/>
              <a:t>Veřejné výzkumné instituce</a:t>
            </a:r>
          </a:p>
          <a:p>
            <a:r>
              <a:rPr lang="cs-CZ" sz="2000" dirty="0"/>
              <a:t>Odborové organizace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28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Nestátní (nevládní) neziskové organizace – nejdůležitější předpisy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03051"/>
          </a:xfrm>
        </p:spPr>
        <p:txBody>
          <a:bodyPr>
            <a:normAutofit/>
          </a:bodyPr>
          <a:lstStyle/>
          <a:p>
            <a:r>
              <a:rPr lang="cs-CZ" sz="2000" dirty="0"/>
              <a:t>Zákon č. 89/2012 Sb., občanský zákoník</a:t>
            </a:r>
          </a:p>
          <a:p>
            <a:r>
              <a:rPr lang="cs-CZ" sz="2000" dirty="0"/>
              <a:t>Zákon č. 3/2002 SB., o svobodě náboženského vyznání a postavení církví a náboženských společností</a:t>
            </a:r>
          </a:p>
          <a:p>
            <a:r>
              <a:rPr lang="cs-CZ" sz="2000" dirty="0"/>
              <a:t>Zákon č. 424/1991 Sb., o sdružování v politických stranách a politických hnutích</a:t>
            </a:r>
          </a:p>
          <a:p>
            <a:r>
              <a:rPr lang="cs-CZ" sz="2000" dirty="0"/>
              <a:t>Zákon č. 341/2005 Sb., o veřejných výzkumných institucích</a:t>
            </a:r>
          </a:p>
          <a:p>
            <a:r>
              <a:rPr lang="cs-CZ" sz="2000" dirty="0"/>
              <a:t>Zákon č. 561/2004 Sb., školský zákon</a:t>
            </a:r>
          </a:p>
          <a:p>
            <a:r>
              <a:rPr lang="cs-CZ" sz="2000" dirty="0"/>
              <a:t>Zákon č. 90/2012 Sb., o obchodních korporacích</a:t>
            </a:r>
          </a:p>
          <a:p>
            <a:endParaRPr lang="cs-CZ" sz="2000" dirty="0"/>
          </a:p>
          <a:p>
            <a:pPr marL="0" indent="0" algn="ctr">
              <a:buNone/>
            </a:pPr>
            <a:r>
              <a:rPr lang="cs-CZ" sz="2000" i="1" dirty="0"/>
              <a:t>Vše v aktuálním platném znění!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85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9B29D-4303-0541-BE4C-A2376B63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neziskových organizací pro sport nejpodstatnější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FD8C63-01AE-5B43-8765-2F5DF25A5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Spolky</a:t>
            </a:r>
          </a:p>
          <a:p>
            <a:r>
              <a:rPr lang="cs-CZ" sz="2000" dirty="0"/>
              <a:t>Nadace a nadační fondy</a:t>
            </a:r>
          </a:p>
          <a:p>
            <a:r>
              <a:rPr lang="cs-CZ" sz="2000" dirty="0"/>
              <a:t>Veřejné vysoké školy</a:t>
            </a:r>
          </a:p>
          <a:p>
            <a:r>
              <a:rPr lang="cs-CZ" sz="2000" dirty="0"/>
              <a:t>Případně ústavy</a:t>
            </a:r>
          </a:p>
        </p:txBody>
      </p:sp>
    </p:spTree>
    <p:extLst>
      <p:ext uri="{BB962C8B-B14F-4D97-AF65-F5344CB8AC3E}">
        <p14:creationId xmlns:p14="http://schemas.microsoft.com/office/powerpoint/2010/main" val="3596475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Pouze v obecné rovině</a:t>
            </a:r>
          </a:p>
          <a:p>
            <a:r>
              <a:rPr lang="cs-CZ" sz="2000" dirty="0"/>
              <a:t>Založení sportovního spolku, jeho řízení a financování později</a:t>
            </a:r>
          </a:p>
          <a:p>
            <a:r>
              <a:rPr lang="cs-CZ" sz="2000" dirty="0"/>
              <a:t>Spolek vychází z úpravy NOZ</a:t>
            </a:r>
          </a:p>
          <a:p>
            <a:r>
              <a:rPr lang="cs-CZ" sz="2000" dirty="0"/>
              <a:t>Nahrazuje dříve platná občanská sdružení</a:t>
            </a:r>
          </a:p>
        </p:txBody>
      </p:sp>
    </p:spTree>
    <p:extLst>
      <p:ext uri="{BB962C8B-B14F-4D97-AF65-F5344CB8AC3E}">
        <p14:creationId xmlns:p14="http://schemas.microsoft.com/office/powerpoint/2010/main" val="4277322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45901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Důvod pro založení?</a:t>
            </a:r>
          </a:p>
          <a:p>
            <a:pPr lvl="1"/>
            <a:r>
              <a:rPr lang="cs-CZ" sz="1800" dirty="0"/>
              <a:t>Naplňování společného zájmu zakladatelů</a:t>
            </a:r>
          </a:p>
          <a:p>
            <a:pPr lvl="1"/>
            <a:r>
              <a:rPr lang="cs-CZ" sz="1800" dirty="0"/>
              <a:t>Společný zájem osob, které se spolčují</a:t>
            </a:r>
          </a:p>
          <a:p>
            <a:r>
              <a:rPr lang="cs-CZ" sz="2000" b="1" dirty="0"/>
              <a:t>Prospěšnost – veřejně či vzájemně</a:t>
            </a:r>
          </a:p>
          <a:p>
            <a:pPr lvl="1"/>
            <a:r>
              <a:rPr lang="cs-CZ" sz="1800" dirty="0"/>
              <a:t>Spolek slouží k uspokojování potřeb svých členů </a:t>
            </a:r>
          </a:p>
          <a:p>
            <a:pPr lvl="1"/>
            <a:r>
              <a:rPr lang="cs-CZ" sz="1800" dirty="0"/>
              <a:t>Spolek slouží k uspokojování veřejných potřeb </a:t>
            </a:r>
          </a:p>
          <a:p>
            <a:r>
              <a:rPr lang="cs-CZ" sz="2000" b="1" dirty="0"/>
              <a:t>Kdo může být členem?</a:t>
            </a:r>
          </a:p>
          <a:p>
            <a:pPr lvl="1"/>
            <a:r>
              <a:rPr lang="cs-CZ" sz="1800" dirty="0"/>
              <a:t>Fyzické osoby</a:t>
            </a:r>
          </a:p>
          <a:p>
            <a:pPr lvl="1"/>
            <a:r>
              <a:rPr lang="cs-CZ" sz="1800" dirty="0"/>
              <a:t>Právnické osoby</a:t>
            </a:r>
          </a:p>
          <a:p>
            <a:pPr lvl="1"/>
            <a:r>
              <a:rPr lang="cs-CZ" sz="1800" dirty="0"/>
              <a:t>Jakákoliv kombinace</a:t>
            </a:r>
          </a:p>
        </p:txBody>
      </p:sp>
    </p:spTree>
    <p:extLst>
      <p:ext uri="{BB962C8B-B14F-4D97-AF65-F5344CB8AC3E}">
        <p14:creationId xmlns:p14="http://schemas.microsoft.com/office/powerpoint/2010/main" val="225658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obecné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 založení spolku je třeba alespoň 3 osob, které mají společný zájem</a:t>
            </a:r>
          </a:p>
          <a:p>
            <a:r>
              <a:rPr lang="cs-CZ" sz="2000" dirty="0"/>
              <a:t>Dvě formy založení – dohoda na stanovách či ustavující schůze</a:t>
            </a:r>
          </a:p>
          <a:p>
            <a:r>
              <a:rPr lang="cs-CZ" sz="2000" dirty="0"/>
              <a:t>Členové spolku neručí za dluhy spolku</a:t>
            </a:r>
          </a:p>
          <a:p>
            <a:r>
              <a:rPr lang="cs-CZ" sz="2000" dirty="0"/>
              <a:t>Spolek musí být řádně označen: spolek, zapsaný spolek, </a:t>
            </a:r>
            <a:r>
              <a:rPr lang="cs-CZ" sz="2000" dirty="0" err="1"/>
              <a:t>z.s</a:t>
            </a:r>
            <a:r>
              <a:rPr lang="cs-CZ" sz="2000" dirty="0"/>
              <a:t>.</a:t>
            </a:r>
          </a:p>
          <a:p>
            <a:r>
              <a:rPr lang="cs-CZ" sz="2000" dirty="0"/>
              <a:t>Spolek musí mít definovány stanovy</a:t>
            </a:r>
          </a:p>
          <a:p>
            <a:r>
              <a:rPr lang="cs-CZ" sz="2000" dirty="0"/>
              <a:t>Spolek vykonává hlavní činnosti, ale i vedlejší činnost</a:t>
            </a:r>
          </a:p>
          <a:p>
            <a:r>
              <a:rPr lang="cs-CZ" sz="2000" dirty="0"/>
              <a:t>Vedlejší činností může být podnikání (činnost hospodářské povahy)</a:t>
            </a:r>
          </a:p>
        </p:txBody>
      </p:sp>
    </p:spTree>
    <p:extLst>
      <p:ext uri="{BB962C8B-B14F-4D97-AF65-F5344CB8AC3E}">
        <p14:creationId xmlns:p14="http://schemas.microsoft.com/office/powerpoint/2010/main" val="238315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D641-7F78-8F46-9693-47E328B2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investiční výzvy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E9A15D-4E2B-694B-AC1A-1EAECC57D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029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 – stanovy a jejich minimální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Název</a:t>
            </a:r>
          </a:p>
          <a:p>
            <a:pPr lvl="1"/>
            <a:r>
              <a:rPr lang="cs-CZ" sz="1800" dirty="0"/>
              <a:t>Spolek, zapsaný spolek, </a:t>
            </a:r>
            <a:r>
              <a:rPr lang="cs-CZ" sz="1800" dirty="0" err="1"/>
              <a:t>z.s</a:t>
            </a:r>
            <a:r>
              <a:rPr lang="cs-CZ" sz="1800" dirty="0"/>
              <a:t>.</a:t>
            </a:r>
          </a:p>
          <a:p>
            <a:r>
              <a:rPr lang="cs-CZ" sz="2000" dirty="0"/>
              <a:t>Sídlo</a:t>
            </a:r>
          </a:p>
          <a:p>
            <a:r>
              <a:rPr lang="cs-CZ" sz="2000" dirty="0"/>
              <a:t>Účel založení spolku</a:t>
            </a:r>
          </a:p>
          <a:p>
            <a:r>
              <a:rPr lang="cs-CZ" sz="2000" dirty="0"/>
              <a:t>Práva a povinnosti členů vůči spolku</a:t>
            </a:r>
          </a:p>
          <a:p>
            <a:r>
              <a:rPr lang="cs-CZ" sz="2000" dirty="0"/>
              <a:t>Určení statutárního orgánu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6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Další typ nestátních neziskových organizací</a:t>
            </a:r>
          </a:p>
          <a:p>
            <a:r>
              <a:rPr lang="cs-CZ" sz="2000" dirty="0"/>
              <a:t>Fundace je právnická osoba</a:t>
            </a:r>
          </a:p>
          <a:p>
            <a:r>
              <a:rPr lang="cs-CZ" sz="2000" dirty="0"/>
              <a:t>Fundace mají majetek vyčleněný k určitému účelu</a:t>
            </a:r>
          </a:p>
          <a:p>
            <a:r>
              <a:rPr lang="cs-CZ" sz="2000" dirty="0"/>
              <a:t>Činnost = ve spojitosti s účelem</a:t>
            </a:r>
          </a:p>
          <a:p>
            <a:r>
              <a:rPr lang="cs-CZ" sz="2000" dirty="0"/>
              <a:t>Vnitřní poměry fundace řeší statut</a:t>
            </a:r>
          </a:p>
          <a:p>
            <a:r>
              <a:rPr lang="cs-CZ" sz="2000" dirty="0"/>
              <a:t>Právní úprava nyní dle </a:t>
            </a:r>
            <a:r>
              <a:rPr lang="cs-CZ" sz="2000" b="1" dirty="0"/>
              <a:t>NOZ</a:t>
            </a:r>
            <a:r>
              <a:rPr lang="cs-CZ" sz="2000" dirty="0"/>
              <a:t> (dříve zákon č. 227/1997 Sb.)</a:t>
            </a:r>
          </a:p>
          <a:p>
            <a:r>
              <a:rPr lang="cs-CZ" sz="2000" dirty="0"/>
              <a:t>Fundace:</a:t>
            </a:r>
          </a:p>
          <a:p>
            <a:pPr lvl="1"/>
            <a:r>
              <a:rPr lang="cs-CZ" sz="1800" b="1" dirty="0"/>
              <a:t>Nadace</a:t>
            </a:r>
          </a:p>
          <a:p>
            <a:pPr lvl="1"/>
            <a:r>
              <a:rPr lang="cs-CZ" sz="1800" b="1" dirty="0"/>
              <a:t>Nadační fondy</a:t>
            </a:r>
          </a:p>
        </p:txBody>
      </p:sp>
    </p:spTree>
    <p:extLst>
      <p:ext uri="{BB962C8B-B14F-4D97-AF65-F5344CB8AC3E}">
        <p14:creationId xmlns:p14="http://schemas.microsoft.com/office/powerpoint/2010/main" val="3888811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3061"/>
          </a:xfrm>
        </p:spPr>
        <p:txBody>
          <a:bodyPr>
            <a:normAutofit/>
          </a:bodyPr>
          <a:lstStyle/>
          <a:p>
            <a:r>
              <a:rPr lang="cs-CZ" sz="2000" dirty="0"/>
              <a:t>Zakládána k účelu trvalému – hospodářsky nebo společensky</a:t>
            </a:r>
          </a:p>
          <a:p>
            <a:r>
              <a:rPr lang="cs-CZ" sz="2000" b="1" dirty="0"/>
              <a:t>Účel nadace:</a:t>
            </a:r>
          </a:p>
          <a:p>
            <a:pPr lvl="1"/>
            <a:r>
              <a:rPr lang="cs-CZ" sz="1800" dirty="0"/>
              <a:t>Veřejně prospěšný</a:t>
            </a:r>
          </a:p>
          <a:p>
            <a:pPr lvl="1"/>
            <a:r>
              <a:rPr lang="cs-CZ" sz="1800" dirty="0"/>
              <a:t>Dobročinný</a:t>
            </a:r>
          </a:p>
          <a:p>
            <a:r>
              <a:rPr lang="cs-CZ" sz="2000" dirty="0"/>
              <a:t>Nadace může realizovat vedlejší hospodářskou činnosti</a:t>
            </a:r>
          </a:p>
          <a:p>
            <a:r>
              <a:rPr lang="cs-CZ" sz="2000" dirty="0"/>
              <a:t>Vedlejší hospodářská činnost slouží pouze k podpoře svého účelu</a:t>
            </a:r>
          </a:p>
          <a:p>
            <a:r>
              <a:rPr lang="cs-CZ" sz="2000" b="1" dirty="0"/>
              <a:t>Založení:</a:t>
            </a:r>
          </a:p>
          <a:p>
            <a:pPr lvl="1"/>
            <a:r>
              <a:rPr lang="cs-CZ" sz="1800" dirty="0"/>
              <a:t>Nadační listina = zakládací listina sepsaná jedním či více zakladateli</a:t>
            </a:r>
          </a:p>
          <a:p>
            <a:pPr lvl="1"/>
            <a:r>
              <a:rPr lang="cs-CZ" sz="1800" dirty="0"/>
              <a:t>Pořízením pro případ smrti (= závěť)</a:t>
            </a:r>
          </a:p>
          <a:p>
            <a:pPr lvl="1"/>
            <a:r>
              <a:rPr lang="cs-CZ" sz="1800" dirty="0"/>
              <a:t>Vždy formou notářského zápisu!</a:t>
            </a:r>
          </a:p>
        </p:txBody>
      </p:sp>
    </p:spTree>
    <p:extLst>
      <p:ext uri="{BB962C8B-B14F-4D97-AF65-F5344CB8AC3E}">
        <p14:creationId xmlns:p14="http://schemas.microsoft.com/office/powerpoint/2010/main" val="4684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 – nadační listina – obsah – zakládací listina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29150"/>
          </a:xfrm>
        </p:spPr>
        <p:txBody>
          <a:bodyPr>
            <a:normAutofit/>
          </a:bodyPr>
          <a:lstStyle/>
          <a:p>
            <a:r>
              <a:rPr lang="cs-CZ" sz="2000" dirty="0"/>
              <a:t>Název nadace</a:t>
            </a:r>
          </a:p>
          <a:p>
            <a:r>
              <a:rPr lang="cs-CZ" sz="2000" dirty="0"/>
              <a:t>Sídlo nadace</a:t>
            </a:r>
          </a:p>
          <a:p>
            <a:r>
              <a:rPr lang="cs-CZ" sz="2000" dirty="0"/>
              <a:t>Jména zakladatelů (a jejich bydliště)</a:t>
            </a:r>
          </a:p>
          <a:p>
            <a:r>
              <a:rPr lang="cs-CZ" sz="2000" dirty="0"/>
              <a:t>Vymezení účelu</a:t>
            </a:r>
          </a:p>
          <a:p>
            <a:r>
              <a:rPr lang="cs-CZ" sz="2000" dirty="0"/>
              <a:t>Výše vkladu každého zakladatele</a:t>
            </a:r>
          </a:p>
          <a:p>
            <a:r>
              <a:rPr lang="cs-CZ" sz="2000" dirty="0"/>
              <a:t>Výše nadačního kapitálu</a:t>
            </a:r>
          </a:p>
          <a:p>
            <a:r>
              <a:rPr lang="cs-CZ" sz="2000" dirty="0"/>
              <a:t>Počet členů správní rady (jejich jména + způsob jednání)</a:t>
            </a:r>
          </a:p>
          <a:p>
            <a:r>
              <a:rPr lang="cs-CZ" sz="2000" dirty="0"/>
              <a:t>Počet členů dozorčí rady a jejich jména (nebo revizor)</a:t>
            </a:r>
          </a:p>
          <a:p>
            <a:r>
              <a:rPr lang="cs-CZ" sz="2000" dirty="0"/>
              <a:t>Určení správce vkladů</a:t>
            </a:r>
          </a:p>
          <a:p>
            <a:r>
              <a:rPr lang="cs-CZ" sz="2000" dirty="0"/>
              <a:t>Podmínky pro poskytování nadačních příspěvků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670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 – nadační listina – obsah – případ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29150"/>
          </a:xfrm>
        </p:spPr>
        <p:txBody>
          <a:bodyPr>
            <a:normAutofit/>
          </a:bodyPr>
          <a:lstStyle/>
          <a:p>
            <a:r>
              <a:rPr lang="cs-CZ" sz="2000" dirty="0"/>
              <a:t>Název nadace</a:t>
            </a:r>
          </a:p>
          <a:p>
            <a:r>
              <a:rPr lang="cs-CZ" sz="2000" dirty="0"/>
              <a:t>Vymezení účelu</a:t>
            </a:r>
          </a:p>
          <a:p>
            <a:r>
              <a:rPr lang="cs-CZ" sz="2000" dirty="0"/>
              <a:t>Výše vkladu </a:t>
            </a:r>
          </a:p>
          <a:p>
            <a:r>
              <a:rPr lang="cs-CZ" sz="2000" dirty="0"/>
              <a:t>Výše nadačního kapitálu</a:t>
            </a:r>
          </a:p>
          <a:p>
            <a:r>
              <a:rPr lang="cs-CZ" sz="2000" dirty="0"/>
              <a:t>Podmínky pro poskytování nadačních příspěvků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35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8750"/>
            <a:ext cx="8596668" cy="5177789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Název nadace musí obsahovat slovo nadace!</a:t>
            </a:r>
          </a:p>
          <a:p>
            <a:r>
              <a:rPr lang="cs-CZ" sz="2000" dirty="0"/>
              <a:t>Povinný vklad v souhrnu 500 000 Kč</a:t>
            </a:r>
          </a:p>
          <a:p>
            <a:r>
              <a:rPr lang="cs-CZ" sz="2000" dirty="0"/>
              <a:t>Peněžního či nepeněžního charakteru </a:t>
            </a:r>
          </a:p>
          <a:p>
            <a:r>
              <a:rPr lang="cs-CZ" sz="2000" b="1" dirty="0"/>
              <a:t>Interní dokument = statut nadace</a:t>
            </a:r>
          </a:p>
          <a:p>
            <a:pPr lvl="1"/>
            <a:r>
              <a:rPr lang="cs-CZ" sz="1800" dirty="0"/>
              <a:t>Způsob jednání orgánů</a:t>
            </a:r>
          </a:p>
          <a:p>
            <a:pPr lvl="1"/>
            <a:r>
              <a:rPr lang="cs-CZ" sz="1800" dirty="0"/>
              <a:t>Podmínky poskytování nadačních příspěvků</a:t>
            </a:r>
          </a:p>
          <a:p>
            <a:r>
              <a:rPr lang="cs-CZ" sz="2000" b="1" dirty="0"/>
              <a:t>Správní rada (statutární orgán)</a:t>
            </a:r>
          </a:p>
          <a:p>
            <a:pPr lvl="1"/>
            <a:r>
              <a:rPr lang="cs-CZ" sz="1800" dirty="0"/>
              <a:t>Nejméně 3 členové</a:t>
            </a:r>
          </a:p>
          <a:p>
            <a:pPr lvl="1"/>
            <a:r>
              <a:rPr lang="cs-CZ" sz="1800" dirty="0"/>
              <a:t>Jedná jménem nadace</a:t>
            </a:r>
          </a:p>
          <a:p>
            <a:pPr lvl="1"/>
            <a:r>
              <a:rPr lang="cs-CZ" sz="1800" dirty="0"/>
              <a:t>Nesmí být v pracovním poměru s nadací ani revizorem</a:t>
            </a:r>
          </a:p>
          <a:p>
            <a:r>
              <a:rPr lang="cs-CZ" sz="2000" b="1" dirty="0"/>
              <a:t>Ředitel nadace</a:t>
            </a:r>
          </a:p>
          <a:p>
            <a:pPr lvl="1"/>
            <a:r>
              <a:rPr lang="cs-CZ" sz="1800" dirty="0"/>
              <a:t>Běžná praxe, řídí organizaci</a:t>
            </a:r>
          </a:p>
          <a:p>
            <a:pPr lvl="1"/>
            <a:r>
              <a:rPr lang="cs-CZ" sz="1800" dirty="0"/>
              <a:t>Není ze zákona povinná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582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1640"/>
            <a:ext cx="8596668" cy="4914899"/>
          </a:xfrm>
        </p:spPr>
        <p:txBody>
          <a:bodyPr>
            <a:normAutofit/>
          </a:bodyPr>
          <a:lstStyle/>
          <a:p>
            <a:r>
              <a:rPr lang="cs-CZ" sz="2000" b="1" dirty="0"/>
              <a:t>Dozorčí rada</a:t>
            </a:r>
          </a:p>
          <a:p>
            <a:pPr lvl="1"/>
            <a:r>
              <a:rPr lang="cs-CZ" sz="1800" dirty="0"/>
              <a:t>Kontrolní orgán</a:t>
            </a:r>
          </a:p>
          <a:p>
            <a:pPr lvl="1"/>
            <a:r>
              <a:rPr lang="cs-CZ" sz="1800" dirty="0"/>
              <a:t>Minimálně 3 členy</a:t>
            </a:r>
          </a:p>
          <a:p>
            <a:pPr lvl="1"/>
            <a:r>
              <a:rPr lang="cs-CZ" sz="1800" dirty="0"/>
              <a:t>Povinnost zřídit dozorčí radu = hodnota kapitálu je vyšší než 5 000 000 Kč</a:t>
            </a:r>
          </a:p>
          <a:p>
            <a:pPr lvl="1"/>
            <a:r>
              <a:rPr lang="cs-CZ" sz="1800" dirty="0"/>
              <a:t>Jinak může fungovat pouze revizor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9653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K čemu slouží nadační kapitál?</a:t>
            </a:r>
          </a:p>
          <a:p>
            <a:pPr lvl="1"/>
            <a:r>
              <a:rPr lang="cs-CZ" sz="1800" dirty="0"/>
              <a:t>Poskytování nadačních příspěvků</a:t>
            </a:r>
          </a:p>
          <a:p>
            <a:pPr lvl="1"/>
            <a:r>
              <a:rPr lang="cs-CZ" sz="1800" dirty="0"/>
              <a:t>Zajištění vlastní činnosti</a:t>
            </a:r>
          </a:p>
          <a:p>
            <a:pPr lvl="1"/>
            <a:r>
              <a:rPr lang="cs-CZ" sz="1800" dirty="0"/>
              <a:t>Úhrada nákladů na zhodnocení nadační listiny</a:t>
            </a:r>
          </a:p>
          <a:p>
            <a:pPr lvl="1"/>
            <a:r>
              <a:rPr lang="cs-CZ" sz="1800" dirty="0"/>
              <a:t>Úhrada nákladů na vlastní správu</a:t>
            </a:r>
          </a:p>
        </p:txBody>
      </p:sp>
    </p:spTree>
    <p:extLst>
      <p:ext uri="{BB962C8B-B14F-4D97-AF65-F5344CB8AC3E}">
        <p14:creationId xmlns:p14="http://schemas.microsoft.com/office/powerpoint/2010/main" val="1515612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Nemusí vytvářet nadační jistinu (výše financí)</a:t>
            </a:r>
          </a:p>
          <a:p>
            <a:r>
              <a:rPr lang="cs-CZ" sz="2000" dirty="0"/>
              <a:t>Nemusí vytvářet nadační kapitál</a:t>
            </a:r>
          </a:p>
          <a:p>
            <a:r>
              <a:rPr lang="cs-CZ" sz="2000" dirty="0"/>
              <a:t>Nadační fond může poskytovat služby</a:t>
            </a:r>
          </a:p>
          <a:p>
            <a:r>
              <a:rPr lang="cs-CZ" sz="2000" dirty="0"/>
              <a:t>NOZ neupravuje statut nadačního fondu</a:t>
            </a:r>
          </a:p>
          <a:p>
            <a:r>
              <a:rPr lang="cs-CZ" sz="2000" dirty="0"/>
              <a:t>Založení: zakládací listina nebo pořízení pro případ smrti</a:t>
            </a:r>
          </a:p>
        </p:txBody>
      </p:sp>
    </p:spTree>
    <p:extLst>
      <p:ext uri="{BB962C8B-B14F-4D97-AF65-F5344CB8AC3E}">
        <p14:creationId xmlns:p14="http://schemas.microsoft.com/office/powerpoint/2010/main" val="1269202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Nadace – nadační listina – obsah – zakládací listina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29150"/>
          </a:xfrm>
        </p:spPr>
        <p:txBody>
          <a:bodyPr>
            <a:normAutofit/>
          </a:bodyPr>
          <a:lstStyle/>
          <a:p>
            <a:r>
              <a:rPr lang="cs-CZ" sz="2000" dirty="0"/>
              <a:t>Název nadačního fondu</a:t>
            </a:r>
          </a:p>
          <a:p>
            <a:r>
              <a:rPr lang="cs-CZ" sz="2000" dirty="0"/>
              <a:t>Sídlo</a:t>
            </a:r>
          </a:p>
          <a:p>
            <a:r>
              <a:rPr lang="cs-CZ" sz="2000" dirty="0"/>
              <a:t>Jméno zakladatele</a:t>
            </a:r>
          </a:p>
          <a:p>
            <a:r>
              <a:rPr lang="cs-CZ" sz="2000" dirty="0"/>
              <a:t>Vymezení účelu</a:t>
            </a:r>
          </a:p>
          <a:p>
            <a:r>
              <a:rPr lang="cs-CZ" sz="2000" dirty="0"/>
              <a:t>Výše vkladu </a:t>
            </a:r>
          </a:p>
          <a:p>
            <a:r>
              <a:rPr lang="cs-CZ" sz="2000" dirty="0"/>
              <a:t>Počet členů správní rady (jejich jména + způsob jednání)</a:t>
            </a:r>
          </a:p>
          <a:p>
            <a:r>
              <a:rPr lang="cs-CZ" sz="2000" dirty="0"/>
              <a:t>Počet členů dozorčí rady a jejich jména (nebo revizor)</a:t>
            </a:r>
          </a:p>
          <a:p>
            <a:r>
              <a:rPr lang="cs-CZ" sz="2000" dirty="0"/>
              <a:t>Určení správce vkladů</a:t>
            </a:r>
          </a:p>
          <a:p>
            <a:r>
              <a:rPr lang="cs-CZ" sz="2000" dirty="0"/>
              <a:t>Podmínky pro poskytování příspěvků z nadačního fondu</a:t>
            </a:r>
          </a:p>
        </p:txBody>
      </p:sp>
    </p:spTree>
    <p:extLst>
      <p:ext uri="{BB962C8B-B14F-4D97-AF65-F5344CB8AC3E}">
        <p14:creationId xmlns:p14="http://schemas.microsoft.com/office/powerpoint/2010/main" val="352794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59FF6-B8C1-2941-B8DF-18A5F4BB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investiční programy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610610-CB4A-D54A-BF68-75C20665B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Program Nadregionální sportovní infrastruktura</a:t>
            </a:r>
          </a:p>
          <a:p>
            <a:r>
              <a:rPr lang="cs-CZ" sz="2000" dirty="0"/>
              <a:t>Program Regionální sportovní infrastruktura</a:t>
            </a:r>
          </a:p>
          <a:p>
            <a:r>
              <a:rPr lang="cs-CZ" sz="2000" dirty="0"/>
              <a:t>Program Výstavba standardizované sportovní infrastruktury</a:t>
            </a:r>
          </a:p>
          <a:p>
            <a:r>
              <a:rPr lang="cs-CZ" sz="2000" dirty="0"/>
              <a:t>Rozvoj místních sportovišť – Kabina</a:t>
            </a:r>
          </a:p>
          <a:p>
            <a:r>
              <a:rPr lang="cs-CZ" sz="2000" b="1" dirty="0"/>
              <a:t>Materiálně technická základna sportu</a:t>
            </a:r>
          </a:p>
        </p:txBody>
      </p:sp>
    </p:spTree>
    <p:extLst>
      <p:ext uri="{BB962C8B-B14F-4D97-AF65-F5344CB8AC3E}">
        <p14:creationId xmlns:p14="http://schemas.microsoft.com/office/powerpoint/2010/main" val="42579975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Musí obsahovat název nadační fond</a:t>
            </a:r>
          </a:p>
          <a:p>
            <a:r>
              <a:rPr lang="cs-CZ" sz="2000" dirty="0"/>
              <a:t>Minimální výše vkladu je 1 Kč</a:t>
            </a:r>
          </a:p>
          <a:p>
            <a:r>
              <a:rPr lang="cs-CZ" sz="2000" b="1" dirty="0"/>
              <a:t>Správní rada (statutární orgán)</a:t>
            </a:r>
          </a:p>
          <a:p>
            <a:pPr lvl="1"/>
            <a:r>
              <a:rPr lang="cs-CZ" sz="1800" dirty="0"/>
              <a:t>Nejméně 2 členové (ideálně 3)</a:t>
            </a:r>
          </a:p>
          <a:p>
            <a:pPr lvl="1"/>
            <a:r>
              <a:rPr lang="cs-CZ" sz="1800" dirty="0"/>
              <a:t>Jedná jménem nadačního fondu</a:t>
            </a:r>
          </a:p>
          <a:p>
            <a:pPr lvl="1"/>
            <a:r>
              <a:rPr lang="cs-CZ" sz="1800" dirty="0"/>
              <a:t>Nesmí být v pracovním poměru s nadací ani revizorem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15939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Dozorčí rada</a:t>
            </a:r>
          </a:p>
          <a:p>
            <a:pPr lvl="1"/>
            <a:r>
              <a:rPr lang="cs-CZ" sz="1800" dirty="0"/>
              <a:t>Kontrolní orgán</a:t>
            </a:r>
          </a:p>
          <a:p>
            <a:pPr lvl="1"/>
            <a:r>
              <a:rPr lang="cs-CZ" sz="1800" dirty="0"/>
              <a:t>Minimálně 2 členy (ideálně 3)</a:t>
            </a:r>
          </a:p>
          <a:p>
            <a:pPr lvl="1"/>
            <a:r>
              <a:rPr lang="cs-CZ" sz="1800" dirty="0"/>
              <a:t>Povinnost zřídit dozorčí radu = hodnota kapitálu je vyšší než 5 000 000 Kč</a:t>
            </a:r>
          </a:p>
          <a:p>
            <a:pPr lvl="1"/>
            <a:r>
              <a:rPr lang="cs-CZ" sz="1800" dirty="0"/>
              <a:t>Jinak může fungovat pouze revizor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8322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>
            <a:normAutofit/>
          </a:bodyPr>
          <a:lstStyle/>
          <a:p>
            <a:r>
              <a:rPr lang="cs-CZ" sz="2000" b="1" dirty="0"/>
              <a:t>Právnická osoba</a:t>
            </a:r>
          </a:p>
          <a:p>
            <a:r>
              <a:rPr lang="cs-CZ" sz="2000" dirty="0"/>
              <a:t>Název obsahuje „zapsaný ústav“ nebo „</a:t>
            </a:r>
            <a:r>
              <a:rPr lang="cs-CZ" sz="2000" dirty="0" err="1"/>
              <a:t>z.ú</a:t>
            </a:r>
            <a:r>
              <a:rPr lang="cs-CZ" sz="2000" dirty="0"/>
              <a:t>.“</a:t>
            </a:r>
          </a:p>
          <a:p>
            <a:r>
              <a:rPr lang="cs-CZ" sz="2000" dirty="0"/>
              <a:t>Účelem je činnost společensky nebo hospodářsky užitečná (s využitím osobní nebo majetkové složky)</a:t>
            </a:r>
          </a:p>
          <a:p>
            <a:r>
              <a:rPr lang="cs-CZ" sz="2000" b="1" dirty="0"/>
              <a:t>Podnikat může i v hlavní činnosti </a:t>
            </a:r>
            <a:r>
              <a:rPr lang="cs-CZ" sz="2000" dirty="0"/>
              <a:t>(s ohledem na stanovený cíl)</a:t>
            </a:r>
          </a:p>
          <a:p>
            <a:r>
              <a:rPr lang="cs-CZ" sz="2000" dirty="0"/>
              <a:t>Výsledky ústavu jsou každému rovnocenně dostupné</a:t>
            </a:r>
          </a:p>
          <a:p>
            <a:r>
              <a:rPr lang="cs-CZ" sz="2000" dirty="0"/>
              <a:t>Nahrazuje </a:t>
            </a:r>
            <a:r>
              <a:rPr lang="cs-CZ" sz="2000" dirty="0" err="1"/>
              <a:t>o.p.s</a:t>
            </a:r>
            <a:r>
              <a:rPr lang="cs-CZ" sz="2000" dirty="0"/>
              <a:t> (obecně prospěšné společnosti)</a:t>
            </a:r>
          </a:p>
          <a:p>
            <a:r>
              <a:rPr lang="cs-CZ" sz="2000" dirty="0"/>
              <a:t>Založení: zakládací listina nebo pořízení pro případ smrti</a:t>
            </a:r>
          </a:p>
          <a:p>
            <a:r>
              <a:rPr lang="cs-CZ" sz="2000" dirty="0"/>
              <a:t>Vždy formou notářského zápisu!</a:t>
            </a:r>
          </a:p>
        </p:txBody>
      </p:sp>
    </p:spTree>
    <p:extLst>
      <p:ext uri="{BB962C8B-B14F-4D97-AF65-F5344CB8AC3E}">
        <p14:creationId xmlns:p14="http://schemas.microsoft.com/office/powerpoint/2010/main" val="2550384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– zakladatelské právní jednání –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29150"/>
          </a:xfrm>
        </p:spPr>
        <p:txBody>
          <a:bodyPr>
            <a:normAutofit/>
          </a:bodyPr>
          <a:lstStyle/>
          <a:p>
            <a:r>
              <a:rPr lang="cs-CZ" sz="2000" dirty="0"/>
              <a:t>Název ústavu</a:t>
            </a:r>
          </a:p>
          <a:p>
            <a:r>
              <a:rPr lang="cs-CZ" sz="2000" dirty="0"/>
              <a:t>Sídlo</a:t>
            </a:r>
          </a:p>
          <a:p>
            <a:r>
              <a:rPr lang="cs-CZ" sz="2000" dirty="0"/>
              <a:t>Jméno zakladatele</a:t>
            </a:r>
          </a:p>
          <a:p>
            <a:r>
              <a:rPr lang="cs-CZ" sz="2000" dirty="0"/>
              <a:t>Účel s předmětem činnosti, případně předmět podnikání</a:t>
            </a:r>
          </a:p>
          <a:p>
            <a:r>
              <a:rPr lang="cs-CZ" sz="2000" dirty="0"/>
              <a:t>Specifikace vnitřní organizace (pokud ji neupravuje statut)</a:t>
            </a:r>
          </a:p>
          <a:p>
            <a:r>
              <a:rPr lang="cs-CZ" sz="2000" dirty="0"/>
              <a:t>Počet členů správní rady (jejich jména + způsob jednání)</a:t>
            </a:r>
          </a:p>
          <a:p>
            <a:r>
              <a:rPr lang="cs-CZ" sz="2000" dirty="0"/>
              <a:t>Počet členů dozorčí rady a jejich jména (nebo revizor)</a:t>
            </a:r>
          </a:p>
        </p:txBody>
      </p:sp>
    </p:spTree>
    <p:extLst>
      <p:ext uri="{BB962C8B-B14F-4D97-AF65-F5344CB8AC3E}">
        <p14:creationId xmlns:p14="http://schemas.microsoft.com/office/powerpoint/2010/main" val="295212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493261"/>
          </a:xfrm>
        </p:spPr>
        <p:txBody>
          <a:bodyPr>
            <a:normAutofit/>
          </a:bodyPr>
          <a:lstStyle/>
          <a:p>
            <a:r>
              <a:rPr lang="cs-CZ" sz="2000" dirty="0"/>
              <a:t>Není nutno vydávat statut</a:t>
            </a:r>
          </a:p>
          <a:p>
            <a:r>
              <a:rPr lang="cs-CZ" sz="2000" dirty="0"/>
              <a:t>Minimální výše vkladu je 1 Kč (respektive není stanovena)</a:t>
            </a:r>
          </a:p>
          <a:p>
            <a:r>
              <a:rPr lang="cs-CZ" sz="2000" b="1" dirty="0"/>
              <a:t>Statutární orgán</a:t>
            </a:r>
            <a:r>
              <a:rPr lang="cs-CZ" sz="2000" dirty="0"/>
              <a:t>: ředitel</a:t>
            </a:r>
          </a:p>
          <a:p>
            <a:pPr lvl="1"/>
            <a:r>
              <a:rPr lang="cs-CZ" sz="1800" dirty="0"/>
              <a:t>Řídí a jedná jménem ústavu</a:t>
            </a:r>
          </a:p>
          <a:p>
            <a:r>
              <a:rPr lang="cs-CZ" sz="2000" b="1" dirty="0"/>
              <a:t>Správní rada </a:t>
            </a:r>
          </a:p>
          <a:p>
            <a:pPr lvl="1"/>
            <a:r>
              <a:rPr lang="cs-CZ" sz="1800" dirty="0"/>
              <a:t>Nejvyšší orgán ústavu</a:t>
            </a:r>
          </a:p>
          <a:p>
            <a:pPr lvl="1"/>
            <a:r>
              <a:rPr lang="cs-CZ" sz="1800" dirty="0"/>
              <a:t>Volí a odvolává ředitele</a:t>
            </a:r>
          </a:p>
          <a:p>
            <a:pPr lvl="1"/>
            <a:r>
              <a:rPr lang="cs-CZ" dirty="0"/>
              <a:t>Pokud není určeno jinak, pak členy správní rady volí zakladatel ústavu</a:t>
            </a:r>
          </a:p>
          <a:p>
            <a:pPr lvl="1"/>
            <a:r>
              <a:rPr lang="cs-CZ" sz="1800" dirty="0"/>
              <a:t>Funkční období je zpravidla 3 roky</a:t>
            </a:r>
          </a:p>
          <a:p>
            <a:r>
              <a:rPr lang="cs-CZ" sz="2000" b="1" dirty="0"/>
              <a:t>Kontrolní orgán </a:t>
            </a:r>
          </a:p>
          <a:p>
            <a:pPr lvl="1"/>
            <a:r>
              <a:rPr lang="cs-CZ" dirty="0"/>
              <a:t>Dozorčí rada nebo revizor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30216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74F60-81AC-3D48-968D-3B9188AD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2F3ED2-E134-C54C-A13F-096707DE8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Založení spolku?</a:t>
            </a:r>
          </a:p>
        </p:txBody>
      </p:sp>
    </p:spTree>
    <p:extLst>
      <p:ext uri="{BB962C8B-B14F-4D97-AF65-F5344CB8AC3E}">
        <p14:creationId xmlns:p14="http://schemas.microsoft.com/office/powerpoint/2010/main" val="3836807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B1B3-F075-9B45-9746-D46B95BA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4BAE6A-26E7-8F44-AFBE-ED1CD397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548"/>
            <a:ext cx="8596668" cy="4585252"/>
          </a:xfrm>
        </p:spPr>
        <p:txBody>
          <a:bodyPr>
            <a:noAutofit/>
          </a:bodyPr>
          <a:lstStyle/>
          <a:p>
            <a:r>
              <a:rPr lang="cs-CZ" sz="2000" dirty="0">
                <a:hlinkClick r:id="rId2"/>
              </a:rPr>
              <a:t>https://agenturasport.cz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https://www.msmt.cz/sport-1</a:t>
            </a:r>
            <a:endParaRPr lang="cs-CZ" sz="2000" dirty="0"/>
          </a:p>
          <a:p>
            <a:r>
              <a:rPr lang="cs-CZ" sz="2000" dirty="0"/>
              <a:t>https://</a:t>
            </a:r>
            <a:r>
              <a:rPr lang="cs-CZ" sz="2000" dirty="0" err="1"/>
              <a:t>or.justice.cz</a:t>
            </a:r>
            <a:r>
              <a:rPr lang="cs-CZ" sz="2000" dirty="0"/>
              <a:t>/</a:t>
            </a:r>
            <a:r>
              <a:rPr lang="cs-CZ" sz="2000" dirty="0" err="1"/>
              <a:t>ias</a:t>
            </a:r>
            <a:r>
              <a:rPr lang="cs-CZ" sz="2000" dirty="0"/>
              <a:t>/</a:t>
            </a:r>
            <a:r>
              <a:rPr lang="cs-CZ" sz="2000" dirty="0" err="1"/>
              <a:t>ui</a:t>
            </a:r>
            <a:r>
              <a:rPr lang="cs-CZ" sz="2000" dirty="0"/>
              <a:t>/</a:t>
            </a:r>
            <a:r>
              <a:rPr lang="cs-CZ" sz="2000" dirty="0" err="1"/>
              <a:t>podani</a:t>
            </a:r>
            <a:endParaRPr lang="cs-CZ" sz="2000" dirty="0"/>
          </a:p>
          <a:p>
            <a:r>
              <a:rPr lang="en-US" sz="2000" dirty="0" err="1"/>
              <a:t>Zákon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115/2001 Sb., </a:t>
            </a:r>
            <a:r>
              <a:rPr lang="en-US" sz="2000" dirty="0" err="1"/>
              <a:t>Zákon</a:t>
            </a:r>
            <a:r>
              <a:rPr lang="en-US" sz="2000" dirty="0"/>
              <a:t> o </a:t>
            </a:r>
            <a:r>
              <a:rPr lang="en-US" sz="2000" dirty="0" err="1"/>
              <a:t>podpoře</a:t>
            </a:r>
            <a:r>
              <a:rPr lang="en-US" sz="2000" dirty="0"/>
              <a:t> </a:t>
            </a:r>
            <a:r>
              <a:rPr lang="en-US" sz="2000" dirty="0" err="1"/>
              <a:t>sportu</a:t>
            </a:r>
            <a:endParaRPr lang="en-US" sz="2000" dirty="0"/>
          </a:p>
          <a:p>
            <a:r>
              <a:rPr lang="cs-CZ" sz="2000" dirty="0"/>
              <a:t>NOVOTNÝ, J. Sport v ekonomice.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republika, 2011. ISBN 978-80-7357-666-0.011.</a:t>
            </a:r>
          </a:p>
          <a:p>
            <a:r>
              <a:rPr lang="cs-CZ" sz="2000" dirty="0"/>
              <a:t>NOVÁ, J. a kolektiv. Management, marketing a ekonomika sportu. 1.vyd. Brno: Masarykova univerzita, 2016.284 s. ISBN 978-80-210-8346-2.</a:t>
            </a:r>
          </a:p>
          <a:p>
            <a:r>
              <a:rPr lang="cs-CZ" sz="2000" dirty="0"/>
              <a:t>Zákon č. 89/2012 Sb.</a:t>
            </a:r>
          </a:p>
        </p:txBody>
      </p:sp>
    </p:spTree>
    <p:extLst>
      <p:ext uri="{BB962C8B-B14F-4D97-AF65-F5344CB8AC3E}">
        <p14:creationId xmlns:p14="http://schemas.microsoft.com/office/powerpoint/2010/main" val="387506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33819-6175-084F-9C11-D7093746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 Regionální sportovní infrastruktura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85D4B-4964-4541-9567-C6BFAFAF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Výzva Sportovní infrastruktura - Investice do 10 milionů</a:t>
            </a:r>
          </a:p>
          <a:p>
            <a:r>
              <a:rPr lang="cs-CZ" sz="2000" dirty="0"/>
              <a:t>Výzva Sportovní infrastruktura - Investice nad 10 milionů</a:t>
            </a:r>
          </a:p>
        </p:txBody>
      </p:sp>
    </p:spTree>
    <p:extLst>
      <p:ext uri="{BB962C8B-B14F-4D97-AF65-F5344CB8AC3E}">
        <p14:creationId xmlns:p14="http://schemas.microsoft.com/office/powerpoint/2010/main" val="387273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3097-8FC4-C14C-943E-6F750ED8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pro investice do 10 milionů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185E4D-E915-F14A-A917-FB07A8FAE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93907"/>
          </a:xfrm>
        </p:spPr>
        <p:txBody>
          <a:bodyPr>
            <a:normAutofit/>
          </a:bodyPr>
          <a:lstStyle/>
          <a:p>
            <a:r>
              <a:rPr lang="cs-CZ" sz="2000" dirty="0"/>
              <a:t>2020-2024</a:t>
            </a:r>
          </a:p>
          <a:p>
            <a:r>
              <a:rPr lang="cs-CZ" sz="2000" dirty="0"/>
              <a:t>Investiční záměry do 10 milionů Kč</a:t>
            </a:r>
          </a:p>
          <a:p>
            <a:r>
              <a:rPr lang="cs-CZ" sz="2000" dirty="0"/>
              <a:t>Účel výzvy</a:t>
            </a:r>
          </a:p>
          <a:p>
            <a:r>
              <a:rPr lang="cs-CZ" sz="2000" dirty="0"/>
              <a:t>Pro celou ČR</a:t>
            </a:r>
          </a:p>
          <a:p>
            <a:r>
              <a:rPr lang="cs-CZ" sz="2000" dirty="0"/>
              <a:t>Není určena pro nadregionální sportovní infrastrukturu</a:t>
            </a:r>
          </a:p>
          <a:p>
            <a:r>
              <a:rPr lang="cs-CZ" sz="2000" dirty="0"/>
              <a:t>Alokace: 600 000 000 Kč</a:t>
            </a:r>
          </a:p>
          <a:p>
            <a:r>
              <a:rPr lang="cs-CZ" sz="2000" dirty="0"/>
              <a:t>Vyhlášení výzvy: 7.12.2020</a:t>
            </a:r>
          </a:p>
          <a:p>
            <a:r>
              <a:rPr lang="cs-CZ" sz="2000" dirty="0"/>
              <a:t>Konec přijmu žádostí: červen 2022</a:t>
            </a:r>
          </a:p>
          <a:p>
            <a:r>
              <a:rPr lang="cs-CZ" sz="2000" dirty="0"/>
              <a:t>Spoluúčast žadatele: minimálně 30 %</a:t>
            </a:r>
          </a:p>
        </p:txBody>
      </p:sp>
    </p:spTree>
    <p:extLst>
      <p:ext uri="{BB962C8B-B14F-4D97-AF65-F5344CB8AC3E}">
        <p14:creationId xmlns:p14="http://schemas.microsoft.com/office/powerpoint/2010/main" val="17280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3097-8FC4-C14C-943E-6F750ED8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pro investice do 10 milionů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185E4D-E915-F14A-A917-FB07A8FAE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93907"/>
          </a:xfrm>
        </p:spPr>
        <p:txBody>
          <a:bodyPr>
            <a:normAutofit/>
          </a:bodyPr>
          <a:lstStyle/>
          <a:p>
            <a:r>
              <a:rPr lang="cs-CZ" sz="2000" dirty="0"/>
              <a:t>O finance lze žádat průběžně</a:t>
            </a:r>
          </a:p>
          <a:p>
            <a:r>
              <a:rPr lang="cs-CZ" sz="2000" dirty="0"/>
              <a:t>Dotace ex post</a:t>
            </a:r>
          </a:p>
          <a:p>
            <a:r>
              <a:rPr lang="cs-CZ" sz="2000" dirty="0"/>
              <a:t>Technické údaje a další náležitosti</a:t>
            </a:r>
          </a:p>
          <a:p>
            <a:r>
              <a:rPr lang="cs-CZ" sz="2000" dirty="0"/>
              <a:t>MF</a:t>
            </a:r>
          </a:p>
          <a:p>
            <a:r>
              <a:rPr lang="cs-CZ" sz="2000" dirty="0"/>
              <a:t>Následné kontroly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384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33819-6175-084F-9C11-D7093746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Výzva pro investice nad 10 milionů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85D4B-4964-4541-9567-C6BFAFAF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2020-2024</a:t>
            </a:r>
          </a:p>
          <a:p>
            <a:r>
              <a:rPr lang="cs-CZ" sz="2000" dirty="0"/>
              <a:t>Investiční záměry nad 10 milionů Kč</a:t>
            </a:r>
          </a:p>
          <a:p>
            <a:r>
              <a:rPr lang="cs-CZ" sz="2000" dirty="0"/>
              <a:t>Účel výzvy</a:t>
            </a:r>
          </a:p>
          <a:p>
            <a:r>
              <a:rPr lang="cs-CZ" sz="2000" dirty="0"/>
              <a:t>Pro celou ČR</a:t>
            </a:r>
          </a:p>
          <a:p>
            <a:r>
              <a:rPr lang="cs-CZ" sz="2000" dirty="0"/>
              <a:t>Není určena pro nadregionální sportovní infrastrukturu</a:t>
            </a:r>
          </a:p>
          <a:p>
            <a:r>
              <a:rPr lang="cs-CZ" sz="2000" dirty="0"/>
              <a:t>Alokace: 600 000 000 Kč</a:t>
            </a:r>
          </a:p>
          <a:p>
            <a:r>
              <a:rPr lang="cs-CZ" sz="2000" dirty="0"/>
              <a:t>Vyhlášení výzvy: 7.12.2020</a:t>
            </a:r>
          </a:p>
          <a:p>
            <a:r>
              <a:rPr lang="cs-CZ" sz="2000" dirty="0"/>
              <a:t>Konec přijmu žádostí: červen 2022</a:t>
            </a:r>
          </a:p>
          <a:p>
            <a:r>
              <a:rPr lang="cs-CZ" sz="2000" dirty="0"/>
              <a:t>Spoluúčast žadatele: minimálně 30 %</a:t>
            </a:r>
          </a:p>
        </p:txBody>
      </p:sp>
    </p:spTree>
    <p:extLst>
      <p:ext uri="{BB962C8B-B14F-4D97-AF65-F5344CB8AC3E}">
        <p14:creationId xmlns:p14="http://schemas.microsoft.com/office/powerpoint/2010/main" val="189495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3097-8FC4-C14C-943E-6F750ED8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pro investice nad 10 milionů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185E4D-E915-F14A-A917-FB07A8FAE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93907"/>
          </a:xfrm>
        </p:spPr>
        <p:txBody>
          <a:bodyPr>
            <a:normAutofit/>
          </a:bodyPr>
          <a:lstStyle/>
          <a:p>
            <a:r>
              <a:rPr lang="cs-CZ" sz="2000" dirty="0"/>
              <a:t>O finance lze žádat průběžně</a:t>
            </a:r>
          </a:p>
          <a:p>
            <a:r>
              <a:rPr lang="cs-CZ" sz="2000" dirty="0"/>
              <a:t>Dotace ex post</a:t>
            </a:r>
          </a:p>
          <a:p>
            <a:r>
              <a:rPr lang="cs-CZ" sz="2000" dirty="0"/>
              <a:t>Technické údaje a další náležitosti</a:t>
            </a:r>
          </a:p>
          <a:p>
            <a:r>
              <a:rPr lang="cs-CZ" sz="2000" dirty="0"/>
              <a:t>MF</a:t>
            </a:r>
          </a:p>
          <a:p>
            <a:r>
              <a:rPr lang="cs-CZ" sz="2000" dirty="0"/>
              <a:t>Následné kontroly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18060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{DBE74CEF-36B3-0D48-B361-50BD11F0F4B6}tf10001060</Template>
  <TotalTime>7649</TotalTime>
  <Words>2072</Words>
  <Application>Microsoft Office PowerPoint</Application>
  <PresentationFormat>Širokoúhlá obrazovka</PresentationFormat>
  <Paragraphs>356</Paragraphs>
  <Slides>46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Calibri</vt:lpstr>
      <vt:lpstr>Trebuchet MS</vt:lpstr>
      <vt:lpstr>Wingdings 3</vt:lpstr>
      <vt:lpstr>Fazeta</vt:lpstr>
      <vt:lpstr>Ekonomie, ekonomika a management sportu</vt:lpstr>
      <vt:lpstr>Obsah</vt:lpstr>
      <vt:lpstr>Vybrané investiční výzvy</vt:lpstr>
      <vt:lpstr>Dotační investiční programy</vt:lpstr>
      <vt:lpstr>Program Regionální sportovní infrastruktura</vt:lpstr>
      <vt:lpstr>Výzva pro investice do 10 milionů</vt:lpstr>
      <vt:lpstr>Výzva pro investice do 10 milionů</vt:lpstr>
      <vt:lpstr>Výzva pro investice nad 10 milionů</vt:lpstr>
      <vt:lpstr>Výzva pro investice nad 10 milionů</vt:lpstr>
      <vt:lpstr>Výzva standardizovaná infrastruktura</vt:lpstr>
      <vt:lpstr>Výzva standardizovaná infrastruktura</vt:lpstr>
      <vt:lpstr>Nadregionální sportovní infrastruktura</vt:lpstr>
      <vt:lpstr>Nadregionální sportovní infrastruktura</vt:lpstr>
      <vt:lpstr>Materiálně technická základna sportu</vt:lpstr>
      <vt:lpstr>Materiálně technická základna sportu</vt:lpstr>
      <vt:lpstr>Neziskové organizace v ČR</vt:lpstr>
      <vt:lpstr>Neziskové organizace v ČR - historie</vt:lpstr>
      <vt:lpstr>Neziskové organizace v ČR - historie</vt:lpstr>
      <vt:lpstr>Neziskové organizace v ČR - členění</vt:lpstr>
      <vt:lpstr>Státní (vládní) neziskové organizace</vt:lpstr>
      <vt:lpstr>Organizační složky</vt:lpstr>
      <vt:lpstr>Příspěvkové organizace</vt:lpstr>
      <vt:lpstr>Nestátní (nevládní) neziskové organizace </vt:lpstr>
      <vt:lpstr>Nestátní (nevládní) neziskové organizace – nejdůležitější organizace </vt:lpstr>
      <vt:lpstr>Nestátní (nevládní) neziskové organizace – nejdůležitější předpisy </vt:lpstr>
      <vt:lpstr>Typy neziskových organizací pro sport nejpodstatnější </vt:lpstr>
      <vt:lpstr>Spolek</vt:lpstr>
      <vt:lpstr>Spolek</vt:lpstr>
      <vt:lpstr>Spolek – obecné principy</vt:lpstr>
      <vt:lpstr>Spolek – stanovy a jejich minimální obsah</vt:lpstr>
      <vt:lpstr>Fundace</vt:lpstr>
      <vt:lpstr>Nadace</vt:lpstr>
      <vt:lpstr>Nadace – nadační listina – obsah – zakládací listina</vt:lpstr>
      <vt:lpstr>Nadace – nadační listina – obsah – případ smrti</vt:lpstr>
      <vt:lpstr>Nadace</vt:lpstr>
      <vt:lpstr>Nadace</vt:lpstr>
      <vt:lpstr>Nadace</vt:lpstr>
      <vt:lpstr>Nadační fond</vt:lpstr>
      <vt:lpstr>Nadace – nadační listina – obsah – zakládací listina</vt:lpstr>
      <vt:lpstr>Nadační fond</vt:lpstr>
      <vt:lpstr>Nadační fond</vt:lpstr>
      <vt:lpstr>Ústav</vt:lpstr>
      <vt:lpstr>Ústav – zakladatelské právní jednání – obsah</vt:lpstr>
      <vt:lpstr>Ústav</vt:lpstr>
      <vt:lpstr>Dotazy?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Daniel Opelík</dc:creator>
  <cp:lastModifiedBy>Daniel Opelík</cp:lastModifiedBy>
  <cp:revision>102</cp:revision>
  <dcterms:created xsi:type="dcterms:W3CDTF">2021-02-11T10:01:32Z</dcterms:created>
  <dcterms:modified xsi:type="dcterms:W3CDTF">2023-05-17T19:42:25Z</dcterms:modified>
</cp:coreProperties>
</file>