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</p:sldMasterIdLst>
  <p:sldIdLst>
    <p:sldId id="256" r:id="rId4"/>
    <p:sldId id="296" r:id="rId5"/>
    <p:sldId id="300" r:id="rId6"/>
    <p:sldId id="302" r:id="rId7"/>
    <p:sldId id="293" r:id="rId8"/>
    <p:sldId id="304" r:id="rId9"/>
    <p:sldId id="298" r:id="rId10"/>
    <p:sldId id="295" r:id="rId11"/>
    <p:sldId id="299" r:id="rId12"/>
    <p:sldId id="297" r:id="rId13"/>
    <p:sldId id="307" r:id="rId14"/>
    <p:sldId id="286" r:id="rId15"/>
    <p:sldId id="308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10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2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47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59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7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991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1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06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4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084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6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03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97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64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067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6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78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02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771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994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0875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760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742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04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2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1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4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5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27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9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4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1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CA104-DF07-470A-B5CB-B4E6F398B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HODNOTY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HODNOTOVÁ ORIENTACE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E096CB7-D7AB-6C4C-480F-ED9EC30449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83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CA104-DF07-470A-B5CB-B4E6F398B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KVALITA ŽIVOTA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5F4BB2E-80C7-2D3A-20E6-D68F08DA3F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0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763DB-DCB5-401A-98F4-E66DBAEB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74439"/>
            <a:ext cx="9720072" cy="1499616"/>
          </a:xfrm>
        </p:spPr>
        <p:txBody>
          <a:bodyPr/>
          <a:lstStyle/>
          <a:p>
            <a:r>
              <a:rPr lang="cs-CZ" b="1" dirty="0"/>
              <a:t>Kvalita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1DE6A-3F71-4089-9B73-F65DD4F55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86205"/>
            <a:ext cx="11043694" cy="52717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osvícenské pozadí: smyslem života je život sám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společensko-politické téma: jak zlepšit kvalitu života co největšího množství lidí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politická opatření – sociální stát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spokojenost (subjektivní pojetí)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stav dobrého zdraví a životní úrovně (objektivní pojetí) - </a:t>
            </a:r>
            <a:r>
              <a:rPr lang="cs-CZ" dirty="0">
                <a:solidFill>
                  <a:schemeClr val="accent1"/>
                </a:solidFill>
              </a:rPr>
              <a:t>https://www.obcevdatech.cz/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blízké pojmy: spokojenost, zdraví, pohoda, štěstí, </a:t>
            </a:r>
            <a:r>
              <a:rPr lang="cs-CZ" dirty="0" err="1"/>
              <a:t>well-being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28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52BC-83B7-4D82-AE01-4FF9A8AC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413" y="185961"/>
            <a:ext cx="10058400" cy="1450757"/>
          </a:xfrm>
        </p:spPr>
        <p:txBody>
          <a:bodyPr/>
          <a:lstStyle/>
          <a:p>
            <a:r>
              <a:rPr lang="cs-CZ" b="1" dirty="0">
                <a:cs typeface="Calibri Light"/>
              </a:rPr>
              <a:t>Dimenze kvality života podle světové zdravotnické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3E6559-A730-44A4-AE72-F3D75B51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71" y="1888866"/>
            <a:ext cx="11869946" cy="423902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cs-CZ" sz="3600" b="1" dirty="0">
                <a:cs typeface="Calibri"/>
              </a:rPr>
              <a:t>   </a:t>
            </a:r>
            <a:r>
              <a:rPr lang="cs-CZ" sz="3600" dirty="0">
                <a:cs typeface="Calibri"/>
              </a:rPr>
              <a:t>  </a:t>
            </a:r>
            <a:endParaRPr lang="cs-CZ" dirty="0">
              <a:solidFill>
                <a:schemeClr val="tx1"/>
              </a:solidFill>
              <a:cs typeface="Calibri"/>
            </a:endParaRPr>
          </a:p>
          <a:p>
            <a:pPr marL="0" indent="0">
              <a:buNone/>
            </a:pPr>
            <a:endParaRPr lang="cs-CZ" sz="3600" dirty="0">
              <a:cs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55938BE-CD7A-4136-BC55-CA3E5CC890CC}"/>
              </a:ext>
            </a:extLst>
          </p:cNvPr>
          <p:cNvSpPr txBox="1"/>
          <p:nvPr/>
        </p:nvSpPr>
        <p:spPr>
          <a:xfrm>
            <a:off x="886264" y="1888866"/>
            <a:ext cx="11305735" cy="421653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FYZICKÉ ZDRAVÍ A ÚROVEŇ SAMOSTATNOSTI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 – energie a únava, bolest, odpočinek, mobilita, schopnost pracovat atd.</a:t>
            </a:r>
          </a:p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PSYCHICKÉ ZDRAVÍ A DUCHOVNÍ ŽIVOT 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– sebepojetí, negativní a pozitivní pocity, sebehodnocení, myšlení, učení, paměť, koncentrace, vyznání atd.</a:t>
            </a:r>
          </a:p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SOCIÁLNÍ VZTAHY 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– osobní vztahy, sociální podpora, sexuální aktivita atd.</a:t>
            </a:r>
          </a:p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PROSTŘEDÍ 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– finanční zdroje, svoboda, bezpečí, dostupnost zdravotnické a sociální péče, vzdělávací příležitosti, přístup k informacím, fyzikální prostředí (znečištění, hluk, provoz, klima) atd.</a:t>
            </a:r>
          </a:p>
        </p:txBody>
      </p:sp>
    </p:spTree>
    <p:extLst>
      <p:ext uri="{BB962C8B-B14F-4D97-AF65-F5344CB8AC3E}">
        <p14:creationId xmlns:p14="http://schemas.microsoft.com/office/powerpoint/2010/main" val="163793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3A14B-AE08-B0CD-DC11-EECEC62E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Well-being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F66DF-01D2-FD3C-D93A-70509BBEF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Světová zdravotnická organizace</a:t>
            </a:r>
          </a:p>
          <a:p>
            <a:pPr marL="128016" lvl="1" indent="0">
              <a:buNone/>
            </a:pPr>
            <a:r>
              <a:rPr lang="cs-CZ" dirty="0"/>
              <a:t>„Stav životní pohody, v níž každý jedinec realizuje svůj vlastní potenciál, dokáže se vyrovnat s běžnými stresy života, dovede pracovat produktivně a užitečně a je schopen přispět k rozvoji své komunity.“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oblasti: fyzická, materiální, kognitivní a sociální</a:t>
            </a:r>
            <a:br>
              <a:rPr lang="cs-CZ" dirty="0"/>
            </a:b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podmiňující faktory: 	důležitost, význam určité oblasti pro jedince</a:t>
            </a:r>
            <a:br>
              <a:rPr lang="cs-CZ" dirty="0"/>
            </a:br>
            <a:r>
              <a:rPr lang="cs-CZ" dirty="0"/>
              <a:t>			příležitosti k využívání, </a:t>
            </a:r>
            <a:r>
              <a:rPr lang="cs-CZ" dirty="0" err="1"/>
              <a:t>seberalizaci</a:t>
            </a:r>
            <a:r>
              <a:rPr lang="cs-CZ" dirty="0"/>
              <a:t> v dané oblasti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27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763DB-DCB5-401A-98F4-E66DBAEB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74439"/>
            <a:ext cx="9720072" cy="1499616"/>
          </a:xfrm>
        </p:spPr>
        <p:txBody>
          <a:bodyPr/>
          <a:lstStyle/>
          <a:p>
            <a:r>
              <a:rPr lang="cs-CZ" b="1" dirty="0"/>
              <a:t>Kvalita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1DE6A-3F71-4089-9B73-F65DD4F55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4055"/>
            <a:ext cx="10370703" cy="518394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osvícenské pozadí: smyslem života je život sám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společensko-politické téma: jak zlepšit kvalitu života co největšího množství lidí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politická opatření – sociální stát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spokojenost (subjektivní pojetí)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stav dobrého zdraví a životní úrovně (objektivní pojetí)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blízké pojmy: spokojenost, zdraví, pohoda, </a:t>
            </a:r>
            <a:r>
              <a:rPr lang="cs-CZ" dirty="0" err="1"/>
              <a:t>well-being</a:t>
            </a:r>
            <a:r>
              <a:rPr lang="cs-CZ" dirty="0"/>
              <a:t>, štěstí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oblasti: 	1) </a:t>
            </a:r>
            <a:r>
              <a:rPr lang="cs-CZ" dirty="0" err="1"/>
              <a:t>Bluden</a:t>
            </a:r>
            <a:r>
              <a:rPr lang="cs-CZ" dirty="0"/>
              <a:t>: fyzická, materiální, kognitivní a sociální</a:t>
            </a:r>
            <a:br>
              <a:rPr lang="cs-CZ" dirty="0"/>
            </a:br>
            <a:r>
              <a:rPr lang="cs-CZ" dirty="0"/>
              <a:t>		2) fyzické prožívání, psychická pohoda a sociální vztahy a postavení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podmiňující faktory: 	důležitost, význam určité oblasti pro jedince</a:t>
            </a:r>
            <a:br>
              <a:rPr lang="cs-CZ" dirty="0"/>
            </a:br>
            <a:r>
              <a:rPr lang="cs-CZ" dirty="0"/>
              <a:t>			příležitosti k využívání, </a:t>
            </a:r>
            <a:r>
              <a:rPr lang="cs-CZ" dirty="0" err="1"/>
              <a:t>seberalizaci</a:t>
            </a:r>
            <a:r>
              <a:rPr lang="cs-CZ" dirty="0"/>
              <a:t> v dané oblasti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1443367-1F1A-4446-87D2-322FEC930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F47D172-69ED-4CEE-97AD-8267294E28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20505" t="20081" b="24410"/>
          <a:stretch/>
        </p:blipFill>
        <p:spPr>
          <a:xfrm>
            <a:off x="-2099733" y="324083"/>
            <a:ext cx="10114846" cy="653391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AC34B72-EECD-4A93-97EB-A0FB9F7EA9E3}"/>
              </a:ext>
            </a:extLst>
          </p:cNvPr>
          <p:cNvSpPr txBox="1"/>
          <p:nvPr/>
        </p:nvSpPr>
        <p:spPr>
          <a:xfrm>
            <a:off x="6713316" y="324083"/>
            <a:ext cx="5035551" cy="120032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2400"/>
              </a:spcBef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Kvalita života</a:t>
            </a:r>
          </a:p>
          <a:p>
            <a:pPr>
              <a:spcBef>
                <a:spcPts val="2400"/>
              </a:spcBef>
            </a:pPr>
            <a:r>
              <a:rPr lang="cs-CZ" sz="2600" dirty="0">
                <a:solidFill>
                  <a:srgbClr val="404040"/>
                </a:solidFill>
                <a:cs typeface="Arial"/>
              </a:rPr>
              <a:t>pojetí Karla Balcara (2005)</a:t>
            </a:r>
          </a:p>
        </p:txBody>
      </p:sp>
    </p:spTree>
    <p:extLst>
      <p:ext uri="{BB962C8B-B14F-4D97-AF65-F5344CB8AC3E}">
        <p14:creationId xmlns:p14="http://schemas.microsoft.com/office/powerpoint/2010/main" val="405347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7C1E2-6097-45C1-B280-D468D01D1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Hodnoty, hodnotová orientace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57A3F-3F80-4193-B9D9-ED7E03B16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658" y="1941444"/>
            <a:ext cx="10492011" cy="49165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Hodnoty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reprezentují přesvědčení o dobrém či prospěšném, ale také o nežádoucím nebo špatném, které usměrňují individuální nebo skupinovou aktivitu</a:t>
            </a: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tvoří stabilní trvalou stavbu osobnosti, významnou pro individuální, historickou a sociální realizaci člověka (</a:t>
            </a:r>
            <a:r>
              <a:rPr lang="cs-CZ" dirty="0" err="1"/>
              <a:t>Cakirpaloglu</a:t>
            </a:r>
            <a:r>
              <a:rPr lang="cs-CZ" dirty="0"/>
              <a:t>, 2004)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Blízké pojmy</a:t>
            </a:r>
          </a:p>
          <a:p>
            <a:pPr marL="0" indent="0">
              <a:buNone/>
            </a:pPr>
            <a:r>
              <a:rPr lang="cs-CZ" dirty="0"/>
              <a:t>Etika, morálka, potřeba, hodnocení, motivace…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Hodnoty ovlivňují chování – vnitřní morální systém</a:t>
            </a:r>
            <a:br>
              <a:rPr lang="cs-CZ" dirty="0"/>
            </a:br>
            <a:r>
              <a:rPr lang="cs-CZ" dirty="0"/>
              <a:t>Nemorální chování je regulováno dvěma typy sankcí: </a:t>
            </a:r>
            <a:br>
              <a:rPr lang="cs-CZ" dirty="0"/>
            </a:br>
            <a:r>
              <a:rPr lang="cs-CZ" dirty="0"/>
              <a:t>1. sociálními sankcemi – normy společnosti, očekávání druhých lidí</a:t>
            </a:r>
            <a:br>
              <a:rPr lang="cs-CZ" dirty="0"/>
            </a:br>
            <a:r>
              <a:rPr lang="cs-CZ" dirty="0"/>
              <a:t>2. interiorizovanými </a:t>
            </a:r>
            <a:r>
              <a:rPr lang="cs-CZ" dirty="0" err="1"/>
              <a:t>sebesankcemi</a:t>
            </a:r>
            <a:r>
              <a:rPr lang="cs-CZ" dirty="0"/>
              <a:t> – udržení sebeúcty</a:t>
            </a:r>
          </a:p>
        </p:txBody>
      </p:sp>
    </p:spTree>
    <p:extLst>
      <p:ext uri="{BB962C8B-B14F-4D97-AF65-F5344CB8AC3E}">
        <p14:creationId xmlns:p14="http://schemas.microsoft.com/office/powerpoint/2010/main" val="217559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9902E-8012-4341-AD3B-1A6DCC69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13129"/>
            <a:ext cx="9720072" cy="1499616"/>
          </a:xfrm>
        </p:spPr>
        <p:txBody>
          <a:bodyPr/>
          <a:lstStyle/>
          <a:p>
            <a:r>
              <a:rPr lang="cs-CZ" b="1" dirty="0" err="1"/>
              <a:t>Milton</a:t>
            </a:r>
            <a:r>
              <a:rPr lang="cs-CZ" b="1" dirty="0"/>
              <a:t> </a:t>
            </a:r>
            <a:r>
              <a:rPr lang="cs-CZ" b="1" dirty="0" err="1"/>
              <a:t>rokeach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718E0-38E6-4A3E-B20E-615FD2E7E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18741"/>
            <a:ext cx="10758141" cy="1589569"/>
          </a:xfrm>
        </p:spPr>
        <p:txBody>
          <a:bodyPr>
            <a:normAutofit/>
          </a:bodyPr>
          <a:lstStyle/>
          <a:p>
            <a:r>
              <a:rPr lang="cs-CZ" sz="2600" dirty="0"/>
              <a:t>Hodnoty = </a:t>
            </a:r>
            <a:r>
              <a:rPr lang="cs-CZ" sz="2600" i="1" dirty="0"/>
              <a:t>„trvalé přesvědčení o tom, že specifický způsob jednání nebo cílového stavu existence je osobně i společensky výhodnější než opačný či protilehlý způsob jednání nebo cílový stav existence“   </a:t>
            </a:r>
            <a:r>
              <a:rPr lang="cs-CZ" i="1" dirty="0"/>
              <a:t>(</a:t>
            </a:r>
            <a:r>
              <a:rPr lang="cs-CZ" i="1" dirty="0" err="1"/>
              <a:t>Rokeach</a:t>
            </a:r>
            <a:r>
              <a:rPr lang="cs-CZ" i="1" dirty="0"/>
              <a:t>, 1973, s. 70)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189D421-6D7C-8A57-EAEC-9E2FAAD935C9}"/>
              </a:ext>
            </a:extLst>
          </p:cNvPr>
          <p:cNvSpPr txBox="1">
            <a:spLocks/>
          </p:cNvSpPr>
          <p:nvPr/>
        </p:nvSpPr>
        <p:spPr>
          <a:xfrm>
            <a:off x="1024128" y="3508310"/>
            <a:ext cx="5691466" cy="4976735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/>
              <a:t>Hodnoty cílové </a:t>
            </a:r>
          </a:p>
          <a:p>
            <a:r>
              <a:rPr lang="cs-CZ"/>
              <a:t>moudrost (zralé chápání života) </a:t>
            </a:r>
            <a:br>
              <a:rPr lang="cs-CZ"/>
            </a:br>
            <a:r>
              <a:rPr lang="cs-CZ"/>
              <a:t>národní bezpečnost (ochrana před útokem) </a:t>
            </a:r>
            <a:br>
              <a:rPr lang="cs-CZ"/>
            </a:br>
            <a:r>
              <a:rPr lang="cs-CZ"/>
              <a:t>opravdové přátelství (blízkost druhého) </a:t>
            </a:r>
            <a:br>
              <a:rPr lang="cs-CZ"/>
            </a:br>
            <a:r>
              <a:rPr lang="cs-CZ"/>
              <a:t>pohodlný život (život v blahobytu) </a:t>
            </a:r>
            <a:br>
              <a:rPr lang="cs-CZ"/>
            </a:br>
            <a:r>
              <a:rPr lang="cs-CZ"/>
              <a:t>potěšení (radostný, poklidný život) </a:t>
            </a:r>
            <a:br>
              <a:rPr lang="cs-CZ"/>
            </a:br>
            <a:r>
              <a:rPr lang="cs-CZ"/>
              <a:t>rodinné bezpečí (péče o milované osoby) </a:t>
            </a:r>
            <a:br>
              <a:rPr lang="cs-CZ"/>
            </a:br>
            <a:r>
              <a:rPr lang="cs-CZ"/>
              <a:t>rovnost (bratrství a rovné šance pro všechny) </a:t>
            </a:r>
            <a:br>
              <a:rPr lang="cs-CZ"/>
            </a:br>
            <a:r>
              <a:rPr lang="cs-CZ"/>
              <a:t>sebeúcta (vážit si sebe sama) </a:t>
            </a:r>
            <a:br>
              <a:rPr lang="cs-CZ"/>
            </a:br>
            <a:r>
              <a:rPr lang="cs-CZ"/>
              <a:t>smysl pro plnění úkolů (být přínosem) </a:t>
            </a:r>
            <a:br>
              <a:rPr lang="cs-CZ"/>
            </a:br>
            <a:r>
              <a:rPr lang="cs-CZ"/>
              <a:t>spása (věčný život) </a:t>
            </a:r>
            <a:br>
              <a:rPr lang="cs-CZ"/>
            </a:br>
            <a:r>
              <a:rPr lang="cs-CZ"/>
              <a:t>společenské uznání (respekt, obdiv) </a:t>
            </a:r>
            <a:br>
              <a:rPr lang="cs-CZ"/>
            </a:br>
            <a:r>
              <a:rPr lang="cs-CZ"/>
              <a:t>svět krásy (krása přírody a umění) </a:t>
            </a:r>
            <a:br>
              <a:rPr lang="cs-CZ"/>
            </a:br>
            <a:r>
              <a:rPr lang="cs-CZ"/>
              <a:t>svět v míru (bez válek a konfliktů) </a:t>
            </a:r>
            <a:br>
              <a:rPr lang="cs-CZ"/>
            </a:br>
            <a:r>
              <a:rPr lang="cs-CZ"/>
              <a:t>svoboda (nezávislost, svobodná volba) </a:t>
            </a:r>
            <a:br>
              <a:rPr lang="cs-CZ"/>
            </a:br>
            <a:r>
              <a:rPr lang="cs-CZ"/>
              <a:t>štěstí (uspokojení)</a:t>
            </a:r>
            <a:br>
              <a:rPr lang="cs-CZ"/>
            </a:br>
            <a:r>
              <a:rPr lang="cs-CZ"/>
              <a:t>vnitřní harmonie (nepřítomnost vnitřního konfliktu) </a:t>
            </a:r>
            <a:br>
              <a:rPr lang="cs-CZ"/>
            </a:br>
            <a:r>
              <a:rPr lang="cs-CZ"/>
              <a:t>vyzrálá láska (sexuální a duševní blízkost) </a:t>
            </a:r>
            <a:br>
              <a:rPr lang="cs-CZ"/>
            </a:br>
            <a:r>
              <a:rPr lang="cs-CZ"/>
              <a:t>vzrušující život (aktivní život plný podnětů) 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A077E5-FAB0-C540-F727-C92987CD6E58}"/>
              </a:ext>
            </a:extLst>
          </p:cNvPr>
          <p:cNvSpPr txBox="1">
            <a:spLocks/>
          </p:cNvSpPr>
          <p:nvPr/>
        </p:nvSpPr>
        <p:spPr>
          <a:xfrm>
            <a:off x="6826490" y="3508309"/>
            <a:ext cx="5281534" cy="4976736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Hodnoty instrumentální</a:t>
            </a:r>
          </a:p>
          <a:p>
            <a:r>
              <a:rPr lang="cs-CZ" dirty="0"/>
              <a:t>ctižádostivý (tvrdě pracující, ambiciózní) </a:t>
            </a:r>
            <a:br>
              <a:rPr lang="cs-CZ" dirty="0"/>
            </a:br>
            <a:r>
              <a:rPr lang="cs-CZ" dirty="0"/>
              <a:t>čestný (upřímný, pravdomluvný) </a:t>
            </a:r>
            <a:br>
              <a:rPr lang="cs-CZ" dirty="0"/>
            </a:br>
            <a:r>
              <a:rPr lang="cs-CZ" dirty="0"/>
              <a:t>čistý (upravený, pořádný) </a:t>
            </a:r>
            <a:br>
              <a:rPr lang="cs-CZ" dirty="0"/>
            </a:br>
            <a:r>
              <a:rPr lang="cs-CZ" dirty="0"/>
              <a:t>intelektuální (inteligentní, přemýšlivý) </a:t>
            </a:r>
            <a:br>
              <a:rPr lang="cs-CZ" dirty="0"/>
            </a:br>
            <a:r>
              <a:rPr lang="cs-CZ" dirty="0"/>
              <a:t>logický (důsledný, racionální) </a:t>
            </a:r>
            <a:br>
              <a:rPr lang="cs-CZ" dirty="0"/>
            </a:br>
            <a:r>
              <a:rPr lang="cs-CZ" dirty="0"/>
              <a:t>milující (citový, něžný) </a:t>
            </a:r>
            <a:br>
              <a:rPr lang="cs-CZ" dirty="0"/>
            </a:br>
            <a:r>
              <a:rPr lang="cs-CZ" dirty="0"/>
              <a:t>nápaditý (tvořivý) </a:t>
            </a:r>
            <a:br>
              <a:rPr lang="cs-CZ" dirty="0"/>
            </a:br>
            <a:r>
              <a:rPr lang="cs-CZ" dirty="0"/>
              <a:t>nápomocný (přispívající k dobru druhých) </a:t>
            </a:r>
            <a:br>
              <a:rPr lang="cs-CZ" dirty="0"/>
            </a:br>
            <a:r>
              <a:rPr lang="cs-CZ" dirty="0"/>
              <a:t>nezávislý (soběstačný) </a:t>
            </a:r>
            <a:br>
              <a:rPr lang="cs-CZ" dirty="0"/>
            </a:br>
            <a:r>
              <a:rPr lang="cs-CZ" dirty="0"/>
              <a:t>odpouštějící (promíjející) </a:t>
            </a:r>
            <a:br>
              <a:rPr lang="cs-CZ" dirty="0"/>
            </a:br>
            <a:r>
              <a:rPr lang="cs-CZ" dirty="0"/>
              <a:t>odpovědný (seriózní, spolehlivý) </a:t>
            </a:r>
            <a:br>
              <a:rPr lang="cs-CZ" dirty="0"/>
            </a:br>
            <a:r>
              <a:rPr lang="cs-CZ" dirty="0"/>
              <a:t>odvážný (bránící názory druhých) </a:t>
            </a:r>
            <a:br>
              <a:rPr lang="cs-CZ" dirty="0"/>
            </a:br>
            <a:r>
              <a:rPr lang="cs-CZ" dirty="0"/>
              <a:t>poslušný (svědomitý, uctivý) </a:t>
            </a:r>
            <a:br>
              <a:rPr lang="cs-CZ" dirty="0"/>
            </a:br>
            <a:r>
              <a:rPr lang="cs-CZ" dirty="0"/>
              <a:t>schopný (kompetentní, účinný) </a:t>
            </a:r>
            <a:br>
              <a:rPr lang="cs-CZ" dirty="0"/>
            </a:br>
            <a:r>
              <a:rPr lang="cs-CZ" dirty="0"/>
              <a:t>tolerantní (bez předsudků) </a:t>
            </a:r>
            <a:br>
              <a:rPr lang="cs-CZ" dirty="0"/>
            </a:br>
            <a:r>
              <a:rPr lang="cs-CZ" dirty="0"/>
              <a:t>veselý (bezstarostný, radostný) </a:t>
            </a:r>
            <a:br>
              <a:rPr lang="cs-CZ" dirty="0"/>
            </a:br>
            <a:r>
              <a:rPr lang="cs-CZ" dirty="0"/>
              <a:t>ukázněný (umírněný, disciplinovaný) </a:t>
            </a:r>
            <a:br>
              <a:rPr lang="cs-CZ" dirty="0"/>
            </a:br>
            <a:r>
              <a:rPr lang="cs-CZ" dirty="0"/>
              <a:t>zdvořilý (pozorný, způsobný)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07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CAC1E-8517-40C0-8B16-735E5988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5354"/>
            <a:ext cx="9720072" cy="1499616"/>
          </a:xfrm>
        </p:spPr>
        <p:txBody>
          <a:bodyPr/>
          <a:lstStyle/>
          <a:p>
            <a:r>
              <a:rPr lang="cs-CZ" b="1" dirty="0" err="1"/>
              <a:t>Shalom</a:t>
            </a:r>
            <a:r>
              <a:rPr lang="cs-CZ" b="1" dirty="0"/>
              <a:t> h. </a:t>
            </a:r>
            <a:r>
              <a:rPr lang="cs-CZ" b="1" dirty="0" err="1"/>
              <a:t>schwartz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064F7-38DA-4FA1-9FB9-781A4880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03948"/>
            <a:ext cx="10758141" cy="508166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200"/>
              </a:spcBef>
            </a:pPr>
            <a:r>
              <a:rPr lang="cs-CZ" dirty="0"/>
              <a:t>formální charakteristiky společné většině definicí hodnot: 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koncepce nebo přesvědčení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týkají se žádoucích konečných stavů nebo žádoucího chování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přesahují (transcendují) specifické situace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řídí selekci nebo evaluaci chování a událostí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jsou seřazeny do pořadí podle relativní důležitosti</a:t>
            </a:r>
          </a:p>
          <a:p>
            <a:pPr>
              <a:spcBef>
                <a:spcPts val="200"/>
              </a:spcBef>
            </a:pPr>
            <a:endParaRPr lang="cs-CZ" dirty="0"/>
          </a:p>
          <a:p>
            <a:pPr>
              <a:spcBef>
                <a:spcPts val="200"/>
              </a:spcBef>
            </a:pPr>
            <a:r>
              <a:rPr lang="cs-CZ" dirty="0"/>
              <a:t>Hodnoty = </a:t>
            </a:r>
            <a:r>
              <a:rPr lang="cs-CZ" b="1" dirty="0"/>
              <a:t>kognitivní reprezentace univerzálních lidských požadavků</a:t>
            </a:r>
            <a:r>
              <a:rPr lang="cs-CZ" dirty="0"/>
              <a:t> 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biologicky zakotvené potřeby organismu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nutnost koordinace sociálních interakcí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r>
              <a:rPr lang="cs-CZ" dirty="0"/>
              <a:t>sociálně-institucionální požadavky sloužící skupinovému přežití</a:t>
            </a:r>
          </a:p>
          <a:p>
            <a:pPr marL="457200" lvl="0" indent="-457200">
              <a:spcBef>
                <a:spcPts val="200"/>
              </a:spcBef>
              <a:buFont typeface="+mj-lt"/>
              <a:buAutoNum type="arabicPeriod"/>
            </a:pPr>
            <a:endParaRPr lang="cs-CZ" dirty="0"/>
          </a:p>
          <a:p>
            <a:pPr marL="0" lvl="0" indent="0">
              <a:spcBef>
                <a:spcPts val="200"/>
              </a:spcBef>
              <a:buNone/>
            </a:pPr>
            <a:endParaRPr lang="cs-CZ" sz="2400" dirty="0"/>
          </a:p>
          <a:p>
            <a:pPr>
              <a:spcBef>
                <a:spcPts val="200"/>
              </a:spcBef>
            </a:pPr>
            <a:r>
              <a:rPr lang="cs-CZ" sz="2400" b="1" i="1" dirty="0"/>
              <a:t>„Hodnota je koncepcí </a:t>
            </a:r>
            <a:r>
              <a:rPr lang="cs-CZ" sz="2400" b="1" i="1" dirty="0" err="1"/>
              <a:t>transsituačního</a:t>
            </a:r>
            <a:r>
              <a:rPr lang="cs-CZ" sz="2400" b="1" i="1" dirty="0"/>
              <a:t> CÍLE (terminálního/instrumentálního), který vyjadřuje ZÁJMY jedince (individualistické/kolektivistické/obojí) týkající se určité MOTIVAČNÍ OBLASTI (potěšení/ …/moc) a hodnocené v určitém PÁSMU podle důležitosti (od velmi důležité po nedůležité) coby řídícího principu v jeho životě“ </a:t>
            </a:r>
          </a:p>
          <a:p>
            <a:pPr>
              <a:spcBef>
                <a:spcPts val="200"/>
              </a:spcBef>
            </a:pPr>
            <a:r>
              <a:rPr lang="cs-CZ" sz="2000" dirty="0"/>
              <a:t>(</a:t>
            </a:r>
            <a:r>
              <a:rPr lang="cs-CZ" sz="2000" dirty="0" err="1"/>
              <a:t>Schwartz</a:t>
            </a:r>
            <a:r>
              <a:rPr lang="cs-CZ" sz="2000" dirty="0"/>
              <a:t> &amp; </a:t>
            </a:r>
            <a:r>
              <a:rPr lang="cs-CZ" sz="2000" dirty="0" err="1"/>
              <a:t>Bilsky</a:t>
            </a:r>
            <a:r>
              <a:rPr lang="cs-CZ" sz="2000" dirty="0"/>
              <a:t>, 1987, s. 553)</a:t>
            </a:r>
          </a:p>
        </p:txBody>
      </p:sp>
    </p:spTree>
    <p:extLst>
      <p:ext uri="{BB962C8B-B14F-4D97-AF65-F5344CB8AC3E}">
        <p14:creationId xmlns:p14="http://schemas.microsoft.com/office/powerpoint/2010/main" val="28077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Výsledek obrázku pro hodnoty hodnotová orientace psychologie schwart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919" y="974361"/>
            <a:ext cx="7454162" cy="538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42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2CEC3-6A2D-480E-8A91-14751C7F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Parametry třídění hodnot: </a:t>
            </a:r>
            <a:br>
              <a:rPr lang="cs-CZ" b="1" dirty="0"/>
            </a:br>
            <a:r>
              <a:rPr lang="cs-CZ" dirty="0"/>
              <a:t>Individuální zájmy versus kolektivní zájmy</a:t>
            </a:r>
            <a:br>
              <a:rPr lang="cs-CZ" dirty="0"/>
            </a:br>
            <a:r>
              <a:rPr lang="cs-CZ" dirty="0"/>
              <a:t>Motivační oblasti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5222A-295A-4B86-BF35-801AF79E5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367249"/>
            <a:ext cx="11167872" cy="4490752"/>
          </a:xfrm>
        </p:spPr>
        <p:txBody>
          <a:bodyPr>
            <a:normAutofit fontScale="92500"/>
          </a:bodyPr>
          <a:lstStyle/>
          <a:p>
            <a:pPr lvl="0"/>
            <a:r>
              <a:rPr lang="cs-CZ" sz="1600" b="1" dirty="0"/>
              <a:t>Hédonismus: </a:t>
            </a:r>
            <a:r>
              <a:rPr lang="cs-CZ" sz="1600" dirty="0"/>
              <a:t>příjemnosti a smyslové uspokojení (radost, příjemný život)</a:t>
            </a:r>
          </a:p>
          <a:p>
            <a:pPr lvl="0"/>
            <a:r>
              <a:rPr lang="cs-CZ" sz="1600" b="1" dirty="0"/>
              <a:t>Stimulace: </a:t>
            </a:r>
            <a:r>
              <a:rPr lang="cs-CZ" sz="1600" dirty="0"/>
              <a:t>vzrušení, novost, životní výzvy (kuráž, pestrý život, vzrušující život)</a:t>
            </a:r>
          </a:p>
          <a:p>
            <a:r>
              <a:rPr lang="cs-CZ" sz="1600" b="1" dirty="0"/>
              <a:t>Bezpečí: </a:t>
            </a:r>
            <a:r>
              <a:rPr lang="cs-CZ" sz="1600" dirty="0"/>
              <a:t>bezpečí, harmonie a stabilita ve společnosti, ve vztazích i v sobě samém (zabezpečená rodina, umírněný, chrání “public image”)</a:t>
            </a:r>
          </a:p>
          <a:p>
            <a:r>
              <a:rPr lang="cs-CZ" sz="1600" b="1" dirty="0"/>
              <a:t>Úspěch: </a:t>
            </a:r>
            <a:r>
              <a:rPr lang="cs-CZ" sz="1600" dirty="0"/>
              <a:t>osobní úspěch založený na demonstrování kompetence vzhledem k sociálním standardům (být úspěšný, schopný, ambiciózní, vlivný)</a:t>
            </a:r>
          </a:p>
          <a:p>
            <a:r>
              <a:rPr lang="cs-CZ" sz="1600" b="1" dirty="0"/>
              <a:t>Moc: </a:t>
            </a:r>
            <a:r>
              <a:rPr lang="cs-CZ" sz="1600" dirty="0"/>
              <a:t>sociální status a prestiž, kontrola nebo ovládání lidí a zdrojů (sociální moc, autorita, bohatství)</a:t>
            </a:r>
          </a:p>
          <a:p>
            <a:r>
              <a:rPr lang="cs-CZ" sz="1600" b="1" dirty="0"/>
              <a:t>Sebeurčení: </a:t>
            </a:r>
            <a:r>
              <a:rPr lang="cs-CZ" sz="1600" dirty="0"/>
              <a:t>nezávislé myšlení a aktivity, kreativní, bádající (kreativita, svoboda, nezávislost, zvídavý, volící si vlastní cíle, inteligentní)</a:t>
            </a:r>
          </a:p>
          <a:p>
            <a:r>
              <a:rPr lang="cs-CZ" sz="1600" b="1" dirty="0"/>
              <a:t>Tradice: </a:t>
            </a:r>
            <a:r>
              <a:rPr lang="cs-CZ" sz="1600" dirty="0"/>
              <a:t>respektování a oddanost zvykům a idejím, které zajišťují tradiční kulturu nebo náboženství (skromný, přijímající úděl, ctící tradice)</a:t>
            </a:r>
          </a:p>
          <a:p>
            <a:r>
              <a:rPr lang="cs-CZ" sz="1600" b="1" dirty="0"/>
              <a:t>Konformita: </a:t>
            </a:r>
            <a:r>
              <a:rPr lang="cs-CZ" sz="1600" dirty="0"/>
              <a:t>omezený rádius akcí, sklonů a impulsů, které by mohly znepokojovat nebo poškodit ostatní, a které jsou v rozporu s očekáváními nebo normami (zdvořilost, sebekázeň, úcta k rodičům a starším)</a:t>
            </a:r>
          </a:p>
          <a:p>
            <a:r>
              <a:rPr lang="cs-CZ" sz="1600" b="1" dirty="0"/>
              <a:t>Benevolence: </a:t>
            </a:r>
            <a:r>
              <a:rPr lang="cs-CZ" sz="1600" dirty="0"/>
              <a:t>uchování a zvyšování blaha lidí, se kterými je člověk v častém kontaktu (nápomocný, čestný, odpouštějící, loajální, odpovědný)</a:t>
            </a:r>
          </a:p>
          <a:p>
            <a:r>
              <a:rPr lang="cs-CZ" sz="1600" b="1" dirty="0"/>
              <a:t>Universalismus: </a:t>
            </a:r>
            <a:r>
              <a:rPr lang="cs-CZ" sz="1600" dirty="0"/>
              <a:t>porozumění, úcta, tolerance a péče o dobro všech lidí a celé přírody (velkorysý, spravedlnost, rovnost, mír, ochrana prostředí)</a:t>
            </a:r>
          </a:p>
        </p:txBody>
      </p:sp>
    </p:spTree>
    <p:extLst>
      <p:ext uri="{BB962C8B-B14F-4D97-AF65-F5344CB8AC3E}">
        <p14:creationId xmlns:p14="http://schemas.microsoft.com/office/powerpoint/2010/main" val="7930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60053-01C8-42FF-A5F0-93F12792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Ronald F. </a:t>
            </a:r>
            <a:r>
              <a:rPr lang="cs-CZ" dirty="0" err="1"/>
              <a:t>Ingelhart</a:t>
            </a:r>
            <a:br>
              <a:rPr lang="cs-CZ" b="1" dirty="0"/>
            </a:br>
            <a:r>
              <a:rPr lang="cs-CZ" b="1" dirty="0"/>
              <a:t>HODNOTY A SPOLEČENSKÉ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7F34CD-2078-44BD-A6A8-D97435276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společenské změny:</a:t>
            </a:r>
          </a:p>
          <a:p>
            <a:r>
              <a:rPr lang="cs-CZ" dirty="0"/>
              <a:t>1. přeměna agrární společnosti na industriální </a:t>
            </a:r>
          </a:p>
          <a:p>
            <a:r>
              <a:rPr lang="cs-CZ" dirty="0"/>
              <a:t>2. přeměna industriální společnosti na postindustriální</a:t>
            </a:r>
          </a:p>
          <a:p>
            <a:endParaRPr lang="cs-CZ" dirty="0"/>
          </a:p>
          <a:p>
            <a:r>
              <a:rPr lang="cs-CZ" b="1" dirty="0"/>
              <a:t>variabilita hodnot napříč kulturami a společenskými změnami:</a:t>
            </a:r>
          </a:p>
          <a:p>
            <a:r>
              <a:rPr lang="cs-CZ" dirty="0"/>
              <a:t>1. tradiční versus sekulárně-racionální hodnoty </a:t>
            </a:r>
          </a:p>
          <a:p>
            <a:r>
              <a:rPr lang="cs-CZ" dirty="0"/>
              <a:t>2. hodnoty sebezáchovy/přežití versus hodnoty seberealizace</a:t>
            </a:r>
          </a:p>
          <a:p>
            <a:pPr lvl="1"/>
            <a:endParaRPr lang="cs-CZ" b="1" dirty="0"/>
          </a:p>
          <a:p>
            <a:pPr marL="128016" lvl="1" indent="0">
              <a:buNone/>
            </a:pPr>
            <a:r>
              <a:rPr lang="cs-CZ" b="1" dirty="0"/>
              <a:t>		MATERIALISMUS / POSTMATERIALISMUS</a:t>
            </a:r>
          </a:p>
        </p:txBody>
      </p:sp>
    </p:spTree>
    <p:extLst>
      <p:ext uri="{BB962C8B-B14F-4D97-AF65-F5344CB8AC3E}">
        <p14:creationId xmlns:p14="http://schemas.microsoft.com/office/powerpoint/2010/main" val="365979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/>
              <a:t>World</a:t>
            </a:r>
            <a:r>
              <a:rPr lang="cs-CZ" sz="5400" b="1" dirty="0"/>
              <a:t> </a:t>
            </a:r>
            <a:r>
              <a:rPr lang="cs-CZ" sz="5400" b="1" dirty="0" err="1"/>
              <a:t>Values</a:t>
            </a:r>
            <a:r>
              <a:rPr lang="cs-CZ" sz="5400" b="1" dirty="0"/>
              <a:t> </a:t>
            </a:r>
            <a:r>
              <a:rPr lang="cs-CZ" sz="5400" b="1" dirty="0" err="1"/>
              <a:t>Survey</a:t>
            </a:r>
            <a:r>
              <a:rPr lang="cs-CZ" sz="5400" b="1" dirty="0"/>
              <a:t> (2010)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37" y="1953490"/>
            <a:ext cx="4825941" cy="4738196"/>
          </a:xfr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8D8FA12-5C0E-41E4-96C5-A54E7170BEE9}"/>
              </a:ext>
            </a:extLst>
          </p:cNvPr>
          <p:cNvSpPr/>
          <p:nvPr/>
        </p:nvSpPr>
        <p:spPr>
          <a:xfrm>
            <a:off x="1024128" y="2018569"/>
            <a:ext cx="6096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/>
              <a:t>Ingelhart-Welzel</a:t>
            </a:r>
            <a:r>
              <a:rPr lang="cs-CZ" sz="3200" dirty="0"/>
              <a:t> </a:t>
            </a:r>
            <a:r>
              <a:rPr lang="cs-CZ" sz="3200" dirty="0" err="1"/>
              <a:t>cultural</a:t>
            </a:r>
            <a:r>
              <a:rPr lang="cs-CZ" sz="3200" dirty="0"/>
              <a:t> map</a:t>
            </a:r>
          </a:p>
          <a:p>
            <a:endParaRPr lang="cs-CZ" sz="3200" dirty="0"/>
          </a:p>
          <a:p>
            <a:r>
              <a:rPr lang="cs-CZ" dirty="0"/>
              <a:t>tradiční hodnoty </a:t>
            </a:r>
          </a:p>
          <a:p>
            <a:pPr marL="285750" indent="-285750">
              <a:buFontTx/>
              <a:buChar char="-"/>
            </a:pPr>
            <a:r>
              <a:rPr lang="cs-CZ" dirty="0"/>
              <a:t>agrární společnosti</a:t>
            </a:r>
          </a:p>
          <a:p>
            <a:pPr marL="285750" indent="-285750">
              <a:buFontTx/>
              <a:buChar char="-"/>
            </a:pPr>
            <a:r>
              <a:rPr lang="cs-CZ" dirty="0"/>
              <a:t>víra, úcta k autoritě, rodina a morálka</a:t>
            </a:r>
          </a:p>
          <a:p>
            <a:pPr marL="285750" indent="-285750">
              <a:buFontTx/>
              <a:buChar char="-"/>
            </a:pPr>
            <a:r>
              <a:rPr lang="cs-CZ" dirty="0"/>
              <a:t>tradiční genderové role, nižší tolerance k minoritám a cizincům </a:t>
            </a:r>
          </a:p>
          <a:p>
            <a:pPr marL="285750" indent="-285750">
              <a:buFontTx/>
              <a:buChar char="-"/>
            </a:pPr>
            <a:r>
              <a:rPr lang="cs-CZ" dirty="0"/>
              <a:t>nižší skór na škálách subjektivní životní spokojenost a důvěra</a:t>
            </a:r>
          </a:p>
          <a:p>
            <a:pPr marL="285750" indent="-285750">
              <a:buFontTx/>
              <a:buChar char="-"/>
            </a:pPr>
            <a:r>
              <a:rPr lang="cs-CZ" dirty="0"/>
              <a:t>tendence k patriotismu a nacionalismu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dirty="0"/>
              <a:t>sekulárně-racionální hodnoty 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industriální společnost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individualismus, výkon, diverzita a změna</a:t>
            </a:r>
          </a:p>
          <a:p>
            <a:pPr marL="285750" indent="-285750">
              <a:buFontTx/>
              <a:buChar char="-"/>
            </a:pPr>
            <a:r>
              <a:rPr lang="cs-CZ" dirty="0"/>
              <a:t>vysoká heterogenita, odstředivé tendence</a:t>
            </a:r>
          </a:p>
          <a:p>
            <a:pPr marL="285750" indent="-285750">
              <a:buFontTx/>
              <a:buChar char="-"/>
            </a:pPr>
            <a:r>
              <a:rPr lang="cs-CZ" dirty="0"/>
              <a:t>vyšší životní spokojenost</a:t>
            </a:r>
          </a:p>
        </p:txBody>
      </p:sp>
    </p:spTree>
    <p:extLst>
      <p:ext uri="{BB962C8B-B14F-4D97-AF65-F5344CB8AC3E}">
        <p14:creationId xmlns:p14="http://schemas.microsoft.com/office/powerpoint/2010/main" val="174211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68717-CE72-426C-8BBC-5EE92BEE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/ materialismus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92C76-20D6-49A4-A930-E7FF66694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88761"/>
            <a:ext cx="10533288" cy="47968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sz="2000" b="1" dirty="0"/>
              <a:t>Materialistické hodnoty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podmínky: ekonomická nejistota, existenční nejistota a boj o zabezpečení základních potřeb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hodnoty: dobrá životní úroveň, bezpečí, stabilita a jistota</a:t>
            </a:r>
          </a:p>
          <a:p>
            <a:pPr>
              <a:spcBef>
                <a:spcPts val="600"/>
              </a:spcBef>
            </a:pPr>
            <a:endParaRPr lang="cs-CZ" sz="2000" dirty="0"/>
          </a:p>
          <a:p>
            <a:pPr>
              <a:spcBef>
                <a:spcPts val="600"/>
              </a:spcBef>
            </a:pPr>
            <a:r>
              <a:rPr lang="cs-CZ" sz="2000" b="1" dirty="0" err="1"/>
              <a:t>Postmaterialistické</a:t>
            </a:r>
            <a:r>
              <a:rPr lang="cs-CZ" sz="2000" b="1" dirty="0"/>
              <a:t> hodnoty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podmínky: jistota a materiální dostatek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hodnoty: svoboda, životní spokojenost, naplnění života a estetických či intelektuálních potřeb</a:t>
            </a:r>
          </a:p>
          <a:p>
            <a:pPr>
              <a:spcBef>
                <a:spcPts val="600"/>
              </a:spcBef>
            </a:pPr>
            <a:endParaRPr lang="cs-CZ" sz="2000" dirty="0"/>
          </a:p>
          <a:p>
            <a:pPr>
              <a:spcBef>
                <a:spcPts val="600"/>
              </a:spcBef>
            </a:pPr>
            <a:r>
              <a:rPr lang="cs-CZ" sz="2000" b="1" dirty="0"/>
              <a:t>Hodnotová orientace reflektuje socioekonomické prostředí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Hodnotové orientace se mění napříč generacemi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rozdíly mezi jednotlivými generacemi lidí žijících v hospodářsky vyspělých společnostech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žádné mezigenerační rozdíly v zemích bez ekonomického růstu</a:t>
            </a:r>
          </a:p>
        </p:txBody>
      </p:sp>
    </p:spTree>
    <p:extLst>
      <p:ext uri="{BB962C8B-B14F-4D97-AF65-F5344CB8AC3E}">
        <p14:creationId xmlns:p14="http://schemas.microsoft.com/office/powerpoint/2010/main" val="220526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12667</TotalTime>
  <Words>1380</Words>
  <Application>Microsoft Office PowerPoint</Application>
  <PresentationFormat>Širokoúhlá obrazovka</PresentationFormat>
  <Paragraphs>118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4" baseType="lpstr">
      <vt:lpstr>Calibri</vt:lpstr>
      <vt:lpstr>Calibri Light</vt:lpstr>
      <vt:lpstr>Tw Cen MT</vt:lpstr>
      <vt:lpstr>Tw Cen MT Condensed</vt:lpstr>
      <vt:lpstr>Wingdings</vt:lpstr>
      <vt:lpstr>Wingdings 2</vt:lpstr>
      <vt:lpstr>Wingdings 3</vt:lpstr>
      <vt:lpstr>HDOfficeLightV0</vt:lpstr>
      <vt:lpstr>1_HDOfficeLightV0</vt:lpstr>
      <vt:lpstr>Integrál</vt:lpstr>
      <vt:lpstr>HODNOTY HODNOTOVÁ ORIENTACE</vt:lpstr>
      <vt:lpstr>Hodnoty, hodnotová orientace</vt:lpstr>
      <vt:lpstr>Milton rokeach</vt:lpstr>
      <vt:lpstr>Shalom h. schwartz</vt:lpstr>
      <vt:lpstr>Prezentace aplikace PowerPoint</vt:lpstr>
      <vt:lpstr>Parametry třídění hodnot:  Individuální zájmy versus kolektivní zájmy Motivační oblasti </vt:lpstr>
      <vt:lpstr>Ronald F. Ingelhart HODNOTY A SPOLEČENSKÉ ZMĚNY</vt:lpstr>
      <vt:lpstr>World Values Survey (2010)</vt:lpstr>
      <vt:lpstr>POST / materialismus</vt:lpstr>
      <vt:lpstr>KVALITA ŽIVOTA</vt:lpstr>
      <vt:lpstr>Kvalita života</vt:lpstr>
      <vt:lpstr>Dimenze kvality života podle světové zdravotnické organizace</vt:lpstr>
      <vt:lpstr>Well-being</vt:lpstr>
      <vt:lpstr>Kvalita života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Smetackova</dc:creator>
  <cp:lastModifiedBy>Irena Smetáčková</cp:lastModifiedBy>
  <cp:revision>63</cp:revision>
  <dcterms:created xsi:type="dcterms:W3CDTF">2018-02-27T19:55:33Z</dcterms:created>
  <dcterms:modified xsi:type="dcterms:W3CDTF">2022-05-11T21:24:36Z</dcterms:modified>
</cp:coreProperties>
</file>