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EEB23-AA41-4826-A709-D828539D04EA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1FE4D4-0CE9-4800-BD52-9052D1000F8E}">
      <dgm:prSet/>
      <dgm:spPr/>
      <dgm:t>
        <a:bodyPr/>
        <a:lstStyle/>
        <a:p>
          <a:r>
            <a:rPr lang="cs-CZ" dirty="0"/>
            <a:t>Bez komunikace neexistuje žádná lidská společnost</a:t>
          </a:r>
          <a:endParaRPr lang="en-US" dirty="0"/>
        </a:p>
      </dgm:t>
    </dgm:pt>
    <dgm:pt modelId="{395DC7B3-7D4D-48FD-9786-7FB6A63C8584}" type="parTrans" cxnId="{D015BAFA-F3D7-4EFE-836E-52F00BE0C7FE}">
      <dgm:prSet/>
      <dgm:spPr/>
      <dgm:t>
        <a:bodyPr/>
        <a:lstStyle/>
        <a:p>
          <a:endParaRPr lang="en-US"/>
        </a:p>
      </dgm:t>
    </dgm:pt>
    <dgm:pt modelId="{70369A64-5A1B-40E0-B993-5DBC3E818B91}" type="sibTrans" cxnId="{D015BAFA-F3D7-4EFE-836E-52F00BE0C7FE}">
      <dgm:prSet/>
      <dgm:spPr/>
      <dgm:t>
        <a:bodyPr/>
        <a:lstStyle/>
        <a:p>
          <a:endParaRPr lang="en-US"/>
        </a:p>
      </dgm:t>
    </dgm:pt>
    <dgm:pt modelId="{55EEE6B9-A958-4FF9-B1A5-CA4F751AD5F7}">
      <dgm:prSet/>
      <dgm:spPr/>
      <dgm:t>
        <a:bodyPr/>
        <a:lstStyle/>
        <a:p>
          <a:r>
            <a:rPr lang="cs-CZ"/>
            <a:t>Související pojmy – </a:t>
          </a:r>
          <a:r>
            <a:rPr lang="cs-CZ" b="1"/>
            <a:t>řeč a jazyk</a:t>
          </a:r>
          <a:endParaRPr lang="en-US"/>
        </a:p>
      </dgm:t>
    </dgm:pt>
    <dgm:pt modelId="{62AE2698-640A-4BC2-9CEA-AD1769A19A3D}" type="parTrans" cxnId="{7A1D6DA5-D1D8-4F97-8929-2178253D8EFC}">
      <dgm:prSet/>
      <dgm:spPr/>
      <dgm:t>
        <a:bodyPr/>
        <a:lstStyle/>
        <a:p>
          <a:endParaRPr lang="en-US"/>
        </a:p>
      </dgm:t>
    </dgm:pt>
    <dgm:pt modelId="{1420310B-27CB-4CFB-8F96-DC0BB6829911}" type="sibTrans" cxnId="{7A1D6DA5-D1D8-4F97-8929-2178253D8EFC}">
      <dgm:prSet/>
      <dgm:spPr/>
      <dgm:t>
        <a:bodyPr/>
        <a:lstStyle/>
        <a:p>
          <a:endParaRPr lang="en-US"/>
        </a:p>
      </dgm:t>
    </dgm:pt>
    <dgm:pt modelId="{502870CA-9DBA-4DA5-9847-689B0A75492F}">
      <dgm:prSet custT="1"/>
      <dgm:spPr/>
      <dgm:t>
        <a:bodyPr/>
        <a:lstStyle/>
        <a:p>
          <a:r>
            <a:rPr lang="cs-CZ" sz="1400" b="1" dirty="0"/>
            <a:t>Řeč – </a:t>
          </a:r>
          <a:r>
            <a:rPr lang="cs-CZ" sz="1400" dirty="0"/>
            <a:t>individuální akt lidské promluvy, jde o konkrétní a vědomý projev jazyka pomocí systému znaků a symbolů</a:t>
          </a:r>
          <a:endParaRPr lang="en-US" sz="1400" dirty="0"/>
        </a:p>
      </dgm:t>
    </dgm:pt>
    <dgm:pt modelId="{209E5287-8D54-499D-917E-B9388589D386}" type="parTrans" cxnId="{23A51F6F-0E8D-4485-96A2-532A66110312}">
      <dgm:prSet/>
      <dgm:spPr/>
      <dgm:t>
        <a:bodyPr/>
        <a:lstStyle/>
        <a:p>
          <a:endParaRPr lang="en-US"/>
        </a:p>
      </dgm:t>
    </dgm:pt>
    <dgm:pt modelId="{7D7C2D1D-2852-4801-815E-BF52194F05E2}" type="sibTrans" cxnId="{23A51F6F-0E8D-4485-96A2-532A66110312}">
      <dgm:prSet/>
      <dgm:spPr/>
      <dgm:t>
        <a:bodyPr/>
        <a:lstStyle/>
        <a:p>
          <a:endParaRPr lang="en-US"/>
        </a:p>
      </dgm:t>
    </dgm:pt>
    <dgm:pt modelId="{DF785FDA-526A-482C-BB28-BF42C864B559}">
      <dgm:prSet/>
      <dgm:spPr/>
      <dgm:t>
        <a:bodyPr/>
        <a:lstStyle/>
        <a:p>
          <a:r>
            <a:rPr lang="cs-CZ" b="1"/>
            <a:t>×</a:t>
          </a:r>
          <a:endParaRPr lang="en-US"/>
        </a:p>
      </dgm:t>
    </dgm:pt>
    <dgm:pt modelId="{33AA3BD4-A67B-4759-9AB5-5C39927F58F2}" type="parTrans" cxnId="{16620E2C-0083-4D0E-9A21-03307C731518}">
      <dgm:prSet/>
      <dgm:spPr/>
      <dgm:t>
        <a:bodyPr/>
        <a:lstStyle/>
        <a:p>
          <a:endParaRPr lang="en-US"/>
        </a:p>
      </dgm:t>
    </dgm:pt>
    <dgm:pt modelId="{EAB70365-6BE1-44E3-8183-47DB7AD1343A}" type="sibTrans" cxnId="{16620E2C-0083-4D0E-9A21-03307C731518}">
      <dgm:prSet/>
      <dgm:spPr/>
      <dgm:t>
        <a:bodyPr/>
        <a:lstStyle/>
        <a:p>
          <a:endParaRPr lang="en-US"/>
        </a:p>
      </dgm:t>
    </dgm:pt>
    <dgm:pt modelId="{68C8435E-AC5B-4CED-BA3E-D61AF4D6E11D}">
      <dgm:prSet custT="1"/>
      <dgm:spPr/>
      <dgm:t>
        <a:bodyPr/>
        <a:lstStyle/>
        <a:p>
          <a:r>
            <a:rPr lang="cs-CZ" sz="1400" b="1" dirty="0"/>
            <a:t>Jazyk</a:t>
          </a:r>
          <a:r>
            <a:rPr lang="cs-CZ" sz="1400" dirty="0"/>
            <a:t> – společenský proces, soustava dorozumívacích prostředků znakové povahy, sdílená určitým společenstvím, je schopen vyjádřit veškerá lidská specifika</a:t>
          </a:r>
          <a:endParaRPr lang="en-US" sz="1400" dirty="0"/>
        </a:p>
      </dgm:t>
    </dgm:pt>
    <dgm:pt modelId="{3B67874A-562F-4BD6-909E-D6B80C3F16BF}" type="parTrans" cxnId="{3E1F7B9C-A93E-49FC-803B-31A4CCD6067E}">
      <dgm:prSet/>
      <dgm:spPr/>
      <dgm:t>
        <a:bodyPr/>
        <a:lstStyle/>
        <a:p>
          <a:endParaRPr lang="en-US"/>
        </a:p>
      </dgm:t>
    </dgm:pt>
    <dgm:pt modelId="{F809B327-B4CF-4445-B021-2746DD33D9D3}" type="sibTrans" cxnId="{3E1F7B9C-A93E-49FC-803B-31A4CCD6067E}">
      <dgm:prSet/>
      <dgm:spPr/>
      <dgm:t>
        <a:bodyPr/>
        <a:lstStyle/>
        <a:p>
          <a:endParaRPr lang="en-US"/>
        </a:p>
      </dgm:t>
    </dgm:pt>
    <dgm:pt modelId="{70A74FD9-2E1E-4B1E-8AD7-8D49A4E8E611}" type="pres">
      <dgm:prSet presAssocID="{75BEEB23-AA41-4826-A709-D828539D04EA}" presName="Name0" presStyleCnt="0">
        <dgm:presLayoutVars>
          <dgm:dir/>
          <dgm:animLvl val="lvl"/>
          <dgm:resizeHandles val="exact"/>
        </dgm:presLayoutVars>
      </dgm:prSet>
      <dgm:spPr/>
    </dgm:pt>
    <dgm:pt modelId="{A0B8BAC7-C4B0-40AF-82CF-C99AC5F6D250}" type="pres">
      <dgm:prSet presAssocID="{DF785FDA-526A-482C-BB28-BF42C864B559}" presName="boxAndChildren" presStyleCnt="0"/>
      <dgm:spPr/>
    </dgm:pt>
    <dgm:pt modelId="{35AF0A04-BF29-4239-A334-1781D5FFB395}" type="pres">
      <dgm:prSet presAssocID="{DF785FDA-526A-482C-BB28-BF42C864B559}" presName="parentTextBox" presStyleLbl="node1" presStyleIdx="0" presStyleCnt="3"/>
      <dgm:spPr/>
    </dgm:pt>
    <dgm:pt modelId="{A6FDF918-B9A0-4E9C-9603-82E978DC0F56}" type="pres">
      <dgm:prSet presAssocID="{DF785FDA-526A-482C-BB28-BF42C864B559}" presName="entireBox" presStyleLbl="node1" presStyleIdx="0" presStyleCnt="3"/>
      <dgm:spPr/>
    </dgm:pt>
    <dgm:pt modelId="{1E7B54F9-12DF-4DB4-9440-DE00588150A4}" type="pres">
      <dgm:prSet presAssocID="{DF785FDA-526A-482C-BB28-BF42C864B559}" presName="descendantBox" presStyleCnt="0"/>
      <dgm:spPr/>
    </dgm:pt>
    <dgm:pt modelId="{3987F0BC-9E58-4426-ADB4-F723CFACC2C3}" type="pres">
      <dgm:prSet presAssocID="{68C8435E-AC5B-4CED-BA3E-D61AF4D6E11D}" presName="childTextBox" presStyleLbl="fgAccFollowNode1" presStyleIdx="0" presStyleCnt="2">
        <dgm:presLayoutVars>
          <dgm:bulletEnabled val="1"/>
        </dgm:presLayoutVars>
      </dgm:prSet>
      <dgm:spPr/>
    </dgm:pt>
    <dgm:pt modelId="{C4287AFB-1258-405C-8DD7-645C7F366CD2}" type="pres">
      <dgm:prSet presAssocID="{1420310B-27CB-4CFB-8F96-DC0BB6829911}" presName="sp" presStyleCnt="0"/>
      <dgm:spPr/>
    </dgm:pt>
    <dgm:pt modelId="{EBD82EA2-C9F9-4405-880F-15AA992F171E}" type="pres">
      <dgm:prSet presAssocID="{55EEE6B9-A958-4FF9-B1A5-CA4F751AD5F7}" presName="arrowAndChildren" presStyleCnt="0"/>
      <dgm:spPr/>
    </dgm:pt>
    <dgm:pt modelId="{7D539A48-1BF8-4BC1-850A-F505D5404135}" type="pres">
      <dgm:prSet presAssocID="{55EEE6B9-A958-4FF9-B1A5-CA4F751AD5F7}" presName="parentTextArrow" presStyleLbl="node1" presStyleIdx="0" presStyleCnt="3"/>
      <dgm:spPr/>
    </dgm:pt>
    <dgm:pt modelId="{69724DFE-6350-4320-AF94-EB2FD74B9806}" type="pres">
      <dgm:prSet presAssocID="{55EEE6B9-A958-4FF9-B1A5-CA4F751AD5F7}" presName="arrow" presStyleLbl="node1" presStyleIdx="1" presStyleCnt="3" custScaleY="157337"/>
      <dgm:spPr/>
    </dgm:pt>
    <dgm:pt modelId="{6231B42C-FFD0-4D36-B39B-913DC97762F4}" type="pres">
      <dgm:prSet presAssocID="{55EEE6B9-A958-4FF9-B1A5-CA4F751AD5F7}" presName="descendantArrow" presStyleCnt="0"/>
      <dgm:spPr/>
    </dgm:pt>
    <dgm:pt modelId="{AB2E4685-B6ED-4DEE-852B-4FD7E6D63014}" type="pres">
      <dgm:prSet presAssocID="{502870CA-9DBA-4DA5-9847-689B0A75492F}" presName="childTextArrow" presStyleLbl="fgAccFollowNode1" presStyleIdx="1" presStyleCnt="2">
        <dgm:presLayoutVars>
          <dgm:bulletEnabled val="1"/>
        </dgm:presLayoutVars>
      </dgm:prSet>
      <dgm:spPr/>
    </dgm:pt>
    <dgm:pt modelId="{586169BD-715F-41E9-BBAA-EA458D767B45}" type="pres">
      <dgm:prSet presAssocID="{70369A64-5A1B-40E0-B993-5DBC3E818B91}" presName="sp" presStyleCnt="0"/>
      <dgm:spPr/>
    </dgm:pt>
    <dgm:pt modelId="{F21A8B91-B47C-4CEC-960A-491A39ACB702}" type="pres">
      <dgm:prSet presAssocID="{671FE4D4-0CE9-4800-BD52-9052D1000F8E}" presName="arrowAndChildren" presStyleCnt="0"/>
      <dgm:spPr/>
    </dgm:pt>
    <dgm:pt modelId="{8F657C38-945A-46F4-BCB9-9F3A5D6D78B1}" type="pres">
      <dgm:prSet presAssocID="{671FE4D4-0CE9-4800-BD52-9052D1000F8E}" presName="parentTextArrow" presStyleLbl="node1" presStyleIdx="2" presStyleCnt="3" custScaleX="98463" custScaleY="180950"/>
      <dgm:spPr/>
    </dgm:pt>
  </dgm:ptLst>
  <dgm:cxnLst>
    <dgm:cxn modelId="{16620E2C-0083-4D0E-9A21-03307C731518}" srcId="{75BEEB23-AA41-4826-A709-D828539D04EA}" destId="{DF785FDA-526A-482C-BB28-BF42C864B559}" srcOrd="2" destOrd="0" parTransId="{33AA3BD4-A67B-4759-9AB5-5C39927F58F2}" sibTransId="{EAB70365-6BE1-44E3-8183-47DB7AD1343A}"/>
    <dgm:cxn modelId="{3FE12437-A468-4AD4-9047-7A99D1883AA6}" type="presOf" srcId="{DF785FDA-526A-482C-BB28-BF42C864B559}" destId="{35AF0A04-BF29-4239-A334-1781D5FFB395}" srcOrd="0" destOrd="0" presId="urn:microsoft.com/office/officeart/2005/8/layout/process4"/>
    <dgm:cxn modelId="{EE6D8D4A-E90C-4DAF-A558-7BC3C11E9282}" type="presOf" srcId="{75BEEB23-AA41-4826-A709-D828539D04EA}" destId="{70A74FD9-2E1E-4B1E-8AD7-8D49A4E8E611}" srcOrd="0" destOrd="0" presId="urn:microsoft.com/office/officeart/2005/8/layout/process4"/>
    <dgm:cxn modelId="{880FA44B-1C8B-4679-A8CD-F28DD120ABBF}" type="presOf" srcId="{502870CA-9DBA-4DA5-9847-689B0A75492F}" destId="{AB2E4685-B6ED-4DEE-852B-4FD7E6D63014}" srcOrd="0" destOrd="0" presId="urn:microsoft.com/office/officeart/2005/8/layout/process4"/>
    <dgm:cxn modelId="{BC92B66E-408B-4F92-A9F5-EFBE300EE913}" type="presOf" srcId="{68C8435E-AC5B-4CED-BA3E-D61AF4D6E11D}" destId="{3987F0BC-9E58-4426-ADB4-F723CFACC2C3}" srcOrd="0" destOrd="0" presId="urn:microsoft.com/office/officeart/2005/8/layout/process4"/>
    <dgm:cxn modelId="{23A51F6F-0E8D-4485-96A2-532A66110312}" srcId="{55EEE6B9-A958-4FF9-B1A5-CA4F751AD5F7}" destId="{502870CA-9DBA-4DA5-9847-689B0A75492F}" srcOrd="0" destOrd="0" parTransId="{209E5287-8D54-499D-917E-B9388589D386}" sibTransId="{7D7C2D1D-2852-4801-815E-BF52194F05E2}"/>
    <dgm:cxn modelId="{CB4D2B50-BABB-454A-9C99-4C071E281416}" type="presOf" srcId="{671FE4D4-0CE9-4800-BD52-9052D1000F8E}" destId="{8F657C38-945A-46F4-BCB9-9F3A5D6D78B1}" srcOrd="0" destOrd="0" presId="urn:microsoft.com/office/officeart/2005/8/layout/process4"/>
    <dgm:cxn modelId="{34CC7E71-6D66-4E44-8B86-B6FB077D2AB3}" type="presOf" srcId="{DF785FDA-526A-482C-BB28-BF42C864B559}" destId="{A6FDF918-B9A0-4E9C-9603-82E978DC0F56}" srcOrd="1" destOrd="0" presId="urn:microsoft.com/office/officeart/2005/8/layout/process4"/>
    <dgm:cxn modelId="{3E1F7B9C-A93E-49FC-803B-31A4CCD6067E}" srcId="{DF785FDA-526A-482C-BB28-BF42C864B559}" destId="{68C8435E-AC5B-4CED-BA3E-D61AF4D6E11D}" srcOrd="0" destOrd="0" parTransId="{3B67874A-562F-4BD6-909E-D6B80C3F16BF}" sibTransId="{F809B327-B4CF-4445-B021-2746DD33D9D3}"/>
    <dgm:cxn modelId="{7A1D6DA5-D1D8-4F97-8929-2178253D8EFC}" srcId="{75BEEB23-AA41-4826-A709-D828539D04EA}" destId="{55EEE6B9-A958-4FF9-B1A5-CA4F751AD5F7}" srcOrd="1" destOrd="0" parTransId="{62AE2698-640A-4BC2-9CEA-AD1769A19A3D}" sibTransId="{1420310B-27CB-4CFB-8F96-DC0BB6829911}"/>
    <dgm:cxn modelId="{2159E7C8-0F89-4A22-8264-7B223FF6CDE1}" type="presOf" srcId="{55EEE6B9-A958-4FF9-B1A5-CA4F751AD5F7}" destId="{7D539A48-1BF8-4BC1-850A-F505D5404135}" srcOrd="0" destOrd="0" presId="urn:microsoft.com/office/officeart/2005/8/layout/process4"/>
    <dgm:cxn modelId="{3B3C66DE-B47B-4C27-87CC-6B887997708D}" type="presOf" srcId="{55EEE6B9-A958-4FF9-B1A5-CA4F751AD5F7}" destId="{69724DFE-6350-4320-AF94-EB2FD74B9806}" srcOrd="1" destOrd="0" presId="urn:microsoft.com/office/officeart/2005/8/layout/process4"/>
    <dgm:cxn modelId="{D015BAFA-F3D7-4EFE-836E-52F00BE0C7FE}" srcId="{75BEEB23-AA41-4826-A709-D828539D04EA}" destId="{671FE4D4-0CE9-4800-BD52-9052D1000F8E}" srcOrd="0" destOrd="0" parTransId="{395DC7B3-7D4D-48FD-9786-7FB6A63C8584}" sibTransId="{70369A64-5A1B-40E0-B993-5DBC3E818B91}"/>
    <dgm:cxn modelId="{CC92FCB9-F7BB-4F51-972D-4D45FADE128A}" type="presParOf" srcId="{70A74FD9-2E1E-4B1E-8AD7-8D49A4E8E611}" destId="{A0B8BAC7-C4B0-40AF-82CF-C99AC5F6D250}" srcOrd="0" destOrd="0" presId="urn:microsoft.com/office/officeart/2005/8/layout/process4"/>
    <dgm:cxn modelId="{878E080C-1EBF-49B6-BBF3-D663C4CE015F}" type="presParOf" srcId="{A0B8BAC7-C4B0-40AF-82CF-C99AC5F6D250}" destId="{35AF0A04-BF29-4239-A334-1781D5FFB395}" srcOrd="0" destOrd="0" presId="urn:microsoft.com/office/officeart/2005/8/layout/process4"/>
    <dgm:cxn modelId="{72452B72-2F1F-4E35-9C92-CEFF227CF31E}" type="presParOf" srcId="{A0B8BAC7-C4B0-40AF-82CF-C99AC5F6D250}" destId="{A6FDF918-B9A0-4E9C-9603-82E978DC0F56}" srcOrd="1" destOrd="0" presId="urn:microsoft.com/office/officeart/2005/8/layout/process4"/>
    <dgm:cxn modelId="{7693AD52-FFC2-4B77-9983-5C2497C1CB3D}" type="presParOf" srcId="{A0B8BAC7-C4B0-40AF-82CF-C99AC5F6D250}" destId="{1E7B54F9-12DF-4DB4-9440-DE00588150A4}" srcOrd="2" destOrd="0" presId="urn:microsoft.com/office/officeart/2005/8/layout/process4"/>
    <dgm:cxn modelId="{9F0B924A-ED9D-4FD6-8188-1D7D6BACC6B9}" type="presParOf" srcId="{1E7B54F9-12DF-4DB4-9440-DE00588150A4}" destId="{3987F0BC-9E58-4426-ADB4-F723CFACC2C3}" srcOrd="0" destOrd="0" presId="urn:microsoft.com/office/officeart/2005/8/layout/process4"/>
    <dgm:cxn modelId="{1B3B37AF-D626-4469-887A-D34E8DE0955E}" type="presParOf" srcId="{70A74FD9-2E1E-4B1E-8AD7-8D49A4E8E611}" destId="{C4287AFB-1258-405C-8DD7-645C7F366CD2}" srcOrd="1" destOrd="0" presId="urn:microsoft.com/office/officeart/2005/8/layout/process4"/>
    <dgm:cxn modelId="{3ED97925-504F-46FE-92F7-1CE764CA4B2C}" type="presParOf" srcId="{70A74FD9-2E1E-4B1E-8AD7-8D49A4E8E611}" destId="{EBD82EA2-C9F9-4405-880F-15AA992F171E}" srcOrd="2" destOrd="0" presId="urn:microsoft.com/office/officeart/2005/8/layout/process4"/>
    <dgm:cxn modelId="{54C98A3C-A26C-44AD-9C72-714C7DEED9CC}" type="presParOf" srcId="{EBD82EA2-C9F9-4405-880F-15AA992F171E}" destId="{7D539A48-1BF8-4BC1-850A-F505D5404135}" srcOrd="0" destOrd="0" presId="urn:microsoft.com/office/officeart/2005/8/layout/process4"/>
    <dgm:cxn modelId="{5E80892F-B0ED-4A44-8B6C-62910EADC4F2}" type="presParOf" srcId="{EBD82EA2-C9F9-4405-880F-15AA992F171E}" destId="{69724DFE-6350-4320-AF94-EB2FD74B9806}" srcOrd="1" destOrd="0" presId="urn:microsoft.com/office/officeart/2005/8/layout/process4"/>
    <dgm:cxn modelId="{C6D25547-F8EE-4385-BAEA-CAEFB493D66C}" type="presParOf" srcId="{EBD82EA2-C9F9-4405-880F-15AA992F171E}" destId="{6231B42C-FFD0-4D36-B39B-913DC97762F4}" srcOrd="2" destOrd="0" presId="urn:microsoft.com/office/officeart/2005/8/layout/process4"/>
    <dgm:cxn modelId="{82AE211A-EB05-4E3A-A7FA-5C419D87A45F}" type="presParOf" srcId="{6231B42C-FFD0-4D36-B39B-913DC97762F4}" destId="{AB2E4685-B6ED-4DEE-852B-4FD7E6D63014}" srcOrd="0" destOrd="0" presId="urn:microsoft.com/office/officeart/2005/8/layout/process4"/>
    <dgm:cxn modelId="{0066E7F8-F28E-4118-A483-06217EEDCC7A}" type="presParOf" srcId="{70A74FD9-2E1E-4B1E-8AD7-8D49A4E8E611}" destId="{586169BD-715F-41E9-BBAA-EA458D767B45}" srcOrd="3" destOrd="0" presId="urn:microsoft.com/office/officeart/2005/8/layout/process4"/>
    <dgm:cxn modelId="{16236E67-9DF3-483C-B3DE-78A2E1283AEE}" type="presParOf" srcId="{70A74FD9-2E1E-4B1E-8AD7-8D49A4E8E611}" destId="{F21A8B91-B47C-4CEC-960A-491A39ACB702}" srcOrd="4" destOrd="0" presId="urn:microsoft.com/office/officeart/2005/8/layout/process4"/>
    <dgm:cxn modelId="{661D6BD3-1999-4963-9AD8-4B13A6CC2C75}" type="presParOf" srcId="{F21A8B91-B47C-4CEC-960A-491A39ACB702}" destId="{8F657C38-945A-46F4-BCB9-9F3A5D6D78B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DF918-B9A0-4E9C-9603-82E978DC0F56}">
      <dsp:nvSpPr>
        <dsp:cNvPr id="0" name=""/>
        <dsp:cNvSpPr/>
      </dsp:nvSpPr>
      <dsp:spPr>
        <a:xfrm>
          <a:off x="0" y="3850002"/>
          <a:ext cx="10601325" cy="743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×</a:t>
          </a:r>
          <a:endParaRPr lang="en-US" sz="1400" kern="1200"/>
        </a:p>
      </dsp:txBody>
      <dsp:txXfrm>
        <a:off x="0" y="3850002"/>
        <a:ext cx="10601325" cy="401707"/>
      </dsp:txXfrm>
    </dsp:sp>
    <dsp:sp modelId="{3987F0BC-9E58-4426-ADB4-F723CFACC2C3}">
      <dsp:nvSpPr>
        <dsp:cNvPr id="0" name=""/>
        <dsp:cNvSpPr/>
      </dsp:nvSpPr>
      <dsp:spPr>
        <a:xfrm>
          <a:off x="0" y="4236831"/>
          <a:ext cx="10601325" cy="3421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Jazyk</a:t>
          </a:r>
          <a:r>
            <a:rPr lang="cs-CZ" sz="1400" kern="1200" dirty="0"/>
            <a:t> – společenský proces, soustava dorozumívacích prostředků znakové povahy, sdílená určitým společenstvím, je schopen vyjádřit veškerá lidská specifika</a:t>
          </a:r>
          <a:endParaRPr lang="en-US" sz="1400" kern="1200" dirty="0"/>
        </a:p>
      </dsp:txBody>
      <dsp:txXfrm>
        <a:off x="0" y="4236831"/>
        <a:ext cx="10601325" cy="342194"/>
      </dsp:txXfrm>
    </dsp:sp>
    <dsp:sp modelId="{69724DFE-6350-4320-AF94-EB2FD74B9806}">
      <dsp:nvSpPr>
        <dsp:cNvPr id="0" name=""/>
        <dsp:cNvSpPr/>
      </dsp:nvSpPr>
      <dsp:spPr>
        <a:xfrm rot="10800000">
          <a:off x="0" y="2061035"/>
          <a:ext cx="10601325" cy="18001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Související pojmy – </a:t>
          </a:r>
          <a:r>
            <a:rPr lang="cs-CZ" sz="1400" b="1" kern="1200"/>
            <a:t>řeč a jazyk</a:t>
          </a:r>
          <a:endParaRPr lang="en-US" sz="1400" kern="1200"/>
        </a:p>
      </dsp:txBody>
      <dsp:txXfrm rot="-10800000">
        <a:off x="0" y="2061035"/>
        <a:ext cx="10601325" cy="631844"/>
      </dsp:txXfrm>
    </dsp:sp>
    <dsp:sp modelId="{AB2E4685-B6ED-4DEE-852B-4FD7E6D63014}">
      <dsp:nvSpPr>
        <dsp:cNvPr id="0" name=""/>
        <dsp:cNvSpPr/>
      </dsp:nvSpPr>
      <dsp:spPr>
        <a:xfrm>
          <a:off x="0" y="2790624"/>
          <a:ext cx="10601325" cy="3420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Řeč – </a:t>
          </a:r>
          <a:r>
            <a:rPr lang="cs-CZ" sz="1400" kern="1200" dirty="0"/>
            <a:t>individuální akt lidské promluvy, jde o konkrétní a vědomý projev jazyka pomocí systému znaků a symbolů</a:t>
          </a:r>
          <a:endParaRPr lang="en-US" sz="1400" kern="1200" dirty="0"/>
        </a:p>
      </dsp:txBody>
      <dsp:txXfrm>
        <a:off x="0" y="2790624"/>
        <a:ext cx="10601325" cy="342092"/>
      </dsp:txXfrm>
    </dsp:sp>
    <dsp:sp modelId="{8F657C38-945A-46F4-BCB9-9F3A5D6D78B1}">
      <dsp:nvSpPr>
        <dsp:cNvPr id="0" name=""/>
        <dsp:cNvSpPr/>
      </dsp:nvSpPr>
      <dsp:spPr>
        <a:xfrm rot="10800000">
          <a:off x="81471" y="1906"/>
          <a:ext cx="10438382" cy="207028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Bez komunikace neexistuje žádná lidská společnost</a:t>
          </a:r>
          <a:endParaRPr lang="en-US" sz="1400" kern="1200" dirty="0"/>
        </a:p>
      </dsp:txBody>
      <dsp:txXfrm rot="10800000">
        <a:off x="81471" y="1906"/>
        <a:ext cx="10438382" cy="134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10B0E-DD05-4DBA-B98B-F998AFE8327C}" type="datetimeFigureOut">
              <a:rPr lang="cs-CZ" smtClean="0"/>
              <a:t>15.01.2021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3E0C8-0D04-4E03-A677-A9822D471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3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B108B-6CCA-4EE8-853C-1781175E4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Sluchové postižení – komunikační specifika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12834C-254D-48DA-B95F-5486957AA0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Studijní opora pro kurz: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AC6CB8-BB41-4F2B-9D34-D80F1200C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665" y="4359525"/>
            <a:ext cx="4432670" cy="17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2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9DB05-BC00-49E8-B052-04F65480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jazyk u osob se SP - čtení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724C0-786F-4B02-B33F-5B381B179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502053" cy="5588089"/>
          </a:xfrm>
        </p:spPr>
        <p:txBody>
          <a:bodyPr/>
          <a:lstStyle/>
          <a:p>
            <a:r>
              <a:rPr lang="cs-CZ" dirty="0">
                <a:solidFill>
                  <a:prstClr val="black"/>
                </a:solidFill>
              </a:rPr>
              <a:t>nejsou schopni rozpoznat určité známé slovo v různých tvarech (to souvisí s gramatickou stavbou jazyka)</a:t>
            </a:r>
          </a:p>
          <a:p>
            <a:r>
              <a:rPr lang="cs-CZ" sz="1400" dirty="0"/>
              <a:t>(Zdroj: KOMORNÁ, Marie. </a:t>
            </a:r>
            <a:r>
              <a:rPr lang="cs-CZ" sz="1400" i="1" dirty="0"/>
              <a:t>Psaná čeština českých neslyšících - čeština jako cizí jazyk</a:t>
            </a:r>
            <a:r>
              <a:rPr lang="cs-CZ" sz="1400" dirty="0"/>
              <a:t>. 2., </a:t>
            </a:r>
            <a:r>
              <a:rPr lang="cs-CZ" sz="1400" dirty="0" err="1"/>
              <a:t>opr</a:t>
            </a:r>
            <a:r>
              <a:rPr lang="cs-CZ" sz="1400" dirty="0"/>
              <a:t>. vyd. Praha: Česká komora tlumočníků znakového jazyka, c2008. ISBN 978-80-87218-29-7.)</a:t>
            </a:r>
          </a:p>
          <a:p>
            <a:r>
              <a:rPr lang="cs-CZ" sz="2000" dirty="0"/>
              <a:t>Co může pomoct? Zjednodušená četba, úprava textů, využití obrázků</a:t>
            </a:r>
          </a:p>
          <a:p>
            <a:r>
              <a:rPr lang="cs-CZ" sz="2000" dirty="0"/>
              <a:t>Je možné </a:t>
            </a:r>
            <a:r>
              <a:rPr lang="cs-CZ" sz="2000" b="1" dirty="0"/>
              <a:t>upravovat texty</a:t>
            </a:r>
            <a:r>
              <a:rPr lang="cs-CZ" sz="2000" dirty="0"/>
              <a:t> – „zjednodušená četba“ – vynechat nepodstatné informace, vysvětlivky složitějších slov v rámci textu, uvedení synonym, nahrazování komplikovaných a nadbytečných slov, rozdělení souvětí na více vět, důležité je zachování původního sdělení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endParaRPr lang="cs-CZ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6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2DFD4-A163-4F40-A708-DC024EA7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Komunikace -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C8AD9-BC82-4C27-8836-5538BE05A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06400"/>
            <a:ext cx="6596033" cy="6126480"/>
          </a:xfrm>
        </p:spPr>
        <p:txBody>
          <a:bodyPr>
            <a:normAutofit/>
          </a:bodyPr>
          <a:lstStyle/>
          <a:p>
            <a:r>
              <a:rPr lang="cs-CZ" dirty="0"/>
              <a:t>Z lat. </a:t>
            </a:r>
            <a:r>
              <a:rPr lang="cs-CZ" dirty="0" err="1"/>
              <a:t>communicatio</a:t>
            </a:r>
            <a:r>
              <a:rPr lang="cs-CZ" dirty="0"/>
              <a:t> (sdělovat, spojovat, přenos atd.)</a:t>
            </a:r>
          </a:p>
          <a:p>
            <a:r>
              <a:rPr lang="cs-CZ" dirty="0"/>
              <a:t>Zásadní potřeba všech živých organismů, jedna z charakteristik života</a:t>
            </a:r>
          </a:p>
          <a:p>
            <a:r>
              <a:rPr lang="cs-CZ" dirty="0"/>
              <a:t>Schopnost vydávat, přijímat a dekódovat informace</a:t>
            </a:r>
          </a:p>
          <a:p>
            <a:r>
              <a:rPr lang="cs-CZ" dirty="0"/>
              <a:t>Jedná se vrozenou schopnost (instinkt), díky ní dochází k navazování vztahů</a:t>
            </a:r>
          </a:p>
          <a:p>
            <a:r>
              <a:rPr lang="cs-CZ" dirty="0"/>
              <a:t>Dítě se tedy učí mluvit automaticky, není to něco, co by si „zvolilo“</a:t>
            </a:r>
          </a:p>
          <a:p>
            <a:r>
              <a:rPr lang="cs-CZ" dirty="0"/>
              <a:t>Lidská komunikace: specifická činnost, prováděna formou přesně definovaných signálů – slovy (znaky)</a:t>
            </a:r>
          </a:p>
          <a:p>
            <a:r>
              <a:rPr lang="cs-CZ" dirty="0"/>
              <a:t>Slovo a řeč – schopnost, která odlišuje člověka od primátů</a:t>
            </a:r>
          </a:p>
          <a:p>
            <a:r>
              <a:rPr lang="cs-CZ" dirty="0"/>
              <a:t>Nejdůležitější komunikační kanály – zvukový a optický</a:t>
            </a:r>
          </a:p>
          <a:p>
            <a:r>
              <a:rPr lang="cs-CZ" b="1" dirty="0"/>
              <a:t>Optický</a:t>
            </a:r>
            <a:r>
              <a:rPr lang="cs-CZ" dirty="0"/>
              <a:t> – zejména prostorové vztahy, </a:t>
            </a:r>
            <a:r>
              <a:rPr lang="cs-CZ" b="1" dirty="0"/>
              <a:t>zvukový</a:t>
            </a:r>
            <a:r>
              <a:rPr lang="cs-CZ" dirty="0"/>
              <a:t> – představuje lidskou komunikaci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8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BDD71EC-D52F-4A94-8CCC-C7CEA82E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467" y="376238"/>
            <a:ext cx="8673427" cy="104894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Komunikace - pokračování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87D9F7E-B2FC-4F8F-81E0-C1E8C7AAF6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847294"/>
              </p:ext>
            </p:extLst>
          </p:nvPr>
        </p:nvGraphicFramePr>
        <p:xfrm>
          <a:off x="900112" y="1671638"/>
          <a:ext cx="10601325" cy="4595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478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09107-B9A3-4579-8173-AA3E6B57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a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B695A-DBCE-4162-B403-FB84B884D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022" y="774611"/>
            <a:ext cx="6692553" cy="5654764"/>
          </a:xfrm>
        </p:spPr>
        <p:txBody>
          <a:bodyPr/>
          <a:lstStyle/>
          <a:p>
            <a:r>
              <a:rPr lang="cs-CZ" dirty="0"/>
              <a:t>Dochází k narušení vzájemné mezilidské komunikace      riziko sociální izolace</a:t>
            </a:r>
          </a:p>
          <a:p>
            <a:r>
              <a:rPr lang="cs-CZ" dirty="0"/>
              <a:t>Velká heterogenita této skupiny osob, absence jednoho „ideálního“ komunikačního kódu</a:t>
            </a:r>
          </a:p>
          <a:p>
            <a:r>
              <a:rPr lang="cs-CZ" dirty="0"/>
              <a:t>Úspěšnost verbální komunikace nemusí být přímo úměrná sluchové ztrátě</a:t>
            </a:r>
          </a:p>
          <a:p>
            <a:r>
              <a:rPr lang="cs-CZ" dirty="0"/>
              <a:t>Rozdílnost ve schopnosti verbálně komunikovat a schopnosti porozumění informacím</a:t>
            </a:r>
          </a:p>
          <a:p>
            <a:r>
              <a:rPr lang="cs-CZ" dirty="0"/>
              <a:t>Možnost preference vizuálně-motorických kom. přístupů       minoritní systémy</a:t>
            </a:r>
          </a:p>
          <a:p>
            <a:r>
              <a:rPr lang="cs-CZ" b="1" dirty="0"/>
              <a:t>Historický vývoj</a:t>
            </a:r>
            <a:r>
              <a:rPr lang="cs-CZ" dirty="0"/>
              <a:t> – orální, bilingvální, totální a simultánní komunikační přístupy využívané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12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6B9E5-687A-401C-82F1-03A27AE33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2D67B-B07E-4527-B6D5-F9336AD36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759228" cy="588336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Vhodné dotázání na preferovaný způsob komunikace</a:t>
            </a:r>
          </a:p>
          <a:p>
            <a:r>
              <a:rPr lang="cs-CZ" dirty="0"/>
              <a:t>V případě většího množství mluvčích dejte najevo, kdo bude mluvit</a:t>
            </a:r>
          </a:p>
          <a:p>
            <a:r>
              <a:rPr lang="cs-CZ" dirty="0"/>
              <a:t>Upoutejte pozornost osoby se SP – dotyk, zamávání</a:t>
            </a:r>
          </a:p>
          <a:p>
            <a:r>
              <a:rPr lang="cs-CZ" dirty="0"/>
              <a:t>Nejčastěji se využívá dotyk na paži, rameni, v případě sedících osob je přípustný dotyk na stehně (znají hlavně neslyšící)</a:t>
            </a:r>
          </a:p>
          <a:p>
            <a:r>
              <a:rPr lang="cs-CZ" b="1" dirty="0"/>
              <a:t>Ne</a:t>
            </a:r>
            <a:r>
              <a:rPr lang="cs-CZ" dirty="0"/>
              <a:t>dotýkáme se přímo rukou, které znakují</a:t>
            </a:r>
          </a:p>
          <a:p>
            <a:r>
              <a:rPr lang="cs-CZ" dirty="0"/>
              <a:t>Důležité věci napište (jména, čísla, data, cizí názvy, odborné termíny)</a:t>
            </a:r>
          </a:p>
          <a:p>
            <a:r>
              <a:rPr lang="cs-CZ" dirty="0"/>
              <a:t>Pokud je to možné, připojte zdroje pro dohledání informací</a:t>
            </a:r>
          </a:p>
          <a:p>
            <a:r>
              <a:rPr lang="cs-CZ" dirty="0"/>
              <a:t>V případě většího množství účastníků nepoutejte na SP zbytečnou pozornost</a:t>
            </a:r>
          </a:p>
          <a:p>
            <a:r>
              <a:rPr lang="cs-CZ" dirty="0"/>
              <a:t>Při sezení u stolu je optimální pozice čl. se SP taková, kdy na všechny přítomné vidí</a:t>
            </a:r>
          </a:p>
          <a:p>
            <a:r>
              <a:rPr lang="cs-CZ" dirty="0"/>
              <a:t>Nebojte se použití výrazů spojených se sluchem (slyšel jste to?, tady hrává krásná hudba, uslyšíme se příští týden, ta hudba na koncertě dost křičela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58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3ABD2-1328-419B-BE55-897112483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bychom měli v komunikaci dodržovat?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DDC6D-ADA0-4937-8B29-3D2574564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0" y="304800"/>
            <a:ext cx="6905625" cy="638175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>
                <a:cs typeface="Arial" pitchFamily="34"/>
              </a:rPr>
              <a:t>Nespěchat, nezmatkovat</a:t>
            </a:r>
          </a:p>
          <a:p>
            <a:pPr lvl="0"/>
            <a:r>
              <a:rPr lang="cs-CZ" dirty="0">
                <a:cs typeface="Arial" pitchFamily="34"/>
              </a:rPr>
              <a:t>Pokud je třeba sdělení opakovat, vhodnější je použít opis, říci to jinými slovy</a:t>
            </a:r>
          </a:p>
          <a:p>
            <a:pPr lvl="0"/>
            <a:r>
              <a:rPr lang="cs-CZ" dirty="0">
                <a:cs typeface="Arial" pitchFamily="34"/>
              </a:rPr>
              <a:t>Osoba se SP by nám vždy měla vidět na obličej, místnost by měla být dobře osvětlená</a:t>
            </a:r>
          </a:p>
          <a:p>
            <a:pPr lvl="0"/>
            <a:r>
              <a:rPr lang="cs-CZ" dirty="0">
                <a:cs typeface="Arial" pitchFamily="34"/>
              </a:rPr>
              <a:t>Nestůjte zády ke zdroji světla – např. před oknem, lampou atd. </a:t>
            </a:r>
          </a:p>
          <a:p>
            <a:pPr lvl="0"/>
            <a:r>
              <a:rPr lang="cs-CZ" dirty="0">
                <a:cs typeface="Arial" pitchFamily="34"/>
              </a:rPr>
              <a:t>Optimální komunikační vzdálenost – např. nemluvit přes celou místnost</a:t>
            </a:r>
          </a:p>
          <a:p>
            <a:pPr lvl="0"/>
            <a:r>
              <a:rPr lang="cs-CZ" dirty="0">
                <a:cs typeface="Arial" pitchFamily="34"/>
              </a:rPr>
              <a:t>Co možná nejmenší hluk v prostředí (eliminovat rušivé zvuky)</a:t>
            </a:r>
          </a:p>
          <a:p>
            <a:pPr lvl="0"/>
            <a:r>
              <a:rPr lang="cs-CZ" dirty="0">
                <a:cs typeface="Arial" pitchFamily="34"/>
              </a:rPr>
              <a:t>Na osobu se SP by měl mluvit vždy jen jeden člověk</a:t>
            </a:r>
          </a:p>
          <a:p>
            <a:pPr lvl="0"/>
            <a:r>
              <a:rPr lang="cs-CZ" dirty="0">
                <a:cs typeface="Arial" pitchFamily="34"/>
              </a:rPr>
              <a:t>Mluva by měla být přirozená, artikulace nepříliš zvýrazňovaná</a:t>
            </a:r>
          </a:p>
          <a:p>
            <a:pPr lvl="0"/>
            <a:r>
              <a:rPr lang="cs-CZ" dirty="0">
                <a:cs typeface="Arial" pitchFamily="34"/>
              </a:rPr>
              <a:t>Respektovat doporučené zásady komunikace, ale „nedělat z toho vědu“, umožnit využití písemné formy (maily, SMS, přepis textu…)</a:t>
            </a:r>
          </a:p>
          <a:p>
            <a:pPr lvl="0"/>
            <a:r>
              <a:rPr lang="cs-CZ" dirty="0">
                <a:cs typeface="Arial" pitchFamily="34"/>
              </a:rPr>
              <a:t>Není dobré se ptát, zda druhý porozuměl – lepší je se na obsah sdělení vhodně dotázat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8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9457E-87F5-4891-ADF1-652725C1F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jazyk u osob se SP -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49F10A-4CE6-4049-9BB0-7C4FB319F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1101" y="685799"/>
            <a:ext cx="6705600" cy="581977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Problémy se znalostí ČJ zejména v: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Prostorových vztazích, předložkách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dirty="0"/>
              <a:t>Přidávání slov do vět (např. si, se, je – ona je pracuje)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dirty="0"/>
              <a:t>Vynechávání slov (např. lepší sejít Prahy, já omlouvám, sestra nemocná měsíc)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dirty="0"/>
              <a:t>Nahrazování nesprávným slovem (např. mouka hladká a drsná, na poslední času)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dirty="0"/>
              <a:t>Chyby ve slovosledu (např. Jana učí na zkoušky přijímací) – vliv interference ČZJ</a:t>
            </a:r>
          </a:p>
          <a:p>
            <a:r>
              <a:rPr lang="cs-CZ" dirty="0"/>
              <a:t>Často chybí trpný rod a přímá řeč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Záměna sloves „být a mít“ (např. potom má trochu unavená, myslím, že znakový jazyk má velmi důležitý pro neslyšící)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Způsob vyjadřování času (např. ptám se, můžete v čtvrtek?)</a:t>
            </a:r>
          </a:p>
        </p:txBody>
      </p:sp>
    </p:spTree>
    <p:extLst>
      <p:ext uri="{BB962C8B-B14F-4D97-AF65-F5344CB8AC3E}">
        <p14:creationId xmlns:p14="http://schemas.microsoft.com/office/powerpoint/2010/main" val="40232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3292A-E22F-495C-B9DC-A0050E70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jazyk u osob se SP -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EBE7E-A936-4A69-BC56-320994438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42925"/>
            <a:ext cx="6673503" cy="5829299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/>
              <a:t>Záměna „proto a protože“ (např. ty bylo bere deštník, proto prší)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Absence/chybné skloňování (profesionál učitel, čtení kniha)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Interference ZJ do ČJ – slovosledu/struktury (např. budeš dělat co?/a nemůže být to dělat vtom titulky)</a:t>
            </a:r>
          </a:p>
          <a:p>
            <a:r>
              <a:rPr lang="cs-CZ" dirty="0"/>
              <a:t>Dále se může narušení projevit ve všech jazykových rovinách</a:t>
            </a:r>
          </a:p>
          <a:p>
            <a:r>
              <a:rPr lang="cs-CZ" dirty="0"/>
              <a:t>Např. délky hlásek, krátké a jednoduché věty, malá slovní zásoba, absence abstraktních slov, </a:t>
            </a:r>
          </a:p>
          <a:p>
            <a:r>
              <a:rPr lang="cs-CZ" dirty="0"/>
              <a:t>Celkově: </a:t>
            </a:r>
            <a:r>
              <a:rPr lang="cs-CZ" b="1" dirty="0"/>
              <a:t>více</a:t>
            </a:r>
            <a:r>
              <a:rPr lang="cs-CZ" dirty="0"/>
              <a:t> podstatných jmen, přídavných jmen a sloves</a:t>
            </a:r>
          </a:p>
          <a:p>
            <a:r>
              <a:rPr lang="cs-CZ" dirty="0"/>
              <a:t>                 </a:t>
            </a:r>
            <a:r>
              <a:rPr lang="cs-CZ" b="1" dirty="0"/>
              <a:t>méně</a:t>
            </a:r>
            <a:r>
              <a:rPr lang="cs-CZ" dirty="0"/>
              <a:t> zájmen, příslovcí, předložek a spojek</a:t>
            </a:r>
          </a:p>
          <a:p>
            <a:r>
              <a:rPr lang="cs-CZ" sz="1400" dirty="0"/>
              <a:t>(Zdroj: ŠEBKOVÁ, Helena. Psaná čeština českých neslyšících. PowerPoint, 2010, Praha)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231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CA0AE-A124-4067-A2EA-38BF631C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jazyk u osob se SP - čtení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826C74-4229-4159-B9ED-AB5798836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6" y="447675"/>
            <a:ext cx="6787804" cy="623887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Neslyšící čtenáři:</a:t>
            </a:r>
          </a:p>
          <a:p>
            <a:r>
              <a:rPr lang="cs-CZ" dirty="0"/>
              <a:t>mají omezený rozsah slovní zásoby</a:t>
            </a:r>
          </a:p>
          <a:p>
            <a:r>
              <a:rPr lang="cs-CZ" dirty="0"/>
              <a:t>mají problémy se zapamatováním si a vybavením nové slovní zásoby</a:t>
            </a:r>
          </a:p>
          <a:p>
            <a:r>
              <a:rPr lang="cs-CZ" dirty="0"/>
              <a:t>neztotožní význam určitého slova s odpovídajícím pojmem, i když příslušný pojem znají</a:t>
            </a:r>
          </a:p>
          <a:p>
            <a:r>
              <a:rPr lang="cs-CZ" dirty="0"/>
              <a:t>neznají pojem, k němuž určité slovo odkazuje (souvisí s omezeným spektrem znalostí a zkušeností)</a:t>
            </a:r>
          </a:p>
          <a:p>
            <a:r>
              <a:rPr lang="cs-CZ" dirty="0"/>
              <a:t>objevuje se u nich tzv. nestálost slovní zásoby (neslyšící je v jednom případě schopen identifikovat význam daného slova, v jiném případě však totéž slovo nepozná) </a:t>
            </a:r>
          </a:p>
          <a:p>
            <a:r>
              <a:rPr lang="cs-CZ" dirty="0"/>
              <a:t>mají potíže s porozuměním slovní zásobě abstraktní povahy</a:t>
            </a:r>
          </a:p>
          <a:p>
            <a:r>
              <a:rPr lang="cs-CZ" dirty="0"/>
              <a:t>neznají synonymní výrazy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zaměňují významy vizuálně podobných slov (slov, která obsahují stejné nebo podobné hláskové skupiny, tzn. vypadají podobně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567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1004</Words>
  <Application>Microsoft Office PowerPoint</Application>
  <PresentationFormat>Širokoúhlá obrazovka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Rockwell</vt:lpstr>
      <vt:lpstr>Wingdings</vt:lpstr>
      <vt:lpstr>Atlas</vt:lpstr>
      <vt:lpstr>Sluchové postižení – komunikační specifika</vt:lpstr>
      <vt:lpstr> Komunikace - úvod</vt:lpstr>
      <vt:lpstr>Komunikace - pokračování</vt:lpstr>
      <vt:lpstr>Komunikace a SP</vt:lpstr>
      <vt:lpstr>Specifika komunikace</vt:lpstr>
      <vt:lpstr>Co bychom měli v komunikaci dodržovat?</vt:lpstr>
      <vt:lpstr>Český jazyk u osob se SP - psaní</vt:lpstr>
      <vt:lpstr>Český jazyk u osob se SP - psaní</vt:lpstr>
      <vt:lpstr>Český jazyk u osob se SP - čtení</vt:lpstr>
      <vt:lpstr>Český jazyk u osob se SP - čtení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Sluchové postižení – komunikační specifika</dc:title>
  <dc:creator>Tereza Hradilová</dc:creator>
  <cp:lastModifiedBy>Tereza Hradilová</cp:lastModifiedBy>
  <cp:revision>3</cp:revision>
  <dcterms:created xsi:type="dcterms:W3CDTF">2021-01-15T17:42:17Z</dcterms:created>
  <dcterms:modified xsi:type="dcterms:W3CDTF">2021-01-15T18:09:15Z</dcterms:modified>
</cp:coreProperties>
</file>