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handoutMasterIdLst>
    <p:handoutMasterId r:id="rId26"/>
  </p:handoutMasterIdLst>
  <p:sldIdLst>
    <p:sldId id="265" r:id="rId2"/>
    <p:sldId id="367" r:id="rId3"/>
    <p:sldId id="335" r:id="rId4"/>
    <p:sldId id="390" r:id="rId5"/>
    <p:sldId id="391" r:id="rId6"/>
    <p:sldId id="392" r:id="rId7"/>
    <p:sldId id="366" r:id="rId8"/>
    <p:sldId id="368" r:id="rId9"/>
    <p:sldId id="393" r:id="rId10"/>
    <p:sldId id="398" r:id="rId11"/>
    <p:sldId id="399" r:id="rId12"/>
    <p:sldId id="406" r:id="rId13"/>
    <p:sldId id="394" r:id="rId14"/>
    <p:sldId id="395" r:id="rId15"/>
    <p:sldId id="400" r:id="rId16"/>
    <p:sldId id="401" r:id="rId17"/>
    <p:sldId id="405" r:id="rId18"/>
    <p:sldId id="396" r:id="rId19"/>
    <p:sldId id="397" r:id="rId20"/>
    <p:sldId id="402" r:id="rId21"/>
    <p:sldId id="403" r:id="rId22"/>
    <p:sldId id="404" r:id="rId23"/>
    <p:sldId id="407" r:id="rId24"/>
    <p:sldId id="319" r:id="rId25"/>
  </p:sldIdLst>
  <p:sldSz cx="12192000" cy="6858000"/>
  <p:notesSz cx="6858000" cy="994568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BEBD"/>
    <a:srgbClr val="E68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F000C-EF45-45F5-BE4D-E74D73200378}" type="datetimeFigureOut">
              <a:rPr lang="cs-CZ" smtClean="0"/>
              <a:t>02.03.2020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70EF10-A849-4F43-BFA4-5FC22B5F2B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1173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5E633FC-8591-4888-A197-422AC08686F1}" type="datetimeFigureOut">
              <a:rPr lang="cs-CZ" smtClean="0"/>
              <a:t>02.03.2020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805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02.03.2020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61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02.03.2020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36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02.03.2020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07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02.03.2020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77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02.03.2020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33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02.03.2020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24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02.03.2020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06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02.03.2020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95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02.03.2020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77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02.03.2020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20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5E633FC-8591-4888-A197-422AC08686F1}" type="datetimeFigureOut">
              <a:rPr lang="cs-CZ" smtClean="0"/>
              <a:t>02.03.2020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3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STI</a:t>
            </a:r>
            <a:r>
              <a:rPr lang="cs-CZ" dirty="0" smtClean="0"/>
              <a:t>: </a:t>
            </a:r>
            <a:r>
              <a:rPr lang="cs-CZ" dirty="0" smtClean="0"/>
              <a:t>vstupní proměnné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KATEŘINA EŠNEROVÁ</a:t>
            </a:r>
          </a:p>
          <a:p>
            <a:r>
              <a:rPr lang="cs-CZ" dirty="0" smtClean="0"/>
              <a:t>katerina.esnerova@ff.cuni.cz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4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money</a:t>
            </a:r>
            <a:r>
              <a:rPr lang="cs-CZ" dirty="0"/>
              <a:t> </a:t>
            </a:r>
            <a:r>
              <a:rPr lang="cs-CZ" dirty="0" err="1"/>
              <a:t>laundering</a:t>
            </a:r>
            <a:r>
              <a:rPr lang="cs-CZ" dirty="0"/>
              <a:t> – </a:t>
            </a:r>
            <a:r>
              <a:rPr lang="cs-CZ" dirty="0" err="1" smtClean="0"/>
              <a:t>raphael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04977"/>
            <a:ext cx="10075994" cy="4323144"/>
          </a:xfrm>
        </p:spPr>
        <p:txBody>
          <a:bodyPr/>
          <a:lstStyle/>
          <a:p>
            <a:pPr marL="571500" lvl="1" indent="-571500">
              <a:buFont typeface="Times New Roman" panose="02020603050405020304" pitchFamily="18" charset="0"/>
              <a:buChar char="→"/>
            </a:pPr>
            <a:r>
              <a:rPr lang="cs-CZ" sz="3600" dirty="0" smtClean="0"/>
              <a:t>reformulace</a:t>
            </a:r>
          </a:p>
          <a:p>
            <a:pPr marL="571500" lvl="1" indent="-571500">
              <a:buFont typeface="Times New Roman" panose="02020603050405020304" pitchFamily="18" charset="0"/>
              <a:buChar char="→"/>
            </a:pPr>
            <a:r>
              <a:rPr lang="cs-CZ" sz="3600" dirty="0" smtClean="0"/>
              <a:t>intonace</a:t>
            </a:r>
            <a:endParaRPr lang="cs-CZ" sz="3600" dirty="0" smtClean="0"/>
          </a:p>
          <a:p>
            <a:pPr marL="571500" lvl="1" indent="-571500"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791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money</a:t>
            </a:r>
            <a:r>
              <a:rPr lang="cs-CZ" dirty="0"/>
              <a:t> </a:t>
            </a:r>
            <a:r>
              <a:rPr lang="cs-CZ" dirty="0" err="1"/>
              <a:t>laundering</a:t>
            </a:r>
            <a:r>
              <a:rPr lang="cs-CZ" dirty="0"/>
              <a:t> – </a:t>
            </a:r>
            <a:r>
              <a:rPr lang="cs-CZ" dirty="0" err="1" smtClean="0"/>
              <a:t>raphael</a:t>
            </a:r>
            <a:r>
              <a:rPr lang="cs-CZ" dirty="0" smtClean="0"/>
              <a:t>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04977"/>
            <a:ext cx="10075994" cy="4323144"/>
          </a:xfrm>
        </p:spPr>
        <p:txBody>
          <a:bodyPr/>
          <a:lstStyle/>
          <a:p>
            <a:pPr marL="358775" lvl="1" indent="-358775">
              <a:buFont typeface="Arial" panose="020B0604020202020204" pitchFamily="34" charset="0"/>
              <a:buChar char="•"/>
            </a:pPr>
            <a:r>
              <a:rPr lang="cs-CZ" sz="3600" dirty="0" smtClean="0"/>
              <a:t>Jaký volit posuv?</a:t>
            </a:r>
          </a:p>
          <a:p>
            <a:pPr marL="358775" lvl="1" indent="-358775">
              <a:buFont typeface="Arial" panose="020B0604020202020204" pitchFamily="34" charset="0"/>
              <a:buChar char="•"/>
            </a:pPr>
            <a:r>
              <a:rPr lang="cs-CZ" sz="3600" dirty="0" smtClean="0"/>
              <a:t>Na co ještě se u pomalého projevu zaměřit?</a:t>
            </a:r>
          </a:p>
          <a:p>
            <a:pPr marL="0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3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money</a:t>
            </a:r>
            <a:r>
              <a:rPr lang="cs-CZ" dirty="0"/>
              <a:t> </a:t>
            </a:r>
            <a:r>
              <a:rPr lang="cs-CZ" dirty="0" err="1"/>
              <a:t>laundering</a:t>
            </a:r>
            <a:r>
              <a:rPr lang="cs-CZ" dirty="0"/>
              <a:t> – </a:t>
            </a:r>
            <a:r>
              <a:rPr lang="cs-CZ" dirty="0" err="1" smtClean="0"/>
              <a:t>raphael</a:t>
            </a:r>
            <a:r>
              <a:rPr lang="cs-CZ" dirty="0" smtClean="0"/>
              <a:t> – feedback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075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jazyková ekonomie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04977"/>
            <a:ext cx="10075994" cy="4323144"/>
          </a:xfrm>
        </p:spPr>
        <p:txBody>
          <a:bodyPr/>
          <a:lstStyle/>
          <a:p>
            <a:pPr marL="457200" lvl="1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/>
              <a:t>V čem spočívá </a:t>
            </a:r>
            <a:r>
              <a:rPr lang="cs-CZ" sz="3600" dirty="0" smtClean="0"/>
              <a:t>princip </a:t>
            </a:r>
            <a:r>
              <a:rPr lang="cs-CZ" sz="3600" dirty="0"/>
              <a:t>jazykové ekonomie?</a:t>
            </a:r>
          </a:p>
          <a:p>
            <a:pPr marL="457200" lvl="1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/>
              <a:t>Proč/kdy ji simultánní tlumočníci potřebují?</a:t>
            </a:r>
          </a:p>
          <a:p>
            <a:pPr marL="457200" lvl="1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/>
              <a:t>Co konkrétně může tlumočník udělat, aby se vyjádřil úsporněji než řečník?</a:t>
            </a:r>
            <a:endParaRPr lang="cs-CZ" sz="3600" dirty="0" smtClean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669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money</a:t>
            </a:r>
            <a:r>
              <a:rPr lang="cs-CZ" dirty="0"/>
              <a:t> </a:t>
            </a:r>
            <a:r>
              <a:rPr lang="cs-CZ" dirty="0" err="1"/>
              <a:t>laundering</a:t>
            </a:r>
            <a:r>
              <a:rPr lang="cs-CZ" dirty="0"/>
              <a:t> – </a:t>
            </a:r>
            <a:r>
              <a:rPr lang="cs-CZ" dirty="0" err="1" smtClean="0"/>
              <a:t>bloom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04977"/>
            <a:ext cx="10075994" cy="4323144"/>
          </a:xfrm>
        </p:spPr>
        <p:txBody>
          <a:bodyPr/>
          <a:lstStyle/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600" dirty="0" smtClean="0"/>
              <a:t>stále stejná konference</a:t>
            </a:r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600" dirty="0" err="1" smtClean="0"/>
              <a:t>IRS</a:t>
            </a:r>
            <a:r>
              <a:rPr lang="cs-CZ" sz="3600" dirty="0" smtClean="0"/>
              <a:t> = </a:t>
            </a:r>
            <a:r>
              <a:rPr lang="cs-CZ" sz="3600" dirty="0" err="1" smtClean="0"/>
              <a:t>Internal</a:t>
            </a:r>
            <a:r>
              <a:rPr lang="cs-CZ" sz="3600" dirty="0" smtClean="0"/>
              <a:t> </a:t>
            </a:r>
            <a:r>
              <a:rPr lang="cs-CZ" sz="3600" dirty="0" err="1"/>
              <a:t>R</a:t>
            </a:r>
            <a:r>
              <a:rPr lang="cs-CZ" sz="3600" dirty="0" err="1" smtClean="0"/>
              <a:t>evenue</a:t>
            </a:r>
            <a:r>
              <a:rPr lang="cs-CZ" sz="3600" dirty="0" smtClean="0"/>
              <a:t> </a:t>
            </a:r>
            <a:r>
              <a:rPr lang="cs-CZ" sz="3600" dirty="0" err="1" smtClean="0"/>
              <a:t>Service</a:t>
            </a:r>
            <a:endParaRPr lang="cs-CZ" sz="36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600" dirty="0" err="1" smtClean="0"/>
              <a:t>colonel</a:t>
            </a:r>
            <a:r>
              <a:rPr lang="cs-CZ" sz="3600" dirty="0" smtClean="0"/>
              <a:t>/</a:t>
            </a:r>
            <a:r>
              <a:rPr lang="cs-CZ" sz="3600" dirty="0" err="1" smtClean="0"/>
              <a:t>general</a:t>
            </a:r>
            <a:r>
              <a:rPr lang="cs-CZ" sz="3600" dirty="0" smtClean="0"/>
              <a:t> </a:t>
            </a:r>
            <a:r>
              <a:rPr lang="cs-CZ" sz="3600" dirty="0" err="1" smtClean="0"/>
              <a:t>Noriega</a:t>
            </a:r>
            <a:endParaRPr lang="cs-CZ" sz="36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600" dirty="0" smtClean="0"/>
              <a:t>svižnější projev</a:t>
            </a:r>
            <a:endParaRPr lang="cs-CZ" sz="36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59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money</a:t>
            </a:r>
            <a:r>
              <a:rPr lang="cs-CZ" dirty="0"/>
              <a:t> </a:t>
            </a:r>
            <a:r>
              <a:rPr lang="cs-CZ" dirty="0" err="1"/>
              <a:t>laundering</a:t>
            </a:r>
            <a:r>
              <a:rPr lang="cs-CZ" dirty="0"/>
              <a:t> – </a:t>
            </a:r>
            <a:r>
              <a:rPr lang="cs-CZ" dirty="0" err="1" smtClean="0"/>
              <a:t>bloom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04977"/>
            <a:ext cx="10075994" cy="4323144"/>
          </a:xfrm>
        </p:spPr>
        <p:txBody>
          <a:bodyPr/>
          <a:lstStyle/>
          <a:p>
            <a:pPr>
              <a:buFont typeface="Times New Roman" panose="02020603050405020304" pitchFamily="18" charset="0"/>
              <a:buChar char="→"/>
            </a:pPr>
            <a:r>
              <a:rPr lang="cs-CZ" sz="3600" dirty="0" smtClean="0"/>
              <a:t>jazyková ekonomie</a:t>
            </a:r>
            <a:endParaRPr lang="cs-CZ" sz="36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259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money</a:t>
            </a:r>
            <a:r>
              <a:rPr lang="cs-CZ" dirty="0"/>
              <a:t> </a:t>
            </a:r>
            <a:r>
              <a:rPr lang="cs-CZ" dirty="0" err="1"/>
              <a:t>laundering</a:t>
            </a:r>
            <a:r>
              <a:rPr lang="cs-CZ" dirty="0"/>
              <a:t> – </a:t>
            </a:r>
            <a:r>
              <a:rPr lang="cs-CZ" dirty="0" err="1" smtClean="0"/>
              <a:t>bloom</a:t>
            </a:r>
            <a:r>
              <a:rPr lang="cs-CZ" dirty="0" smtClean="0"/>
              <a:t>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846233" y="2205038"/>
            <a:ext cx="10075862" cy="4322762"/>
          </a:xfrm>
        </p:spPr>
        <p:txBody>
          <a:bodyPr/>
          <a:lstStyle/>
          <a:p>
            <a:pPr marL="358775" lvl="1" indent="-358775">
              <a:buFont typeface="Arial" panose="020B0604020202020204" pitchFamily="34" charset="0"/>
              <a:buChar char="•"/>
            </a:pPr>
            <a:r>
              <a:rPr lang="cs-CZ" sz="3600" dirty="0" smtClean="0"/>
              <a:t>Jaký volit posuv?</a:t>
            </a:r>
          </a:p>
          <a:p>
            <a:pPr marL="0" lvl="1" indent="0">
              <a:buNone/>
            </a:pPr>
            <a:endParaRPr lang="cs-CZ" sz="3600" dirty="0" smtClean="0"/>
          </a:p>
          <a:p>
            <a:pPr marL="0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592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money</a:t>
            </a:r>
            <a:r>
              <a:rPr lang="cs-CZ" dirty="0"/>
              <a:t> </a:t>
            </a:r>
            <a:r>
              <a:rPr lang="cs-CZ" dirty="0" err="1"/>
              <a:t>laundering</a:t>
            </a:r>
            <a:r>
              <a:rPr lang="cs-CZ" dirty="0"/>
              <a:t> – </a:t>
            </a:r>
            <a:r>
              <a:rPr lang="cs-CZ" dirty="0" err="1" smtClean="0"/>
              <a:t>bloom</a:t>
            </a:r>
            <a:r>
              <a:rPr lang="cs-CZ" dirty="0" smtClean="0"/>
              <a:t> – feedback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729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Mccormack</a:t>
            </a:r>
            <a:r>
              <a:rPr lang="cs-CZ" dirty="0" smtClean="0"/>
              <a:t> (</a:t>
            </a:r>
            <a:r>
              <a:rPr lang="cs-CZ" dirty="0" err="1" smtClean="0"/>
              <a:t>tedx</a:t>
            </a:r>
            <a:r>
              <a:rPr lang="cs-CZ" dirty="0" smtClean="0"/>
              <a:t>) – projev s videem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04977"/>
            <a:ext cx="10075994" cy="4323144"/>
          </a:xfrm>
        </p:spPr>
        <p:txBody>
          <a:bodyPr/>
          <a:lstStyle/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368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intonace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04977"/>
            <a:ext cx="10075994" cy="4323144"/>
          </a:xfrm>
        </p:spPr>
        <p:txBody>
          <a:bodyPr/>
          <a:lstStyle/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600" dirty="0"/>
              <a:t>Proč je při simultánním </a:t>
            </a:r>
            <a:r>
              <a:rPr lang="cs-CZ" sz="3600" dirty="0" smtClean="0"/>
              <a:t>tlumočení </a:t>
            </a:r>
            <a:r>
              <a:rPr lang="cs-CZ" sz="3600" dirty="0"/>
              <a:t>intonace důležitá?</a:t>
            </a:r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600" dirty="0"/>
              <a:t>Proč mají tlumočníci při simultánním tlumočení s intonací problém?</a:t>
            </a:r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600" dirty="0"/>
              <a:t>Jak se s tímto problémem vypořádat?</a:t>
            </a:r>
            <a:endParaRPr lang="cs-CZ" sz="36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812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vstupní proměnné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Našli jste ve svém seznamu vstupních proměnných z minulého semestru nějakou, která NENÍ relevantní pro ST?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Je nějaká vstupní proměnná, které byste ze své dosavadní zkušenosti do seznamu pro ST doplnili?</a:t>
            </a:r>
            <a:endParaRPr lang="cs-CZ" sz="3600" dirty="0" smtClean="0"/>
          </a:p>
          <a:p>
            <a:pPr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153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Mccormack</a:t>
            </a:r>
            <a:r>
              <a:rPr lang="cs-CZ" dirty="0" smtClean="0"/>
              <a:t> (</a:t>
            </a:r>
            <a:r>
              <a:rPr lang="cs-CZ" dirty="0" err="1" smtClean="0"/>
              <a:t>tedx</a:t>
            </a:r>
            <a:r>
              <a:rPr lang="cs-CZ" dirty="0" smtClean="0"/>
              <a:t>) – projev s videem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04977"/>
            <a:ext cx="10075994" cy="4323144"/>
          </a:xfrm>
        </p:spPr>
        <p:txBody>
          <a:bodyPr/>
          <a:lstStyle/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46167" y="2204977"/>
            <a:ext cx="10075994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600" dirty="0" err="1" smtClean="0"/>
              <a:t>TEDxPrague</a:t>
            </a:r>
            <a:r>
              <a:rPr lang="cs-CZ" sz="3600" dirty="0" smtClean="0"/>
              <a:t> 2017: Krásný nový svět</a:t>
            </a:r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600" dirty="0" smtClean="0"/>
              <a:t>projekt </a:t>
            </a:r>
            <a:r>
              <a:rPr lang="cs-CZ" sz="3600" dirty="0" err="1" smtClean="0"/>
              <a:t>Yesterday</a:t>
            </a:r>
            <a:r>
              <a:rPr lang="cs-CZ" sz="3600" dirty="0" smtClean="0"/>
              <a:t>, </a:t>
            </a:r>
            <a:r>
              <a:rPr lang="cs-CZ" sz="3600" dirty="0" err="1" smtClean="0"/>
              <a:t>Today</a:t>
            </a:r>
            <a:r>
              <a:rPr lang="cs-CZ" sz="3600" dirty="0" smtClean="0"/>
              <a:t>, </a:t>
            </a:r>
            <a:r>
              <a:rPr lang="cs-CZ" sz="3600" dirty="0" err="1" smtClean="0"/>
              <a:t>Tomorrow</a:t>
            </a:r>
            <a:r>
              <a:rPr lang="cs-CZ" sz="3600" dirty="0" smtClean="0"/>
              <a:t> zaměřený na uprchlíky</a:t>
            </a:r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600" dirty="0" smtClean="0"/>
              <a:t>cituje Všeobecnou deklaraci lidských práv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180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Mccormack</a:t>
            </a:r>
            <a:r>
              <a:rPr lang="cs-CZ" dirty="0" smtClean="0"/>
              <a:t> (</a:t>
            </a:r>
            <a:r>
              <a:rPr lang="cs-CZ" dirty="0" err="1" smtClean="0"/>
              <a:t>tedx</a:t>
            </a:r>
            <a:r>
              <a:rPr lang="cs-CZ" dirty="0" smtClean="0"/>
              <a:t>) – projev s videem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04977"/>
            <a:ext cx="10075994" cy="4323144"/>
          </a:xfrm>
        </p:spPr>
        <p:txBody>
          <a:bodyPr/>
          <a:lstStyle/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46167" y="2204977"/>
            <a:ext cx="10075994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Times New Roman" panose="02020603050405020304" pitchFamily="18" charset="0"/>
              <a:buChar char="→"/>
            </a:pPr>
            <a:r>
              <a:rPr lang="cs-CZ" sz="3600" dirty="0" smtClean="0"/>
              <a:t>intonace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591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Mccormack</a:t>
            </a:r>
            <a:r>
              <a:rPr lang="cs-CZ" dirty="0" smtClean="0"/>
              <a:t> (</a:t>
            </a:r>
            <a:r>
              <a:rPr lang="cs-CZ" dirty="0" err="1" smtClean="0"/>
              <a:t>tedx</a:t>
            </a:r>
            <a:r>
              <a:rPr lang="cs-CZ" dirty="0" smtClean="0"/>
              <a:t>)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46166" y="2204977"/>
            <a:ext cx="10497023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Co s vámi udělal vizuální vstup?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3600" dirty="0" smtClean="0"/>
              <a:t>Jak jste si poradili s citací deklarace?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804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Mccormack</a:t>
            </a:r>
            <a:r>
              <a:rPr lang="cs-CZ" dirty="0" smtClean="0"/>
              <a:t> (</a:t>
            </a:r>
            <a:r>
              <a:rPr lang="cs-CZ" dirty="0" err="1" smtClean="0"/>
              <a:t>tedx</a:t>
            </a:r>
            <a:r>
              <a:rPr lang="cs-CZ" dirty="0" smtClean="0"/>
              <a:t>) – feedback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942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/>
          </a:bodyPr>
          <a:lstStyle/>
          <a:p>
            <a:pPr algn="ctr"/>
            <a:r>
              <a:rPr lang="cs-CZ" sz="11500" dirty="0" err="1" smtClean="0">
                <a:solidFill>
                  <a:schemeClr val="bg1"/>
                </a:solidFill>
              </a:rPr>
              <a:t>wrap</a:t>
            </a:r>
            <a:r>
              <a:rPr lang="cs-CZ" sz="11500" dirty="0" smtClean="0">
                <a:solidFill>
                  <a:schemeClr val="bg1"/>
                </a:solidFill>
              </a:rPr>
              <a:t>-up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vás dnes čeká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191740" cy="4323144"/>
          </a:xfrm>
        </p:spPr>
        <p:txBody>
          <a:bodyPr/>
          <a:lstStyle/>
          <a:p>
            <a:pPr marL="358775" lvl="1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/>
              <a:t>pomalý projev</a:t>
            </a:r>
          </a:p>
          <a:p>
            <a:pPr marL="358775" lvl="1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 smtClean="0"/>
              <a:t>rychlý projev</a:t>
            </a:r>
            <a:endParaRPr lang="cs-CZ" sz="3600" dirty="0" smtClean="0"/>
          </a:p>
          <a:p>
            <a:pPr marL="358775" lvl="1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 smtClean="0"/>
              <a:t>projev s videem</a:t>
            </a: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983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vás dnes čeká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191740" cy="4323144"/>
          </a:xfrm>
        </p:spPr>
        <p:txBody>
          <a:bodyPr/>
          <a:lstStyle/>
          <a:p>
            <a:pPr marL="358775" lvl="1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/>
              <a:t>pomalý </a:t>
            </a:r>
            <a:r>
              <a:rPr lang="cs-CZ" sz="3600" dirty="0" smtClean="0"/>
              <a:t>projev → reformulace</a:t>
            </a:r>
            <a:endParaRPr lang="cs-CZ" sz="3600" dirty="0"/>
          </a:p>
          <a:p>
            <a:pPr marL="358775" lvl="1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 smtClean="0"/>
              <a:t>rychlý projev</a:t>
            </a:r>
            <a:endParaRPr lang="cs-CZ" sz="3600" dirty="0" smtClean="0"/>
          </a:p>
          <a:p>
            <a:pPr marL="358775" lvl="1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 smtClean="0"/>
              <a:t>projev s videem</a:t>
            </a: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003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vás dnes čeká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191740" cy="4323144"/>
          </a:xfrm>
        </p:spPr>
        <p:txBody>
          <a:bodyPr/>
          <a:lstStyle/>
          <a:p>
            <a:pPr marL="358775" lvl="1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/>
              <a:t>pomalý projev → reformulace</a:t>
            </a:r>
          </a:p>
          <a:p>
            <a:pPr marL="358775" lvl="1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 smtClean="0"/>
              <a:t>rychlý projev </a:t>
            </a:r>
            <a:r>
              <a:rPr lang="cs-CZ" sz="3600" dirty="0" smtClean="0"/>
              <a:t>→ jazyková ekonomie</a:t>
            </a:r>
          </a:p>
          <a:p>
            <a:pPr marL="358775" lvl="1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 smtClean="0"/>
              <a:t>projev s videem</a:t>
            </a: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123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vás dnes čeká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191740" cy="4323144"/>
          </a:xfrm>
        </p:spPr>
        <p:txBody>
          <a:bodyPr/>
          <a:lstStyle/>
          <a:p>
            <a:pPr marL="358775" lvl="1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/>
              <a:t>pomalý projev → reformulace</a:t>
            </a:r>
          </a:p>
          <a:p>
            <a:pPr marL="358775" lvl="1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 smtClean="0"/>
              <a:t>rychlý projev </a:t>
            </a:r>
            <a:r>
              <a:rPr lang="cs-CZ" sz="3600" dirty="0" smtClean="0"/>
              <a:t>→ jazyková ekonomie</a:t>
            </a:r>
          </a:p>
          <a:p>
            <a:pPr marL="358775" lvl="1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 smtClean="0"/>
              <a:t>projev s videem → intonace</a:t>
            </a:r>
            <a:endParaRPr lang="cs-CZ" sz="3600" dirty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434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vás dnes čeká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358775" lvl="1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 err="1"/>
              <a:t>money</a:t>
            </a:r>
            <a:r>
              <a:rPr lang="cs-CZ" sz="3600" dirty="0"/>
              <a:t> </a:t>
            </a:r>
            <a:r>
              <a:rPr lang="cs-CZ" sz="3600" dirty="0" err="1"/>
              <a:t>laundering</a:t>
            </a:r>
            <a:r>
              <a:rPr lang="cs-CZ" sz="3600" dirty="0"/>
              <a:t> – Raphael</a:t>
            </a:r>
          </a:p>
          <a:p>
            <a:pPr marL="358775" lvl="1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 err="1" smtClean="0"/>
              <a:t>mone</a:t>
            </a:r>
            <a:r>
              <a:rPr lang="cs-CZ" sz="3600" dirty="0" err="1" smtClean="0"/>
              <a:t>y</a:t>
            </a:r>
            <a:r>
              <a:rPr lang="cs-CZ" sz="3600" dirty="0" smtClean="0"/>
              <a:t> </a:t>
            </a:r>
            <a:r>
              <a:rPr lang="cs-CZ" sz="3600" dirty="0" err="1" smtClean="0"/>
              <a:t>laundering</a:t>
            </a:r>
            <a:r>
              <a:rPr lang="cs-CZ" sz="3600" dirty="0" smtClean="0"/>
              <a:t> – </a:t>
            </a:r>
            <a:r>
              <a:rPr lang="cs-CZ" sz="3600" dirty="0" err="1" smtClean="0"/>
              <a:t>Bloom</a:t>
            </a:r>
            <a:endParaRPr lang="cs-CZ" sz="3600" dirty="0" smtClean="0"/>
          </a:p>
          <a:p>
            <a:pPr marL="358775" lvl="1" indent="-358775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 err="1" smtClean="0"/>
              <a:t>TEDx</a:t>
            </a:r>
            <a:r>
              <a:rPr lang="cs-CZ" sz="3600" dirty="0" smtClean="0"/>
              <a:t> </a:t>
            </a:r>
            <a:r>
              <a:rPr lang="cs-CZ" sz="3600" dirty="0" err="1" smtClean="0"/>
              <a:t>refugees</a:t>
            </a:r>
            <a:r>
              <a:rPr lang="cs-CZ" sz="3600" dirty="0" smtClean="0"/>
              <a:t> – </a:t>
            </a:r>
            <a:r>
              <a:rPr lang="cs-CZ" sz="3600" dirty="0" err="1" smtClean="0"/>
              <a:t>McCormack</a:t>
            </a:r>
            <a:endParaRPr lang="cs-CZ" sz="3600" dirty="0" smtClean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732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reformulace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04977"/>
            <a:ext cx="10075994" cy="4323144"/>
          </a:xfrm>
        </p:spPr>
        <p:txBody>
          <a:bodyPr/>
          <a:lstStyle/>
          <a:p>
            <a:pPr marL="457200" lvl="1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/>
              <a:t>Proč/kdy musí simultánní tlumočník reformulovat</a:t>
            </a:r>
            <a:r>
              <a:rPr lang="cs-CZ" sz="3600" dirty="0" smtClean="0"/>
              <a:t>?</a:t>
            </a:r>
          </a:p>
          <a:p>
            <a:pPr marL="640080" lvl="2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200" dirty="0" smtClean="0"/>
              <a:t>Jaké jsou silné stránky </a:t>
            </a:r>
            <a:r>
              <a:rPr lang="cs-CZ" sz="3200" dirty="0" err="1" smtClean="0"/>
              <a:t>ČJ</a:t>
            </a:r>
            <a:r>
              <a:rPr lang="cs-CZ" sz="3200" dirty="0" smtClean="0"/>
              <a:t>, které můžeme využít?</a:t>
            </a:r>
            <a:endParaRPr lang="cs-CZ" sz="3200" dirty="0"/>
          </a:p>
          <a:p>
            <a:pPr marL="457200" lvl="1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/>
              <a:t>Jaké konkrétní jazykové změny může provést?</a:t>
            </a:r>
          </a:p>
          <a:p>
            <a:pPr marL="457200" lvl="1" indent="-457200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3600" dirty="0" smtClean="0"/>
              <a:t>Co </a:t>
            </a:r>
            <a:r>
              <a:rPr lang="cs-CZ" sz="3600" dirty="0"/>
              <a:t>naopak hrozí, když </a:t>
            </a:r>
            <a:r>
              <a:rPr lang="cs-CZ" sz="3600" dirty="0" smtClean="0"/>
              <a:t>reformulovat </a:t>
            </a:r>
            <a:r>
              <a:rPr lang="cs-CZ" sz="3600" dirty="0"/>
              <a:t>nebude?</a:t>
            </a:r>
            <a:endParaRPr lang="cs-CZ" sz="20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09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money</a:t>
            </a:r>
            <a:r>
              <a:rPr lang="cs-CZ" dirty="0"/>
              <a:t> </a:t>
            </a:r>
            <a:r>
              <a:rPr lang="cs-CZ" dirty="0" err="1"/>
              <a:t>laundering</a:t>
            </a:r>
            <a:r>
              <a:rPr lang="cs-CZ" dirty="0"/>
              <a:t> – </a:t>
            </a:r>
            <a:r>
              <a:rPr lang="cs-CZ" dirty="0" err="1" smtClean="0"/>
              <a:t>raphael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04977"/>
            <a:ext cx="10075994" cy="4323144"/>
          </a:xfrm>
        </p:spPr>
        <p:txBody>
          <a:bodyPr/>
          <a:lstStyle/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600" dirty="0" smtClean="0"/>
              <a:t>hovoří k policistům a státním zástupcům</a:t>
            </a:r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600" dirty="0" smtClean="0"/>
              <a:t>rok 1991 = privatizace</a:t>
            </a:r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600" dirty="0" err="1" smtClean="0"/>
              <a:t>G7</a:t>
            </a:r>
            <a:r>
              <a:rPr lang="cs-CZ" sz="3600" dirty="0" smtClean="0"/>
              <a:t> </a:t>
            </a:r>
            <a:r>
              <a:rPr lang="cs-CZ" sz="3600" dirty="0" err="1" smtClean="0"/>
              <a:t>task</a:t>
            </a:r>
            <a:r>
              <a:rPr lang="cs-CZ" sz="3600" dirty="0" smtClean="0"/>
              <a:t> </a:t>
            </a:r>
            <a:r>
              <a:rPr lang="cs-CZ" sz="3600" dirty="0" err="1" smtClean="0"/>
              <a:t>worce</a:t>
            </a:r>
            <a:endParaRPr lang="cs-CZ" sz="3600" dirty="0" smtClean="0"/>
          </a:p>
          <a:p>
            <a:pPr marL="173038" lvl="1" indent="-173038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173038" lvl="1" indent="-173038">
              <a:buFont typeface="Arial" panose="020B0604020202020204" pitchFamily="34" charset="0"/>
              <a:buChar char="•"/>
            </a:pPr>
            <a:r>
              <a:rPr lang="cs-CZ" sz="3600" dirty="0" smtClean="0"/>
              <a:t>pomalý projev</a:t>
            </a:r>
          </a:p>
          <a:p>
            <a:pPr marL="571500" lvl="1" indent="-571500"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marL="571500" lvl="1" indent="-571500"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505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1962</TotalTime>
  <Words>367</Words>
  <Application>Microsoft Office PowerPoint</Application>
  <PresentationFormat>Širokoúhlá obrazovka</PresentationFormat>
  <Paragraphs>90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31" baseType="lpstr">
      <vt:lpstr>Arial</vt:lpstr>
      <vt:lpstr>Calibri</vt:lpstr>
      <vt:lpstr>Times New Roman</vt:lpstr>
      <vt:lpstr>Tw Cen MT</vt:lpstr>
      <vt:lpstr>Tw Cen MT Condensed</vt:lpstr>
      <vt:lpstr>Wingdings 3</vt:lpstr>
      <vt:lpstr>Integrál</vt:lpstr>
      <vt:lpstr>STI: vstupní proměnné</vt:lpstr>
      <vt:lpstr>vstupní proměnné</vt:lpstr>
      <vt:lpstr>co vás dnes čeká</vt:lpstr>
      <vt:lpstr>co vás dnes čeká</vt:lpstr>
      <vt:lpstr>co vás dnes čeká</vt:lpstr>
      <vt:lpstr>co vás dnes čeká</vt:lpstr>
      <vt:lpstr>co vás dnes čeká</vt:lpstr>
      <vt:lpstr>reformulace</vt:lpstr>
      <vt:lpstr>money laundering – raphael</vt:lpstr>
      <vt:lpstr>money laundering – raphael</vt:lpstr>
      <vt:lpstr>money laundering – raphael – debriefing</vt:lpstr>
      <vt:lpstr>money laundering – raphael – feedback</vt:lpstr>
      <vt:lpstr>jazyková ekonomie</vt:lpstr>
      <vt:lpstr>money laundering – bloom</vt:lpstr>
      <vt:lpstr>money laundering – bloom</vt:lpstr>
      <vt:lpstr>money laundering – bloom – debriefing</vt:lpstr>
      <vt:lpstr>money laundering – bloom – feedback</vt:lpstr>
      <vt:lpstr>Mccormack (tedx) – projev s videem</vt:lpstr>
      <vt:lpstr>intonace</vt:lpstr>
      <vt:lpstr>Mccormack (tedx) – projev s videem</vt:lpstr>
      <vt:lpstr>Mccormack (tedx) – projev s videem</vt:lpstr>
      <vt:lpstr>Mccormack (tedx) – debriefing</vt:lpstr>
      <vt:lpstr>Mccormack (tedx) – feedback</vt:lpstr>
      <vt:lpstr>wrap-up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Kateřina Ešnerová</dc:creator>
  <cp:lastModifiedBy>Kateřina Ešnerová</cp:lastModifiedBy>
  <cp:revision>132</cp:revision>
  <cp:lastPrinted>2020-02-24T11:22:20Z</cp:lastPrinted>
  <dcterms:created xsi:type="dcterms:W3CDTF">2019-03-09T16:29:07Z</dcterms:created>
  <dcterms:modified xsi:type="dcterms:W3CDTF">2020-03-02T10:33:26Z</dcterms:modified>
</cp:coreProperties>
</file>