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6"/>
  </p:handoutMasterIdLst>
  <p:sldIdLst>
    <p:sldId id="265" r:id="rId2"/>
    <p:sldId id="367" r:id="rId3"/>
    <p:sldId id="335" r:id="rId4"/>
    <p:sldId id="390" r:id="rId5"/>
    <p:sldId id="391" r:id="rId6"/>
    <p:sldId id="392" r:id="rId7"/>
    <p:sldId id="366" r:id="rId8"/>
    <p:sldId id="368" r:id="rId9"/>
    <p:sldId id="393" r:id="rId10"/>
    <p:sldId id="398" r:id="rId11"/>
    <p:sldId id="399" r:id="rId12"/>
    <p:sldId id="406" r:id="rId13"/>
    <p:sldId id="394" r:id="rId14"/>
    <p:sldId id="395" r:id="rId15"/>
    <p:sldId id="400" r:id="rId16"/>
    <p:sldId id="401" r:id="rId17"/>
    <p:sldId id="405" r:id="rId18"/>
    <p:sldId id="396" r:id="rId19"/>
    <p:sldId id="397" r:id="rId20"/>
    <p:sldId id="402" r:id="rId21"/>
    <p:sldId id="403" r:id="rId22"/>
    <p:sldId id="404" r:id="rId23"/>
    <p:sldId id="407" r:id="rId24"/>
    <p:sldId id="319" r:id="rId25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000C-EF45-45F5-BE4D-E74D73200378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EF10-A849-4F43-BFA4-5FC22B5F2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7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</a:t>
            </a:r>
            <a:r>
              <a:rPr lang="cs-CZ" dirty="0" smtClean="0"/>
              <a:t>: </a:t>
            </a:r>
            <a:r>
              <a:rPr lang="cs-CZ" dirty="0" smtClean="0"/>
              <a:t>vstupní proměnné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– </a:t>
            </a:r>
            <a:r>
              <a:rPr lang="cs-CZ" dirty="0" err="1" smtClean="0"/>
              <a:t>raphael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571500" lvl="1" indent="-571500">
              <a:buFont typeface="Times New Roman" panose="02020603050405020304" pitchFamily="18" charset="0"/>
              <a:buChar char="→"/>
            </a:pPr>
            <a:r>
              <a:rPr lang="cs-CZ" sz="3600" dirty="0" smtClean="0"/>
              <a:t>reformulace</a:t>
            </a:r>
          </a:p>
          <a:p>
            <a:pPr marL="571500" lvl="1" indent="-571500">
              <a:buFont typeface="Times New Roman" panose="02020603050405020304" pitchFamily="18" charset="0"/>
              <a:buChar char="→"/>
            </a:pPr>
            <a:r>
              <a:rPr lang="cs-CZ" sz="3600" dirty="0" smtClean="0"/>
              <a:t>intonace</a:t>
            </a:r>
            <a:endParaRPr lang="cs-CZ" sz="3600" dirty="0" smtClean="0"/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9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– </a:t>
            </a:r>
            <a:r>
              <a:rPr lang="cs-CZ" dirty="0" err="1" smtClean="0"/>
              <a:t>raphael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cs-CZ" sz="3600" dirty="0" smtClean="0"/>
              <a:t>Jaký volit posuv?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cs-CZ" sz="3600" dirty="0" smtClean="0"/>
              <a:t>Na co ještě se u pomalého projevu zaměřit?</a:t>
            </a:r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– </a:t>
            </a:r>
            <a:r>
              <a:rPr lang="cs-CZ" dirty="0" err="1" smtClean="0"/>
              <a:t>raphael</a:t>
            </a:r>
            <a:r>
              <a:rPr lang="cs-CZ" dirty="0" smtClean="0"/>
              <a:t>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7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jazyková 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V čem spočívá </a:t>
            </a:r>
            <a:r>
              <a:rPr lang="cs-CZ" sz="3600" dirty="0" smtClean="0"/>
              <a:t>princip </a:t>
            </a:r>
            <a:r>
              <a:rPr lang="cs-CZ" sz="3600" dirty="0"/>
              <a:t>jazykové ekonomie?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Proč/kdy ji simultánní tlumočníci potřebují?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Co konkrétně může tlumočník udělat, aby se vyjádřil úsporněji než řečník?</a:t>
            </a:r>
            <a:endParaRPr lang="cs-CZ" sz="36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6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– </a:t>
            </a:r>
            <a:r>
              <a:rPr lang="cs-CZ" dirty="0" err="1" smtClean="0"/>
              <a:t>bloom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stále stejná konference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err="1" smtClean="0"/>
              <a:t>IRS</a:t>
            </a:r>
            <a:r>
              <a:rPr lang="cs-CZ" sz="3600" dirty="0" smtClean="0"/>
              <a:t> = </a:t>
            </a:r>
            <a:r>
              <a:rPr lang="cs-CZ" sz="3600" dirty="0" err="1" smtClean="0"/>
              <a:t>Internal</a:t>
            </a:r>
            <a:r>
              <a:rPr lang="cs-CZ" sz="3600" dirty="0" smtClean="0"/>
              <a:t> </a:t>
            </a:r>
            <a:r>
              <a:rPr lang="cs-CZ" sz="3600" dirty="0" err="1"/>
              <a:t>R</a:t>
            </a:r>
            <a:r>
              <a:rPr lang="cs-CZ" sz="3600" dirty="0" err="1" smtClean="0"/>
              <a:t>evenue</a:t>
            </a:r>
            <a:r>
              <a:rPr lang="cs-CZ" sz="3600" dirty="0" smtClean="0"/>
              <a:t> </a:t>
            </a:r>
            <a:r>
              <a:rPr lang="cs-CZ" sz="3600" dirty="0" err="1" smtClean="0"/>
              <a:t>Service</a:t>
            </a:r>
            <a:endParaRPr lang="cs-CZ" sz="36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err="1" smtClean="0"/>
              <a:t>colonel</a:t>
            </a:r>
            <a:r>
              <a:rPr lang="cs-CZ" sz="3600" dirty="0" smtClean="0"/>
              <a:t>/</a:t>
            </a:r>
            <a:r>
              <a:rPr lang="cs-CZ" sz="3600" dirty="0" err="1" smtClean="0"/>
              <a:t>general</a:t>
            </a:r>
            <a:r>
              <a:rPr lang="cs-CZ" sz="3600" dirty="0" smtClean="0"/>
              <a:t> </a:t>
            </a:r>
            <a:r>
              <a:rPr lang="cs-CZ" sz="3600" dirty="0" err="1" smtClean="0"/>
              <a:t>Noriega</a:t>
            </a:r>
            <a:endParaRPr lang="cs-CZ" sz="36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svižnější projev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– </a:t>
            </a:r>
            <a:r>
              <a:rPr lang="cs-CZ" dirty="0" err="1" smtClean="0"/>
              <a:t>bloom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>
              <a:buFont typeface="Times New Roman" panose="02020603050405020304" pitchFamily="18" charset="0"/>
              <a:buChar char="→"/>
            </a:pPr>
            <a:r>
              <a:rPr lang="cs-CZ" sz="3600" dirty="0" smtClean="0"/>
              <a:t>jazyková ekonomie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59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– </a:t>
            </a:r>
            <a:r>
              <a:rPr lang="cs-CZ" dirty="0" err="1" smtClean="0"/>
              <a:t>bloom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46233" y="2205038"/>
            <a:ext cx="10075862" cy="4322762"/>
          </a:xfrm>
        </p:spPr>
        <p:txBody>
          <a:bodyPr/>
          <a:lstStyle/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cs-CZ" sz="3600" dirty="0" smtClean="0"/>
              <a:t>Jaký volit posuv?</a:t>
            </a:r>
          </a:p>
          <a:p>
            <a:pPr marL="0" lvl="1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– </a:t>
            </a:r>
            <a:r>
              <a:rPr lang="cs-CZ" dirty="0" err="1" smtClean="0"/>
              <a:t>bloom</a:t>
            </a:r>
            <a:r>
              <a:rPr lang="cs-CZ" dirty="0" smtClean="0"/>
              <a:t>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2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Mccormack</a:t>
            </a:r>
            <a:r>
              <a:rPr lang="cs-CZ" dirty="0" smtClean="0"/>
              <a:t> (</a:t>
            </a:r>
            <a:r>
              <a:rPr lang="cs-CZ" dirty="0" err="1" smtClean="0"/>
              <a:t>tedx</a:t>
            </a:r>
            <a:r>
              <a:rPr lang="cs-CZ" dirty="0" smtClean="0"/>
              <a:t>) – projev s videem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6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intonace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/>
              <a:t>Proč je při simultánním </a:t>
            </a:r>
            <a:r>
              <a:rPr lang="cs-CZ" sz="3600" dirty="0" smtClean="0"/>
              <a:t>tlumočení </a:t>
            </a:r>
            <a:r>
              <a:rPr lang="cs-CZ" sz="3600" dirty="0"/>
              <a:t>intonace důležitá?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/>
              <a:t>Proč mají tlumočníci při simultánním tlumočení s intonací problém?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/>
              <a:t>Jak se s tímto problémem vypořádat?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1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vstupní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Našli jste ve svém seznamu vstupních proměnných z minulého semestru nějakou, která NENÍ relevantní pro 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Je nějaká vstupní proměnná, které byste ze své dosavadní zkušenosti do seznamu pro ST doplnili?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5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Mccormack</a:t>
            </a:r>
            <a:r>
              <a:rPr lang="cs-CZ" dirty="0" smtClean="0"/>
              <a:t> (</a:t>
            </a:r>
            <a:r>
              <a:rPr lang="cs-CZ" dirty="0" err="1" smtClean="0"/>
              <a:t>tedx</a:t>
            </a:r>
            <a:r>
              <a:rPr lang="cs-CZ" dirty="0" smtClean="0"/>
              <a:t>) – projev s videem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46167" y="2204977"/>
            <a:ext cx="10075994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err="1" smtClean="0"/>
              <a:t>TEDxPrague</a:t>
            </a:r>
            <a:r>
              <a:rPr lang="cs-CZ" sz="3600" dirty="0" smtClean="0"/>
              <a:t> 2017: Krásný nový svět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projekt </a:t>
            </a:r>
            <a:r>
              <a:rPr lang="cs-CZ" sz="3600" dirty="0" err="1" smtClean="0"/>
              <a:t>Yesterday</a:t>
            </a:r>
            <a:r>
              <a:rPr lang="cs-CZ" sz="3600" dirty="0" smtClean="0"/>
              <a:t>, </a:t>
            </a:r>
            <a:r>
              <a:rPr lang="cs-CZ" sz="3600" dirty="0" err="1" smtClean="0"/>
              <a:t>Today</a:t>
            </a:r>
            <a:r>
              <a:rPr lang="cs-CZ" sz="3600" dirty="0" smtClean="0"/>
              <a:t>, </a:t>
            </a:r>
            <a:r>
              <a:rPr lang="cs-CZ" sz="3600" dirty="0" err="1" smtClean="0"/>
              <a:t>Tomorrow</a:t>
            </a:r>
            <a:r>
              <a:rPr lang="cs-CZ" sz="3600" dirty="0" smtClean="0"/>
              <a:t> zaměřený na uprchlíky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cituje Všeobecnou deklaraci lidských práv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8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Mccormack</a:t>
            </a:r>
            <a:r>
              <a:rPr lang="cs-CZ" dirty="0" smtClean="0"/>
              <a:t> (</a:t>
            </a:r>
            <a:r>
              <a:rPr lang="cs-CZ" dirty="0" err="1" smtClean="0"/>
              <a:t>tedx</a:t>
            </a:r>
            <a:r>
              <a:rPr lang="cs-CZ" dirty="0" smtClean="0"/>
              <a:t>) – projev s videem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46167" y="2204977"/>
            <a:ext cx="10075994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Char char="→"/>
            </a:pPr>
            <a:r>
              <a:rPr lang="cs-CZ" sz="3600" dirty="0" smtClean="0"/>
              <a:t>intonace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9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Mccormack</a:t>
            </a:r>
            <a:r>
              <a:rPr lang="cs-CZ" dirty="0" smtClean="0"/>
              <a:t> (</a:t>
            </a:r>
            <a:r>
              <a:rPr lang="cs-CZ" dirty="0" err="1" smtClean="0"/>
              <a:t>tedx</a:t>
            </a:r>
            <a:r>
              <a:rPr lang="cs-CZ" dirty="0" smtClean="0"/>
              <a:t>)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46166" y="2204977"/>
            <a:ext cx="10497023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s vámi udělal vizuální vstup?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Jak jste si poradili s citací deklarace?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0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Mccormack</a:t>
            </a:r>
            <a:r>
              <a:rPr lang="cs-CZ" dirty="0" smtClean="0"/>
              <a:t> (</a:t>
            </a:r>
            <a:r>
              <a:rPr lang="cs-CZ" dirty="0" err="1" smtClean="0"/>
              <a:t>tedx</a:t>
            </a:r>
            <a:r>
              <a:rPr lang="cs-CZ" dirty="0" smtClean="0"/>
              <a:t>)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4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pomalý projev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rychlý projev</a:t>
            </a:r>
            <a:endParaRPr lang="cs-CZ" sz="3600" dirty="0" smtClean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projev s videem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8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pomalý </a:t>
            </a:r>
            <a:r>
              <a:rPr lang="cs-CZ" sz="3600" dirty="0" smtClean="0"/>
              <a:t>projev → reformulace</a:t>
            </a:r>
            <a:endParaRPr lang="cs-CZ" sz="36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rychlý projev</a:t>
            </a:r>
            <a:endParaRPr lang="cs-CZ" sz="3600" dirty="0" smtClean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projev s videem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0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pomalý projev → reformulace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rychlý projev </a:t>
            </a:r>
            <a:r>
              <a:rPr lang="cs-CZ" sz="3600" dirty="0" smtClean="0"/>
              <a:t>→ jazyková ekonomie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projev s videem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2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pomalý projev → reformulace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rychlý projev </a:t>
            </a:r>
            <a:r>
              <a:rPr lang="cs-CZ" sz="3600" dirty="0" smtClean="0"/>
              <a:t>→ jazyková ekonomie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projev s videem → intonace</a:t>
            </a:r>
            <a:endParaRPr lang="cs-CZ" sz="36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3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/>
              <a:t>money</a:t>
            </a:r>
            <a:r>
              <a:rPr lang="cs-CZ" sz="3600" dirty="0"/>
              <a:t> </a:t>
            </a:r>
            <a:r>
              <a:rPr lang="cs-CZ" sz="3600" dirty="0" err="1"/>
              <a:t>laundering</a:t>
            </a:r>
            <a:r>
              <a:rPr lang="cs-CZ" sz="3600" dirty="0"/>
              <a:t> – Raphael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mone</a:t>
            </a:r>
            <a:r>
              <a:rPr lang="cs-CZ" sz="3600" dirty="0" err="1" smtClean="0"/>
              <a:t>y</a:t>
            </a:r>
            <a:r>
              <a:rPr lang="cs-CZ" sz="3600" dirty="0" smtClean="0"/>
              <a:t> </a:t>
            </a:r>
            <a:r>
              <a:rPr lang="cs-CZ" sz="3600" dirty="0" err="1" smtClean="0"/>
              <a:t>laundering</a:t>
            </a:r>
            <a:r>
              <a:rPr lang="cs-CZ" sz="3600" dirty="0" smtClean="0"/>
              <a:t> – </a:t>
            </a:r>
            <a:r>
              <a:rPr lang="cs-CZ" sz="3600" dirty="0" err="1" smtClean="0"/>
              <a:t>Bloom</a:t>
            </a:r>
            <a:endParaRPr lang="cs-CZ" sz="3600" dirty="0" smtClean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TEDx</a:t>
            </a:r>
            <a:r>
              <a:rPr lang="cs-CZ" sz="3600" dirty="0" smtClean="0"/>
              <a:t> </a:t>
            </a:r>
            <a:r>
              <a:rPr lang="cs-CZ" sz="3600" dirty="0" err="1" smtClean="0"/>
              <a:t>refugees</a:t>
            </a:r>
            <a:r>
              <a:rPr lang="cs-CZ" sz="3600" dirty="0" smtClean="0"/>
              <a:t> – </a:t>
            </a:r>
            <a:r>
              <a:rPr lang="cs-CZ" sz="3600" dirty="0" err="1" smtClean="0"/>
              <a:t>McCormack</a:t>
            </a:r>
            <a:endParaRPr lang="cs-CZ" sz="36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3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Proč/kdy musí simultánní tlumočník reformulovat</a:t>
            </a:r>
            <a:r>
              <a:rPr lang="cs-CZ" sz="3600" dirty="0" smtClean="0"/>
              <a:t>?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Jaké jsou silné stránky </a:t>
            </a:r>
            <a:r>
              <a:rPr lang="cs-CZ" sz="3200" dirty="0" err="1" smtClean="0"/>
              <a:t>ČJ</a:t>
            </a:r>
            <a:r>
              <a:rPr lang="cs-CZ" sz="3200" dirty="0" smtClean="0"/>
              <a:t>, které můžeme využít?</a:t>
            </a:r>
            <a:endParaRPr lang="cs-CZ" sz="3200" dirty="0"/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Jaké konkrétní jazykové změny může provést?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Co </a:t>
            </a:r>
            <a:r>
              <a:rPr lang="cs-CZ" sz="3600" dirty="0"/>
              <a:t>naopak hrozí, když </a:t>
            </a:r>
            <a:r>
              <a:rPr lang="cs-CZ" sz="3600" dirty="0" smtClean="0"/>
              <a:t>reformulovat </a:t>
            </a:r>
            <a:r>
              <a:rPr lang="cs-CZ" sz="3600" dirty="0"/>
              <a:t>nebude?</a:t>
            </a: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laundering</a:t>
            </a:r>
            <a:r>
              <a:rPr lang="cs-CZ" dirty="0"/>
              <a:t> – </a:t>
            </a:r>
            <a:r>
              <a:rPr lang="cs-CZ" dirty="0" err="1" smtClean="0"/>
              <a:t>raphael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75994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hovoří k policistům a státním zástupcům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rok 1991 = privatizace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err="1" smtClean="0"/>
              <a:t>G7</a:t>
            </a:r>
            <a:r>
              <a:rPr lang="cs-CZ" sz="3600" dirty="0" smtClean="0"/>
              <a:t> </a:t>
            </a:r>
            <a:r>
              <a:rPr lang="cs-CZ" sz="3600" dirty="0" err="1" smtClean="0"/>
              <a:t>task</a:t>
            </a:r>
            <a:r>
              <a:rPr lang="cs-CZ" sz="3600" dirty="0" smtClean="0"/>
              <a:t> </a:t>
            </a:r>
            <a:r>
              <a:rPr lang="cs-CZ" sz="3600" dirty="0" err="1" smtClean="0"/>
              <a:t>worce</a:t>
            </a:r>
            <a:endParaRPr lang="cs-CZ" sz="36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pomalý projev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0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1962</TotalTime>
  <Words>367</Words>
  <Application>Microsoft Office PowerPoint</Application>
  <PresentationFormat>Širokoúhlá obrazovka</PresentationFormat>
  <Paragraphs>90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Tw Cen MT Condensed</vt:lpstr>
      <vt:lpstr>Wingdings 3</vt:lpstr>
      <vt:lpstr>Integrál</vt:lpstr>
      <vt:lpstr>STI: vstupní proměnné</vt:lpstr>
      <vt:lpstr>vstupní proměnné</vt:lpstr>
      <vt:lpstr>co vás dnes čeká</vt:lpstr>
      <vt:lpstr>co vás dnes čeká</vt:lpstr>
      <vt:lpstr>co vás dnes čeká</vt:lpstr>
      <vt:lpstr>co vás dnes čeká</vt:lpstr>
      <vt:lpstr>co vás dnes čeká</vt:lpstr>
      <vt:lpstr>reformulace</vt:lpstr>
      <vt:lpstr>money laundering – raphael</vt:lpstr>
      <vt:lpstr>money laundering – raphael</vt:lpstr>
      <vt:lpstr>money laundering – raphael – debriefing</vt:lpstr>
      <vt:lpstr>money laundering – raphael – feedback</vt:lpstr>
      <vt:lpstr>jazyková ekonomie</vt:lpstr>
      <vt:lpstr>money laundering – bloom</vt:lpstr>
      <vt:lpstr>money laundering – bloom</vt:lpstr>
      <vt:lpstr>money laundering – bloom – debriefing</vt:lpstr>
      <vt:lpstr>money laundering – bloom – feedback</vt:lpstr>
      <vt:lpstr>Mccormack (tedx) – projev s videem</vt:lpstr>
      <vt:lpstr>intonace</vt:lpstr>
      <vt:lpstr>Mccormack (tedx) – projev s videem</vt:lpstr>
      <vt:lpstr>Mccormack (tedx) – projev s videem</vt:lpstr>
      <vt:lpstr>Mccormack (tedx) – debriefing</vt:lpstr>
      <vt:lpstr>Mccormack (tedx) – feedback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132</cp:revision>
  <cp:lastPrinted>2020-02-24T11:22:20Z</cp:lastPrinted>
  <dcterms:created xsi:type="dcterms:W3CDTF">2019-03-09T16:29:07Z</dcterms:created>
  <dcterms:modified xsi:type="dcterms:W3CDTF">2020-03-02T10:33:26Z</dcterms:modified>
</cp:coreProperties>
</file>