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5"/>
  </p:notesMasterIdLst>
  <p:sldIdLst>
    <p:sldId id="256" r:id="rId2"/>
    <p:sldId id="320" r:id="rId3"/>
    <p:sldId id="345" r:id="rId4"/>
    <p:sldId id="353" r:id="rId5"/>
    <p:sldId id="354" r:id="rId6"/>
    <p:sldId id="321" r:id="rId7"/>
    <p:sldId id="335" r:id="rId8"/>
    <p:sldId id="336" r:id="rId9"/>
    <p:sldId id="350" r:id="rId10"/>
    <p:sldId id="346" r:id="rId11"/>
    <p:sldId id="347" r:id="rId12"/>
    <p:sldId id="351" r:id="rId13"/>
    <p:sldId id="352" r:id="rId14"/>
    <p:sldId id="322" r:id="rId15"/>
    <p:sldId id="323" r:id="rId16"/>
    <p:sldId id="327" r:id="rId17"/>
    <p:sldId id="331" r:id="rId18"/>
    <p:sldId id="344" r:id="rId19"/>
    <p:sldId id="324" r:id="rId20"/>
    <p:sldId id="325" r:id="rId21"/>
    <p:sldId id="328" r:id="rId22"/>
    <p:sldId id="329" r:id="rId23"/>
    <p:sldId id="330" r:id="rId24"/>
    <p:sldId id="332" r:id="rId25"/>
    <p:sldId id="333" r:id="rId26"/>
    <p:sldId id="334" r:id="rId27"/>
    <p:sldId id="337" r:id="rId28"/>
    <p:sldId id="338" r:id="rId29"/>
    <p:sldId id="339" r:id="rId30"/>
    <p:sldId id="340" r:id="rId31"/>
    <p:sldId id="341" r:id="rId32"/>
    <p:sldId id="342" r:id="rId33"/>
    <p:sldId id="348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43"/>
    <p:restoredTop sz="75646"/>
  </p:normalViewPr>
  <p:slideViewPr>
    <p:cSldViewPr snapToGrid="0" showGuides="1">
      <p:cViewPr varScale="1">
        <p:scale>
          <a:sx n="91" d="100"/>
          <a:sy n="91" d="100"/>
        </p:scale>
        <p:origin x="616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43E41E-B090-544A-9036-A8612AC2B5A4}" type="datetimeFigureOut">
              <a:rPr lang="cs-CZ" smtClean="0"/>
              <a:t>12.11.2024</a:t>
            </a:fld>
            <a:endParaRPr lang="cs-CZ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cs-CZ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7EFDF9-126E-DA4E-AD1D-E0A9B31260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3821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b="0" i="0" u="none" strike="noStrike" dirty="0" err="1">
                <a:solidFill>
                  <a:srgbClr val="374151"/>
                </a:solidFill>
                <a:effectLst/>
                <a:latin typeface="Söhne"/>
              </a:rPr>
              <a:t>Představte</a:t>
            </a:r>
            <a:r>
              <a:rPr lang="sk-SK" b="0" i="0" u="none" strike="noStrike" dirty="0">
                <a:solidFill>
                  <a:srgbClr val="374151"/>
                </a:solidFill>
                <a:effectLst/>
                <a:latin typeface="Söhne"/>
              </a:rPr>
              <a:t> si, že máte sadu </a:t>
            </a:r>
            <a:r>
              <a:rPr lang="sk-SK" b="0" i="0" u="none" strike="noStrike" dirty="0" err="1">
                <a:solidFill>
                  <a:srgbClr val="374151"/>
                </a:solidFill>
                <a:effectLst/>
                <a:latin typeface="Söhne"/>
              </a:rPr>
              <a:t>hodnot</a:t>
            </a:r>
            <a:r>
              <a:rPr lang="sk-SK" b="0" i="0" u="none" strike="noStrike" dirty="0">
                <a:solidFill>
                  <a:srgbClr val="374151"/>
                </a:solidFill>
                <a:effectLst/>
                <a:latin typeface="Söhne"/>
              </a:rPr>
              <a:t>, </a:t>
            </a:r>
            <a:r>
              <a:rPr lang="sk-SK" b="0" i="0" u="none" strike="noStrike" dirty="0" err="1">
                <a:solidFill>
                  <a:srgbClr val="374151"/>
                </a:solidFill>
                <a:effectLst/>
                <a:latin typeface="Söhne"/>
              </a:rPr>
              <a:t>které</a:t>
            </a:r>
            <a:r>
              <a:rPr lang="sk-SK" b="0" i="0" u="none" strike="noStrike" dirty="0">
                <a:solidFill>
                  <a:srgbClr val="374151"/>
                </a:solidFill>
                <a:effectLst/>
                <a:latin typeface="Söhne"/>
              </a:rPr>
              <a:t> musí dohromady dát určitý celkový </a:t>
            </a:r>
            <a:r>
              <a:rPr lang="sk-SK" b="0" i="0" u="none" strike="noStrike" dirty="0" err="1">
                <a:solidFill>
                  <a:srgbClr val="374151"/>
                </a:solidFill>
                <a:effectLst/>
                <a:latin typeface="Söhne"/>
              </a:rPr>
              <a:t>součet</a:t>
            </a:r>
            <a:r>
              <a:rPr lang="sk-SK" b="0" i="0" u="none" strike="noStrike" dirty="0">
                <a:solidFill>
                  <a:srgbClr val="374151"/>
                </a:solidFill>
                <a:effectLst/>
                <a:latin typeface="Söhne"/>
              </a:rPr>
              <a:t>. </a:t>
            </a:r>
            <a:r>
              <a:rPr lang="sk-SK" b="0" i="0" u="none" strike="noStrike" dirty="0" err="1">
                <a:solidFill>
                  <a:srgbClr val="374151"/>
                </a:solidFill>
                <a:effectLst/>
                <a:latin typeface="Söhne"/>
              </a:rPr>
              <a:t>Pokud</a:t>
            </a:r>
            <a:r>
              <a:rPr lang="sk-SK" b="0" i="0" u="none" strike="noStrike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sk-SK" b="0" i="0" u="none" strike="noStrike" dirty="0" err="1">
                <a:solidFill>
                  <a:srgbClr val="374151"/>
                </a:solidFill>
                <a:effectLst/>
                <a:latin typeface="Söhne"/>
              </a:rPr>
              <a:t>můžete</a:t>
            </a:r>
            <a:r>
              <a:rPr lang="sk-SK" b="0" i="0" u="none" strike="noStrike" dirty="0">
                <a:solidFill>
                  <a:srgbClr val="374151"/>
                </a:solidFill>
                <a:effectLst/>
                <a:latin typeface="Söhne"/>
              </a:rPr>
              <a:t> nezávisle </a:t>
            </a:r>
            <a:r>
              <a:rPr lang="sk-SK" b="0" i="0" u="none" strike="noStrike" dirty="0" err="1">
                <a:solidFill>
                  <a:srgbClr val="374151"/>
                </a:solidFill>
                <a:effectLst/>
                <a:latin typeface="Söhne"/>
              </a:rPr>
              <a:t>zvolit</a:t>
            </a:r>
            <a:r>
              <a:rPr lang="sk-SK" b="0" i="0" u="none" strike="noStrike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sk-SK" b="0" i="0" u="none" strike="noStrike" dirty="0" err="1">
                <a:solidFill>
                  <a:srgbClr val="374151"/>
                </a:solidFill>
                <a:effectLst/>
                <a:latin typeface="Söhne"/>
              </a:rPr>
              <a:t>všechny</a:t>
            </a:r>
            <a:r>
              <a:rPr lang="sk-SK" b="0" i="0" u="none" strike="noStrike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sk-SK" b="0" i="0" u="none" strike="noStrike" dirty="0" err="1">
                <a:solidFill>
                  <a:srgbClr val="374151"/>
                </a:solidFill>
                <a:effectLst/>
                <a:latin typeface="Söhne"/>
              </a:rPr>
              <a:t>kromě</a:t>
            </a:r>
            <a:r>
              <a:rPr lang="sk-SK" b="0" i="0" u="none" strike="noStrike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sk-SK" b="0" i="0" u="none" strike="noStrike" dirty="0" err="1">
                <a:solidFill>
                  <a:srgbClr val="374151"/>
                </a:solidFill>
                <a:effectLst/>
                <a:latin typeface="Söhne"/>
              </a:rPr>
              <a:t>jedné</a:t>
            </a:r>
            <a:r>
              <a:rPr lang="sk-SK" b="0" i="0" u="none" strike="noStrike" dirty="0">
                <a:solidFill>
                  <a:srgbClr val="374151"/>
                </a:solidFill>
                <a:effectLst/>
                <a:latin typeface="Söhne"/>
              </a:rPr>
              <a:t> hodnoty, poslední hodnota je </a:t>
            </a:r>
            <a:r>
              <a:rPr lang="sk-SK" b="0" i="0" u="none" strike="noStrike" dirty="0" err="1">
                <a:solidFill>
                  <a:srgbClr val="374151"/>
                </a:solidFill>
                <a:effectLst/>
                <a:latin typeface="Söhne"/>
              </a:rPr>
              <a:t>určena</a:t>
            </a:r>
            <a:r>
              <a:rPr lang="sk-SK" b="0" i="0" u="none" strike="noStrike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sk-SK" b="0" i="0" u="none" strike="noStrike" dirty="0" err="1">
                <a:solidFill>
                  <a:srgbClr val="374151"/>
                </a:solidFill>
                <a:effectLst/>
                <a:latin typeface="Söhne"/>
              </a:rPr>
              <a:t>ostatními</a:t>
            </a:r>
            <a:r>
              <a:rPr lang="sk-SK" b="0" i="0" u="none" strike="noStrike" dirty="0">
                <a:solidFill>
                  <a:srgbClr val="374151"/>
                </a:solidFill>
                <a:effectLst/>
                <a:latin typeface="Söhne"/>
              </a:rPr>
              <a:t>, a </a:t>
            </a:r>
            <a:r>
              <a:rPr lang="sk-SK" b="0" i="0" u="none" strike="noStrike" dirty="0" err="1">
                <a:solidFill>
                  <a:srgbClr val="374151"/>
                </a:solidFill>
                <a:effectLst/>
                <a:latin typeface="Söhne"/>
              </a:rPr>
              <a:t>tedy</a:t>
            </a:r>
            <a:r>
              <a:rPr lang="sk-SK" b="0" i="0" u="none" strike="noStrike" dirty="0">
                <a:solidFill>
                  <a:srgbClr val="374151"/>
                </a:solidFill>
                <a:effectLst/>
                <a:latin typeface="Söhne"/>
              </a:rPr>
              <a:t> máte určitý počet "</a:t>
            </a:r>
            <a:r>
              <a:rPr lang="sk-SK" b="0" i="0" u="none" strike="noStrike" dirty="0" err="1">
                <a:solidFill>
                  <a:srgbClr val="374151"/>
                </a:solidFill>
                <a:effectLst/>
                <a:latin typeface="Söhne"/>
              </a:rPr>
              <a:t>volných</a:t>
            </a:r>
            <a:r>
              <a:rPr lang="sk-SK" b="0" i="0" u="none" strike="noStrike" dirty="0">
                <a:solidFill>
                  <a:srgbClr val="374151"/>
                </a:solidFill>
                <a:effectLst/>
                <a:latin typeface="Söhne"/>
              </a:rPr>
              <a:t>" </a:t>
            </a:r>
            <a:r>
              <a:rPr lang="sk-SK" b="0" i="0" u="none" strike="noStrike" dirty="0" err="1">
                <a:solidFill>
                  <a:srgbClr val="374151"/>
                </a:solidFill>
                <a:effectLst/>
                <a:latin typeface="Söhne"/>
              </a:rPr>
              <a:t>voleb</a:t>
            </a:r>
            <a:r>
              <a:rPr lang="sk-SK" b="0" i="0" u="none" strike="noStrike" dirty="0">
                <a:solidFill>
                  <a:srgbClr val="374151"/>
                </a:solidFill>
                <a:effectLst/>
                <a:latin typeface="Söhne"/>
              </a:rPr>
              <a:t>, neboli </a:t>
            </a:r>
            <a:r>
              <a:rPr lang="sk-SK" b="0" i="0" u="none" strike="noStrike" dirty="0" err="1">
                <a:solidFill>
                  <a:srgbClr val="374151"/>
                </a:solidFill>
                <a:effectLst/>
                <a:latin typeface="Söhne"/>
              </a:rPr>
              <a:t>stupňů</a:t>
            </a:r>
            <a:r>
              <a:rPr lang="sk-SK" b="0" i="0" u="none" strike="noStrike" dirty="0">
                <a:solidFill>
                  <a:srgbClr val="374151"/>
                </a:solidFill>
                <a:effectLst/>
                <a:latin typeface="Söhne"/>
              </a:rPr>
              <a:t> </a:t>
            </a:r>
            <a:r>
              <a:rPr lang="sk-SK" b="0" i="0" u="none" strike="noStrike" dirty="0" err="1">
                <a:solidFill>
                  <a:srgbClr val="374151"/>
                </a:solidFill>
                <a:effectLst/>
                <a:latin typeface="Söhne"/>
              </a:rPr>
              <a:t>volnosti</a:t>
            </a:r>
            <a:r>
              <a:rPr lang="sk-SK" b="0" i="0" u="none" strike="noStrike" dirty="0">
                <a:solidFill>
                  <a:srgbClr val="374151"/>
                </a:solidFill>
                <a:effectLst/>
                <a:latin typeface="Söhne"/>
              </a:rPr>
              <a:t>.</a:t>
            </a:r>
          </a:p>
          <a:p>
            <a:endParaRPr lang="cs-CZ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2762FB-806C-E048-9ECA-F0C4CF4EB856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6741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BA79A-2DC3-D24E-8310-4D78A394449A}" type="datetimeFigureOut">
              <a:rPr lang="cs-CZ" smtClean="0"/>
              <a:t>12.11.2024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EE6E-7892-EE4D-9491-2FAF28602C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9984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BA79A-2DC3-D24E-8310-4D78A394449A}" type="datetimeFigureOut">
              <a:rPr lang="cs-CZ" smtClean="0"/>
              <a:t>12.11.2024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EE6E-7892-EE4D-9491-2FAF28602C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6050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BA79A-2DC3-D24E-8310-4D78A394449A}" type="datetimeFigureOut">
              <a:rPr lang="cs-CZ" smtClean="0"/>
              <a:t>12.11.2024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EE6E-7892-EE4D-9491-2FAF28602C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8032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BA79A-2DC3-D24E-8310-4D78A394449A}" type="datetimeFigureOut">
              <a:rPr lang="cs-CZ" smtClean="0"/>
              <a:t>12.11.2024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EE6E-7892-EE4D-9491-2FAF28602CE2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549344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BA79A-2DC3-D24E-8310-4D78A394449A}" type="datetimeFigureOut">
              <a:rPr lang="cs-CZ" smtClean="0"/>
              <a:t>12.11.2024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EE6E-7892-EE4D-9491-2FAF28602C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84957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BA79A-2DC3-D24E-8310-4D78A394449A}" type="datetimeFigureOut">
              <a:rPr lang="cs-CZ" smtClean="0"/>
              <a:t>12.11.2024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EE6E-7892-EE4D-9491-2FAF28602C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33589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BA79A-2DC3-D24E-8310-4D78A394449A}" type="datetimeFigureOut">
              <a:rPr lang="cs-CZ" smtClean="0"/>
              <a:t>12.11.2024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EE6E-7892-EE4D-9491-2FAF28602C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4672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BA79A-2DC3-D24E-8310-4D78A394449A}" type="datetimeFigureOut">
              <a:rPr lang="cs-CZ" smtClean="0"/>
              <a:t>12.11.2024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EE6E-7892-EE4D-9491-2FAF28602C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69280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BA79A-2DC3-D24E-8310-4D78A394449A}" type="datetimeFigureOut">
              <a:rPr lang="cs-CZ" smtClean="0"/>
              <a:t>12.11.2024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EE6E-7892-EE4D-9491-2FAF28602C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2045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BA79A-2DC3-D24E-8310-4D78A394449A}" type="datetimeFigureOut">
              <a:rPr lang="cs-CZ" smtClean="0"/>
              <a:t>12.11.2024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EE6E-7892-EE4D-9491-2FAF28602C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3335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BA79A-2DC3-D24E-8310-4D78A394449A}" type="datetimeFigureOut">
              <a:rPr lang="cs-CZ" smtClean="0"/>
              <a:t>12.11.2024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EE6E-7892-EE4D-9491-2FAF28602C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22918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BA79A-2DC3-D24E-8310-4D78A394449A}" type="datetimeFigureOut">
              <a:rPr lang="cs-CZ" smtClean="0"/>
              <a:t>12.11.2024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EE6E-7892-EE4D-9491-2FAF28602C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5938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BA79A-2DC3-D24E-8310-4D78A394449A}" type="datetimeFigureOut">
              <a:rPr lang="cs-CZ" smtClean="0"/>
              <a:t>12.11.2024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EE6E-7892-EE4D-9491-2FAF28602C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8229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BA79A-2DC3-D24E-8310-4D78A394449A}" type="datetimeFigureOut">
              <a:rPr lang="cs-CZ" smtClean="0"/>
              <a:t>12.11.2024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EE6E-7892-EE4D-9491-2FAF28602C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912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BA79A-2DC3-D24E-8310-4D78A394449A}" type="datetimeFigureOut">
              <a:rPr lang="cs-CZ" smtClean="0"/>
              <a:t>12.11.2024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EE6E-7892-EE4D-9491-2FAF28602C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94248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BA79A-2DC3-D24E-8310-4D78A394449A}" type="datetimeFigureOut">
              <a:rPr lang="cs-CZ" smtClean="0"/>
              <a:t>12.11.2024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EE6E-7892-EE4D-9491-2FAF28602C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7940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BA79A-2DC3-D24E-8310-4D78A394449A}" type="datetimeFigureOut">
              <a:rPr lang="cs-CZ" smtClean="0"/>
              <a:t>12.11.2024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C0EE6E-7892-EE4D-9491-2FAF28602C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3054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F01BA79A-2DC3-D24E-8310-4D78A394449A}" type="datetimeFigureOut">
              <a:rPr lang="cs-CZ" smtClean="0"/>
              <a:t>12.11.2024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4C0EE6E-7892-EE4D-9491-2FAF28602CE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3399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46B35D-5616-8525-2410-060899878A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Srovnání dvou skupin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3C7D034-9F14-772A-4016-35A05DFFDF7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0740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 descr="Obrázok, na ktorom je text, snímka obrazovky, softvér, počítačová ikona&#10;&#10;Automaticky generovaný popis">
            <a:extLst>
              <a:ext uri="{FF2B5EF4-FFF2-40B4-BE49-F238E27FC236}">
                <a16:creationId xmlns:a16="http://schemas.microsoft.com/office/drawing/2014/main" id="{EF37D67B-09AF-F752-DF85-B57323476AC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 l="12842" t="11376" r="12685" b="10301"/>
          <a:stretch/>
        </p:blipFill>
        <p:spPr>
          <a:xfrm>
            <a:off x="759655" y="211078"/>
            <a:ext cx="9988062" cy="6565299"/>
          </a:xfrm>
        </p:spPr>
      </p:pic>
    </p:spTree>
    <p:extLst>
      <p:ext uri="{BB962C8B-B14F-4D97-AF65-F5344CB8AC3E}">
        <p14:creationId xmlns:p14="http://schemas.microsoft.com/office/powerpoint/2010/main" val="7349463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 descr="Obrázok, na ktorom je snímka obrazovky, text, softvér, multimediálny softvér&#10;&#10;Automaticky generovaný popis">
            <a:extLst>
              <a:ext uri="{FF2B5EF4-FFF2-40B4-BE49-F238E27FC236}">
                <a16:creationId xmlns:a16="http://schemas.microsoft.com/office/drawing/2014/main" id="{1417C598-C88F-CFB0-401F-E0DE8919C9F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 l="29887" t="11399" r="28003" b="10545"/>
          <a:stretch/>
        </p:blipFill>
        <p:spPr>
          <a:xfrm>
            <a:off x="290731" y="0"/>
            <a:ext cx="5692726" cy="6595232"/>
          </a:xfrm>
        </p:spPr>
      </p:pic>
      <p:pic>
        <p:nvPicPr>
          <p:cNvPr id="7" name="Obrázok 6" descr="Obrázok, na ktorom je text, softvér, počítačová ikona, webová stránka&#10;&#10;Automaticky generovaný popis">
            <a:extLst>
              <a:ext uri="{FF2B5EF4-FFF2-40B4-BE49-F238E27FC236}">
                <a16:creationId xmlns:a16="http://schemas.microsoft.com/office/drawing/2014/main" id="{BCC4195D-DC37-4C85-EE24-3594B93056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7330" t="25484" r="46486" b="12253"/>
          <a:stretch/>
        </p:blipFill>
        <p:spPr>
          <a:xfrm>
            <a:off x="6700909" y="392806"/>
            <a:ext cx="4173417" cy="620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977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EAC4E3-E7E5-5B88-FF83-16EFC16E8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7CCC8AB5-EE30-D10C-C167-934594F7D8D8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 l="7130" t="12911" r="7068" b="29443"/>
          <a:stretch/>
        </p:blipFill>
        <p:spPr>
          <a:xfrm>
            <a:off x="256733" y="618517"/>
            <a:ext cx="11678533" cy="5598941"/>
          </a:xfrm>
        </p:spPr>
      </p:pic>
    </p:spTree>
    <p:extLst>
      <p:ext uri="{BB962C8B-B14F-4D97-AF65-F5344CB8AC3E}">
        <p14:creationId xmlns:p14="http://schemas.microsoft.com/office/powerpoint/2010/main" val="3905221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 descr="Obrázok, na ktorom je text, snímka obrazovky, softvér, počítačová ikona&#10;&#10;Automaticky generovaný popis">
            <a:extLst>
              <a:ext uri="{FF2B5EF4-FFF2-40B4-BE49-F238E27FC236}">
                <a16:creationId xmlns:a16="http://schemas.microsoft.com/office/drawing/2014/main" id="{0D949D54-4934-7C13-5AE5-F6BB7C953AC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 l="5751" t="19204" r="6179" b="34372"/>
          <a:stretch/>
        </p:blipFill>
        <p:spPr>
          <a:xfrm>
            <a:off x="139206" y="1041009"/>
            <a:ext cx="11913588" cy="4389120"/>
          </a:xfrm>
        </p:spPr>
      </p:pic>
    </p:spTree>
    <p:extLst>
      <p:ext uri="{BB962C8B-B14F-4D97-AF65-F5344CB8AC3E}">
        <p14:creationId xmlns:p14="http://schemas.microsoft.com/office/powerpoint/2010/main" val="16225153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C53D64-E0BA-08F2-5650-8E787FDAA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276874"/>
            <a:ext cx="10364451" cy="657623"/>
          </a:xfrm>
        </p:spPr>
        <p:txBody>
          <a:bodyPr/>
          <a:lstStyle/>
          <a:p>
            <a:r>
              <a:rPr lang="cs-CZ" dirty="0"/>
              <a:t>Typy </a:t>
            </a:r>
            <a:r>
              <a:rPr lang="cs-CZ" cap="none" dirty="0"/>
              <a:t>t</a:t>
            </a:r>
            <a:r>
              <a:rPr lang="cs-CZ" dirty="0"/>
              <a:t>-testů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D92ECA5-C222-2F72-718F-666515DC3BD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004835"/>
            <a:ext cx="10363826" cy="5100997"/>
          </a:xfrm>
        </p:spPr>
        <p:txBody>
          <a:bodyPr>
            <a:normAutofit lnSpcReduction="10000"/>
          </a:bodyPr>
          <a:lstStyle/>
          <a:p>
            <a:pPr algn="l">
              <a:buFont typeface="+mj-lt"/>
              <a:buAutoNum type="arabicPeriod"/>
            </a:pPr>
            <a:r>
              <a:rPr lang="cs-CZ" sz="1400" b="1" i="0" u="none" strike="noStrike" dirty="0" err="1">
                <a:effectLst/>
              </a:rPr>
              <a:t>Jednovzorkový</a:t>
            </a:r>
            <a:r>
              <a:rPr lang="cs-CZ" sz="1400" b="1" i="0" u="none" strike="noStrike" dirty="0">
                <a:effectLst/>
              </a:rPr>
              <a:t> t-test (</a:t>
            </a:r>
            <a:r>
              <a:rPr lang="cs-CZ" sz="1400" b="1" i="0" u="none" strike="noStrike" dirty="0" err="1">
                <a:effectLst/>
              </a:rPr>
              <a:t>One</a:t>
            </a:r>
            <a:r>
              <a:rPr lang="cs-CZ" sz="1400" b="1" i="0" u="none" strike="noStrike" dirty="0">
                <a:effectLst/>
              </a:rPr>
              <a:t>-sample t-test)</a:t>
            </a:r>
            <a:r>
              <a:rPr lang="cs-CZ" sz="1400" b="0" i="0" u="none" strike="noStrike" dirty="0">
                <a:effectLst/>
              </a:rPr>
              <a:t>:</a:t>
            </a:r>
          </a:p>
          <a:p>
            <a:pPr marL="457200" lvl="1" indent="0" algn="l">
              <a:buNone/>
            </a:pPr>
            <a:r>
              <a:rPr lang="cs-CZ" sz="1200" b="0" i="0" u="none" strike="noStrike" dirty="0">
                <a:effectLst/>
              </a:rPr>
              <a:t>Tento test se používá k porovnání průměru jednoho vzorku s průměrem populace nebo s konkrétní hodnotou. Je užitečný, když chcete zjistit, zda se průměr daného vzorku liší od známého průměru populace nebo od specifické hodnoty.</a:t>
            </a:r>
          </a:p>
          <a:p>
            <a:pPr marL="457200" lvl="1" indent="0" algn="l">
              <a:buNone/>
            </a:pPr>
            <a:r>
              <a:rPr lang="cs-CZ" sz="1200" dirty="0">
                <a:effectLst/>
                <a:ea typeface="Calibri" panose="020F0502020204030204" pitchFamily="34" charset="0"/>
              </a:rPr>
              <a:t>	nulová hypotéza často tvrdí, že průměr vzorku je roven určité hodnotě (která může být nula nebo jakákoli jiná 	hodnota</a:t>
            </a:r>
            <a:r>
              <a:rPr lang="sk-SK" sz="1200" dirty="0">
                <a:effectLst/>
              </a:rPr>
              <a:t> </a:t>
            </a:r>
            <a:endParaRPr lang="cs-CZ" sz="1200" b="0" i="0" u="none" strike="noStrike" dirty="0">
              <a:effectLst/>
            </a:endParaRPr>
          </a:p>
          <a:p>
            <a:pPr algn="l">
              <a:buFont typeface="+mj-lt"/>
              <a:buAutoNum type="arabicPeriod"/>
            </a:pPr>
            <a:r>
              <a:rPr lang="cs-CZ" sz="1400" b="1" i="0" u="none" strike="noStrike" dirty="0">
                <a:effectLst/>
              </a:rPr>
              <a:t>Nezávislý </a:t>
            </a:r>
            <a:r>
              <a:rPr lang="cs-CZ" sz="1400" b="1" i="0" u="none" strike="noStrike" dirty="0" err="1">
                <a:effectLst/>
              </a:rPr>
              <a:t>dvouvzorkový</a:t>
            </a:r>
            <a:r>
              <a:rPr lang="cs-CZ" sz="1400" b="1" i="0" u="none" strike="noStrike" dirty="0">
                <a:effectLst/>
              </a:rPr>
              <a:t> t-test (Independent sample t-test)</a:t>
            </a:r>
            <a:r>
              <a:rPr lang="cs-CZ" sz="1400" b="0" i="0" u="none" strike="noStrike" dirty="0">
                <a:effectLst/>
              </a:rPr>
              <a:t>:</a:t>
            </a:r>
          </a:p>
          <a:p>
            <a:pPr marL="457200" lvl="1" indent="0" algn="l">
              <a:buNone/>
            </a:pPr>
            <a:r>
              <a:rPr lang="cs-CZ" sz="1200" b="0" i="0" u="none" strike="noStrike" dirty="0">
                <a:effectLst/>
              </a:rPr>
              <a:t>Tento test porovnává průměry dvou nezávislých vzorků. Používá se, když máte dvě odlišné skupiny (například muži a ženy) a chcete zjistit, zda se jejich průměrné hodnoty v určité proměnné liší.</a:t>
            </a:r>
          </a:p>
          <a:p>
            <a:pPr marL="457200" lvl="1" indent="0">
              <a:buNone/>
            </a:pPr>
            <a:r>
              <a:rPr lang="sk-SK" sz="1200" dirty="0">
                <a:effectLst/>
                <a:ea typeface="Times New Roman" panose="02020603050405020304" pitchFamily="18" charset="0"/>
              </a:rPr>
              <a:t>	V tomto </a:t>
            </a:r>
            <a:r>
              <a:rPr lang="sk-SK" sz="1200" dirty="0" err="1">
                <a:effectLst/>
                <a:ea typeface="Times New Roman" panose="02020603050405020304" pitchFamily="18" charset="0"/>
              </a:rPr>
              <a:t>případě</a:t>
            </a:r>
            <a:r>
              <a:rPr lang="sk-SK" sz="1200" dirty="0">
                <a:effectLst/>
                <a:ea typeface="Times New Roman" panose="02020603050405020304" pitchFamily="18" charset="0"/>
              </a:rPr>
              <a:t> nulová hypotéza typicky tvrdí, že </a:t>
            </a:r>
            <a:r>
              <a:rPr lang="sk-SK" sz="1200" dirty="0" err="1">
                <a:effectLst/>
                <a:ea typeface="Times New Roman" panose="02020603050405020304" pitchFamily="18" charset="0"/>
              </a:rPr>
              <a:t>průměry</a:t>
            </a:r>
            <a:r>
              <a:rPr lang="sk-SK" sz="1200" dirty="0">
                <a:effectLst/>
                <a:ea typeface="Times New Roman" panose="02020603050405020304" pitchFamily="18" charset="0"/>
              </a:rPr>
              <a:t> </a:t>
            </a:r>
            <a:r>
              <a:rPr lang="sk-SK" sz="1200" dirty="0" err="1">
                <a:effectLst/>
                <a:ea typeface="Times New Roman" panose="02020603050405020304" pitchFamily="18" charset="0"/>
              </a:rPr>
              <a:t>dvou</a:t>
            </a:r>
            <a:r>
              <a:rPr lang="sk-SK" sz="1200" dirty="0">
                <a:effectLst/>
                <a:ea typeface="Times New Roman" panose="02020603050405020304" pitchFamily="18" charset="0"/>
              </a:rPr>
              <a:t> nezávislých </a:t>
            </a:r>
            <a:r>
              <a:rPr lang="sk-SK" sz="1200" dirty="0" err="1">
                <a:effectLst/>
                <a:ea typeface="Times New Roman" panose="02020603050405020304" pitchFamily="18" charset="0"/>
              </a:rPr>
              <a:t>skupin</a:t>
            </a:r>
            <a:r>
              <a:rPr lang="sk-SK" sz="1200" dirty="0">
                <a:effectLst/>
                <a:ea typeface="Times New Roman" panose="02020603050405020304" pitchFamily="18" charset="0"/>
              </a:rPr>
              <a:t> </a:t>
            </a:r>
            <a:r>
              <a:rPr lang="sk-SK" sz="1200" dirty="0" err="1">
                <a:effectLst/>
                <a:ea typeface="Times New Roman" panose="02020603050405020304" pitchFamily="18" charset="0"/>
              </a:rPr>
              <a:t>jsou</a:t>
            </a:r>
            <a:r>
              <a:rPr lang="sk-SK" sz="1200" dirty="0">
                <a:effectLst/>
                <a:ea typeface="Times New Roman" panose="02020603050405020304" pitchFamily="18" charset="0"/>
              </a:rPr>
              <a:t> si </a:t>
            </a:r>
            <a:r>
              <a:rPr lang="sk-SK" sz="1200" dirty="0" err="1">
                <a:effectLst/>
                <a:ea typeface="Times New Roman" panose="02020603050405020304" pitchFamily="18" charset="0"/>
              </a:rPr>
              <a:t>rovny</a:t>
            </a:r>
            <a:r>
              <a:rPr lang="sk-SK" sz="1200" dirty="0">
                <a:effectLst/>
                <a:ea typeface="Times New Roman" panose="02020603050405020304" pitchFamily="18" charset="0"/>
              </a:rPr>
              <a:t>. To často 	znamená, že </a:t>
            </a:r>
            <a:r>
              <a:rPr lang="sk-SK" sz="1200" dirty="0" err="1">
                <a:effectLst/>
                <a:ea typeface="Times New Roman" panose="02020603050405020304" pitchFamily="18" charset="0"/>
              </a:rPr>
              <a:t>rozdíl</a:t>
            </a:r>
            <a:r>
              <a:rPr lang="sk-SK" sz="1200" dirty="0">
                <a:effectLst/>
                <a:ea typeface="Times New Roman" panose="02020603050405020304" pitchFamily="18" charset="0"/>
              </a:rPr>
              <a:t> </a:t>
            </a:r>
            <a:r>
              <a:rPr lang="sk-SK" sz="1200" dirty="0" err="1">
                <a:effectLst/>
                <a:ea typeface="Times New Roman" panose="02020603050405020304" pitchFamily="18" charset="0"/>
              </a:rPr>
              <a:t>mezi</a:t>
            </a:r>
            <a:r>
              <a:rPr lang="sk-SK" sz="1200" dirty="0">
                <a:effectLst/>
                <a:ea typeface="Times New Roman" panose="02020603050405020304" pitchFamily="18" charset="0"/>
              </a:rPr>
              <a:t> </a:t>
            </a:r>
            <a:r>
              <a:rPr lang="sk-SK" sz="1200" dirty="0" err="1">
                <a:effectLst/>
                <a:ea typeface="Times New Roman" panose="02020603050405020304" pitchFamily="18" charset="0"/>
              </a:rPr>
              <a:t>průměry</a:t>
            </a:r>
            <a:r>
              <a:rPr lang="sk-SK" sz="1200" dirty="0">
                <a:effectLst/>
                <a:ea typeface="Times New Roman" panose="02020603050405020304" pitchFamily="18" charset="0"/>
              </a:rPr>
              <a:t> </a:t>
            </a:r>
            <a:r>
              <a:rPr lang="sk-SK" sz="1200" dirty="0" err="1">
                <a:effectLst/>
                <a:ea typeface="Times New Roman" panose="02020603050405020304" pitchFamily="18" charset="0"/>
              </a:rPr>
              <a:t>skupin</a:t>
            </a:r>
            <a:r>
              <a:rPr lang="sk-SK" sz="1200" dirty="0">
                <a:effectLst/>
                <a:ea typeface="Times New Roman" panose="02020603050405020304" pitchFamily="18" charset="0"/>
              </a:rPr>
              <a:t> je nula.</a:t>
            </a:r>
            <a:endParaRPr lang="cs-CZ" sz="1200" b="0" i="0" u="none" strike="noStrike" dirty="0">
              <a:effectLst/>
            </a:endParaRPr>
          </a:p>
          <a:p>
            <a:pPr algn="l">
              <a:buFont typeface="+mj-lt"/>
              <a:buAutoNum type="arabicPeriod"/>
            </a:pPr>
            <a:r>
              <a:rPr lang="cs-CZ" sz="1400" b="1" i="0" u="none" strike="noStrike" dirty="0">
                <a:effectLst/>
              </a:rPr>
              <a:t>Párový t-test (</a:t>
            </a:r>
            <a:r>
              <a:rPr lang="cs-CZ" sz="1400" b="1" i="0" u="none" strike="noStrike" dirty="0" err="1">
                <a:effectLst/>
              </a:rPr>
              <a:t>Paired</a:t>
            </a:r>
            <a:r>
              <a:rPr lang="cs-CZ" sz="1400" b="1" i="0" u="none" strike="noStrike" dirty="0">
                <a:effectLst/>
              </a:rPr>
              <a:t> t-test)</a:t>
            </a:r>
            <a:r>
              <a:rPr lang="cs-CZ" sz="1400" b="0" i="0" u="none" strike="noStrike" dirty="0">
                <a:effectLst/>
              </a:rPr>
              <a:t>:</a:t>
            </a:r>
          </a:p>
          <a:p>
            <a:pPr marL="457200" lvl="1" indent="0" algn="l">
              <a:buNone/>
            </a:pPr>
            <a:r>
              <a:rPr lang="cs-CZ" sz="1200" b="0" i="0" u="none" strike="noStrike" dirty="0">
                <a:effectLst/>
              </a:rPr>
              <a:t>Párový t-test je používán k porovnání dvou souvisejících vzorků, opakovaných měření na stejném vzorku, nebo párových vzorků. Tento test je vhodný, když provádíte dvě měření na stejném vzorku (například před a po experimentální intervenci) a chcete zjistit, zda došlo k významné změně.</a:t>
            </a:r>
          </a:p>
          <a:p>
            <a:pPr marL="457200" lvl="1" indent="0">
              <a:buNone/>
            </a:pPr>
            <a:r>
              <a:rPr lang="sk-SK" sz="1200" dirty="0">
                <a:effectLst/>
                <a:ea typeface="Times New Roman" panose="02020603050405020304" pitchFamily="18" charset="0"/>
              </a:rPr>
              <a:t>	U párového t-testu, často používaného pro </a:t>
            </a:r>
            <a:r>
              <a:rPr lang="sk-SK" sz="1200" dirty="0" err="1">
                <a:effectLst/>
                <a:ea typeface="Times New Roman" panose="02020603050405020304" pitchFamily="18" charset="0"/>
              </a:rPr>
              <a:t>porovnání</a:t>
            </a:r>
            <a:r>
              <a:rPr lang="sk-SK" sz="1200" dirty="0">
                <a:effectLst/>
                <a:ea typeface="Times New Roman" panose="02020603050405020304" pitchFamily="18" charset="0"/>
              </a:rPr>
              <a:t> </a:t>
            </a:r>
            <a:r>
              <a:rPr lang="sk-SK" sz="1200" dirty="0" err="1">
                <a:effectLst/>
                <a:ea typeface="Times New Roman" panose="02020603050405020304" pitchFamily="18" charset="0"/>
              </a:rPr>
              <a:t>před</a:t>
            </a:r>
            <a:r>
              <a:rPr lang="sk-SK" sz="1200" dirty="0">
                <a:effectLst/>
                <a:ea typeface="Times New Roman" panose="02020603050405020304" pitchFamily="18" charset="0"/>
              </a:rPr>
              <a:t> a po </a:t>
            </a:r>
            <a:r>
              <a:rPr lang="sk-SK" sz="1200" dirty="0" err="1">
                <a:effectLst/>
                <a:ea typeface="Times New Roman" panose="02020603050405020304" pitchFamily="18" charset="0"/>
              </a:rPr>
              <a:t>ve</a:t>
            </a:r>
            <a:r>
              <a:rPr lang="sk-SK" sz="1200" dirty="0">
                <a:effectLst/>
                <a:ea typeface="Times New Roman" panose="02020603050405020304" pitchFamily="18" charset="0"/>
              </a:rPr>
              <a:t> </a:t>
            </a:r>
            <a:r>
              <a:rPr lang="sk-SK" sz="1200" dirty="0" err="1">
                <a:effectLst/>
                <a:ea typeface="Times New Roman" panose="02020603050405020304" pitchFamily="18" charset="0"/>
              </a:rPr>
              <a:t>stejné</a:t>
            </a:r>
            <a:r>
              <a:rPr lang="sk-SK" sz="1200" dirty="0">
                <a:effectLst/>
                <a:ea typeface="Times New Roman" panose="02020603050405020304" pitchFamily="18" charset="0"/>
              </a:rPr>
              <a:t> </a:t>
            </a:r>
            <a:r>
              <a:rPr lang="sk-SK" sz="1200" dirty="0" err="1">
                <a:effectLst/>
                <a:ea typeface="Times New Roman" panose="02020603050405020304" pitchFamily="18" charset="0"/>
              </a:rPr>
              <a:t>skupině</a:t>
            </a:r>
            <a:r>
              <a:rPr lang="sk-SK" sz="1200" dirty="0">
                <a:effectLst/>
                <a:ea typeface="Times New Roman" panose="02020603050405020304" pitchFamily="18" charset="0"/>
              </a:rPr>
              <a:t>, nulová hypotéza obvykle tvrdí, 	že </a:t>
            </a:r>
            <a:r>
              <a:rPr lang="sk-SK" sz="1200" dirty="0" err="1">
                <a:effectLst/>
                <a:ea typeface="Times New Roman" panose="02020603050405020304" pitchFamily="18" charset="0"/>
              </a:rPr>
              <a:t>průměrný</a:t>
            </a:r>
            <a:r>
              <a:rPr lang="sk-SK" sz="1200" dirty="0">
                <a:effectLst/>
                <a:ea typeface="Times New Roman" panose="02020603050405020304" pitchFamily="18" charset="0"/>
              </a:rPr>
              <a:t> </a:t>
            </a:r>
            <a:r>
              <a:rPr lang="sk-SK" sz="1200" dirty="0" err="1">
                <a:effectLst/>
                <a:ea typeface="Times New Roman" panose="02020603050405020304" pitchFamily="18" charset="0"/>
              </a:rPr>
              <a:t>rozdíl</a:t>
            </a:r>
            <a:r>
              <a:rPr lang="sk-SK" sz="1200" dirty="0">
                <a:effectLst/>
                <a:ea typeface="Times New Roman" panose="02020603050405020304" pitchFamily="18" charset="0"/>
              </a:rPr>
              <a:t> </a:t>
            </a:r>
            <a:r>
              <a:rPr lang="sk-SK" sz="1200" dirty="0" err="1">
                <a:effectLst/>
                <a:ea typeface="Times New Roman" panose="02020603050405020304" pitchFamily="18" charset="0"/>
              </a:rPr>
              <a:t>mezi</a:t>
            </a:r>
            <a:r>
              <a:rPr lang="sk-SK" sz="1200" dirty="0">
                <a:effectLst/>
                <a:ea typeface="Times New Roman" panose="02020603050405020304" pitchFamily="18" charset="0"/>
              </a:rPr>
              <a:t> párovanými </a:t>
            </a:r>
            <a:r>
              <a:rPr lang="sk-SK" sz="1200" dirty="0" err="1">
                <a:effectLst/>
                <a:ea typeface="Times New Roman" panose="02020603050405020304" pitchFamily="18" charset="0"/>
              </a:rPr>
              <a:t>pozorováními</a:t>
            </a:r>
            <a:r>
              <a:rPr lang="sk-SK" sz="1200" dirty="0">
                <a:effectLst/>
                <a:ea typeface="Times New Roman" panose="02020603050405020304" pitchFamily="18" charset="0"/>
              </a:rPr>
              <a:t> je nula.</a:t>
            </a:r>
            <a:endParaRPr lang="cs-CZ" sz="1200" b="0" i="0" u="none" strike="noStrike" dirty="0">
              <a:effectLst/>
            </a:endParaRPr>
          </a:p>
          <a:p>
            <a:pPr algn="l">
              <a:buFont typeface="+mj-lt"/>
              <a:buAutoNum type="arabicPeriod"/>
            </a:pPr>
            <a:r>
              <a:rPr lang="cs-CZ" sz="1400" b="1" i="0" u="none" strike="noStrike" dirty="0" err="1">
                <a:effectLst/>
              </a:rPr>
              <a:t>Welchův</a:t>
            </a:r>
            <a:r>
              <a:rPr lang="cs-CZ" sz="1400" b="1" i="0" u="none" strike="noStrike" dirty="0">
                <a:effectLst/>
              </a:rPr>
              <a:t> t-test (</a:t>
            </a:r>
            <a:r>
              <a:rPr lang="cs-CZ" sz="1400" b="1" i="0" u="none" strike="noStrike" dirty="0" err="1">
                <a:effectLst/>
              </a:rPr>
              <a:t>Welch’s</a:t>
            </a:r>
            <a:r>
              <a:rPr lang="cs-CZ" sz="1400" b="1" i="0" u="none" strike="noStrike" dirty="0">
                <a:effectLst/>
              </a:rPr>
              <a:t> t-test)</a:t>
            </a:r>
            <a:r>
              <a:rPr lang="cs-CZ" sz="1400" b="0" i="0" u="none" strike="noStrike" dirty="0">
                <a:effectLst/>
              </a:rPr>
              <a:t>:</a:t>
            </a:r>
          </a:p>
          <a:p>
            <a:pPr marL="457200" lvl="1" indent="0" algn="l">
              <a:buNone/>
            </a:pPr>
            <a:r>
              <a:rPr lang="cs-CZ" sz="1200" b="0" i="0" u="none" strike="noStrike" dirty="0" err="1">
                <a:effectLst/>
              </a:rPr>
              <a:t>Welchův</a:t>
            </a:r>
            <a:r>
              <a:rPr lang="cs-CZ" sz="1200" b="0" i="0" u="none" strike="noStrike" dirty="0">
                <a:effectLst/>
              </a:rPr>
              <a:t> t-test je varianta nezávislého </a:t>
            </a:r>
            <a:r>
              <a:rPr lang="cs-CZ" sz="1200" b="0" i="0" u="none" strike="noStrike" dirty="0" err="1">
                <a:effectLst/>
              </a:rPr>
              <a:t>dvouvzorkového</a:t>
            </a:r>
            <a:r>
              <a:rPr lang="cs-CZ" sz="1200" b="0" i="0" u="none" strike="noStrike" dirty="0">
                <a:effectLst/>
              </a:rPr>
              <a:t> t-testu, která se používá, když předpoklady o rovnosti rozptylů mezi skupinami neplatí. Je to robustnější alternativa k standardnímu nezávislému t-testu, zejména když jsou rozptyly mezi skupinami odlišné.</a:t>
            </a:r>
          </a:p>
          <a:p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7583646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91AD491D-1464-1332-96D1-986AA65B616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3570" t="16587" r="44706" b="24405"/>
          <a:stretch/>
        </p:blipFill>
        <p:spPr>
          <a:xfrm>
            <a:off x="2637503" y="534083"/>
            <a:ext cx="6916993" cy="5763478"/>
          </a:xfrm>
        </p:spPr>
      </p:pic>
    </p:spTree>
    <p:extLst>
      <p:ext uri="{BB962C8B-B14F-4D97-AF65-F5344CB8AC3E}">
        <p14:creationId xmlns:p14="http://schemas.microsoft.com/office/powerpoint/2010/main" val="4906729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9559C4-2A53-DB24-4593-9331520EF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Vysvětlete a popište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EFA5D48-F09E-3FCB-5234-62055DC6971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011680"/>
            <a:ext cx="10363826" cy="4592320"/>
          </a:xfrm>
        </p:spPr>
        <p:txBody>
          <a:bodyPr/>
          <a:lstStyle/>
          <a:p>
            <a:r>
              <a:rPr lang="cs-CZ" dirty="0"/>
              <a:t>T-test srovnával fyzické vyhoření mužů a žen. H</a:t>
            </a:r>
            <a:r>
              <a:rPr lang="cs-CZ" baseline="-25000" dirty="0"/>
              <a:t>0 </a:t>
            </a:r>
            <a:r>
              <a:rPr lang="cs-CZ" dirty="0"/>
              <a:t>stanovila, že není rozdíl ve vyhoření mezi pohlavími. Fyzické vyhoření měří prvních 6 otázek SMBM a min skór je 6 a maximální 42. </a:t>
            </a:r>
          </a:p>
          <a:p>
            <a:r>
              <a:rPr lang="cs-CZ" dirty="0"/>
              <a:t>N=1000 z toho 494 mužů a 506 žen, průměrné fyzické vyhoření mužů bylo 20,91 ( SD 9,2) a průměrné fyzické vyhoření žen bylo 21,63 (SD 8,72) </a:t>
            </a:r>
          </a:p>
          <a:p>
            <a:r>
              <a:rPr lang="cs-CZ" dirty="0"/>
              <a:t>Rozdíl mezi fyzickým vyhořením mužů a žen byl -0,72 (95% CI -1,83 &amp; 0,39)  95% CI obsahuje 0 takže můžeme usuzovat že mezi proměnnými není v populaci rozdíl </a:t>
            </a:r>
          </a:p>
          <a:p>
            <a:r>
              <a:rPr lang="cs-CZ" dirty="0"/>
              <a:t>T-test ukázal, že </a:t>
            </a:r>
            <a:r>
              <a:rPr lang="cs-CZ" cap="none" dirty="0"/>
              <a:t>t</a:t>
            </a:r>
            <a:r>
              <a:rPr lang="cs-CZ" dirty="0"/>
              <a:t>(998) = -1,27,</a:t>
            </a:r>
            <a:r>
              <a:rPr lang="cs-CZ" i="1" dirty="0"/>
              <a:t> </a:t>
            </a:r>
            <a:r>
              <a:rPr lang="cs-CZ" i="1" cap="none" dirty="0"/>
              <a:t>p</a:t>
            </a:r>
            <a:r>
              <a:rPr lang="cs-CZ" cap="none" dirty="0"/>
              <a:t>=0,23 </a:t>
            </a:r>
          </a:p>
          <a:p>
            <a:r>
              <a:rPr lang="cs-CZ" dirty="0"/>
              <a:t>Mezi fyzickým vyhořením žen a mužů není statisticky významný rozdíl </a:t>
            </a:r>
          </a:p>
        </p:txBody>
      </p:sp>
    </p:spTree>
    <p:extLst>
      <p:ext uri="{BB962C8B-B14F-4D97-AF65-F5344CB8AC3E}">
        <p14:creationId xmlns:p14="http://schemas.microsoft.com/office/powerpoint/2010/main" val="405594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Zástupný objekt pre obsah 4">
            <a:extLst>
              <a:ext uri="{FF2B5EF4-FFF2-40B4-BE49-F238E27FC236}">
                <a16:creationId xmlns:a16="http://schemas.microsoft.com/office/drawing/2014/main" id="{13EC9FA5-74C2-5AF0-1636-ABF73BD20A89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285092507"/>
              </p:ext>
            </p:extLst>
          </p:nvPr>
        </p:nvGraphicFramePr>
        <p:xfrm>
          <a:off x="1131568" y="844136"/>
          <a:ext cx="9155433" cy="2081433"/>
        </p:xfrm>
        <a:graphic>
          <a:graphicData uri="http://schemas.openxmlformats.org/drawingml/2006/table">
            <a:tbl>
              <a:tblPr firstRow="1" bandRow="1"/>
              <a:tblGrid>
                <a:gridCol w="1366185">
                  <a:extLst>
                    <a:ext uri="{9D8B030D-6E8A-4147-A177-3AD203B41FA5}">
                      <a16:colId xmlns:a16="http://schemas.microsoft.com/office/drawing/2014/main" val="1376392419"/>
                    </a:ext>
                  </a:extLst>
                </a:gridCol>
                <a:gridCol w="865472">
                  <a:extLst>
                    <a:ext uri="{9D8B030D-6E8A-4147-A177-3AD203B41FA5}">
                      <a16:colId xmlns:a16="http://schemas.microsoft.com/office/drawing/2014/main" val="2929714723"/>
                    </a:ext>
                  </a:extLst>
                </a:gridCol>
                <a:gridCol w="865472">
                  <a:extLst>
                    <a:ext uri="{9D8B030D-6E8A-4147-A177-3AD203B41FA5}">
                      <a16:colId xmlns:a16="http://schemas.microsoft.com/office/drawing/2014/main" val="2679114426"/>
                    </a:ext>
                  </a:extLst>
                </a:gridCol>
                <a:gridCol w="865472">
                  <a:extLst>
                    <a:ext uri="{9D8B030D-6E8A-4147-A177-3AD203B41FA5}">
                      <a16:colId xmlns:a16="http://schemas.microsoft.com/office/drawing/2014/main" val="2163188430"/>
                    </a:ext>
                  </a:extLst>
                </a:gridCol>
                <a:gridCol w="865472">
                  <a:extLst>
                    <a:ext uri="{9D8B030D-6E8A-4147-A177-3AD203B41FA5}">
                      <a16:colId xmlns:a16="http://schemas.microsoft.com/office/drawing/2014/main" val="1234077160"/>
                    </a:ext>
                  </a:extLst>
                </a:gridCol>
                <a:gridCol w="865472">
                  <a:extLst>
                    <a:ext uri="{9D8B030D-6E8A-4147-A177-3AD203B41FA5}">
                      <a16:colId xmlns:a16="http://schemas.microsoft.com/office/drawing/2014/main" val="3193804841"/>
                    </a:ext>
                  </a:extLst>
                </a:gridCol>
                <a:gridCol w="865472">
                  <a:extLst>
                    <a:ext uri="{9D8B030D-6E8A-4147-A177-3AD203B41FA5}">
                      <a16:colId xmlns:a16="http://schemas.microsoft.com/office/drawing/2014/main" val="3915835006"/>
                    </a:ext>
                  </a:extLst>
                </a:gridCol>
                <a:gridCol w="865472">
                  <a:extLst>
                    <a:ext uri="{9D8B030D-6E8A-4147-A177-3AD203B41FA5}">
                      <a16:colId xmlns:a16="http://schemas.microsoft.com/office/drawing/2014/main" val="3664662890"/>
                    </a:ext>
                  </a:extLst>
                </a:gridCol>
                <a:gridCol w="865472">
                  <a:extLst>
                    <a:ext uri="{9D8B030D-6E8A-4147-A177-3AD203B41FA5}">
                      <a16:colId xmlns:a16="http://schemas.microsoft.com/office/drawing/2014/main" val="1089536132"/>
                    </a:ext>
                  </a:extLst>
                </a:gridCol>
                <a:gridCol w="865472">
                  <a:extLst>
                    <a:ext uri="{9D8B030D-6E8A-4147-A177-3AD203B41FA5}">
                      <a16:colId xmlns:a16="http://schemas.microsoft.com/office/drawing/2014/main" val="2153648033"/>
                    </a:ext>
                  </a:extLst>
                </a:gridCol>
              </a:tblGrid>
              <a:tr h="284358"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SUBŠKÁLA VYHOŘENÍ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muži (n = 494)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ženy (n = 506)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1040564"/>
                  </a:ext>
                </a:extLst>
              </a:tr>
              <a:tr h="284358"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S.D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S.D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 (998)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Cohen's 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95%CI for mean diff.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5207945"/>
                  </a:ext>
                </a:extLst>
              </a:tr>
              <a:tr h="284358"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Vyhoření fyzické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20,910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9,20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21,632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8,724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-1,272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0,203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-0,080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-1,834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0,391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0691500"/>
                  </a:ext>
                </a:extLst>
              </a:tr>
              <a:tr h="284358"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Vyhoření kognitivní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15,358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7,193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16,511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7,222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-2,538*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-0,160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-2,048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-0,258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7557014"/>
                  </a:ext>
                </a:extLst>
              </a:tr>
              <a:tr h="284358">
                <a:tc>
                  <a:txBody>
                    <a:bodyPr/>
                    <a:lstStyle/>
                    <a:p>
                      <a:pPr algn="l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Vyhoření emoční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6,789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3,595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7,436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3,842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-2,751**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-0,173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-1,108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-0,185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0222710"/>
                  </a:ext>
                </a:extLst>
              </a:tr>
              <a:tr h="284358">
                <a:tc>
                  <a:txBody>
                    <a:bodyPr/>
                    <a:lstStyle/>
                    <a:p>
                      <a:pPr algn="l" fontAlgn="b"/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*p&lt;.05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4058392"/>
                  </a:ext>
                </a:extLst>
              </a:tr>
              <a:tr h="284358">
                <a:tc>
                  <a:txBody>
                    <a:bodyPr/>
                    <a:lstStyle/>
                    <a:p>
                      <a:pPr algn="l" fontAlgn="b"/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k-SK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sk-SK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**p&lt;.01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4430880"/>
                  </a:ext>
                </a:extLst>
              </a:tr>
            </a:tbl>
          </a:graphicData>
        </a:graphic>
      </p:graphicFrame>
      <p:sp>
        <p:nvSpPr>
          <p:cNvPr id="6" name="BlokTextu 5">
            <a:extLst>
              <a:ext uri="{FF2B5EF4-FFF2-40B4-BE49-F238E27FC236}">
                <a16:creationId xmlns:a16="http://schemas.microsoft.com/office/drawing/2014/main" id="{148A94F4-664C-30A2-E883-6035F46D85C6}"/>
              </a:ext>
            </a:extLst>
          </p:cNvPr>
          <p:cNvSpPr txBox="1"/>
          <p:nvPr/>
        </p:nvSpPr>
        <p:spPr>
          <a:xfrm>
            <a:off x="1258062" y="3163824"/>
            <a:ext cx="9563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BYLY NAZELEZNY STATISTICKY VÝZNAMNÉ ROZDÍLY MEZI POHLAVÍMÍ V KOGNITIVNÍM A EMOČNÍM VYHOŘENÍM, KDY ŽENY MAJÍ VYŠŠÍ MÍRU VYHOŘENÍ NEŽ MUŽI. </a:t>
            </a:r>
          </a:p>
          <a:p>
            <a:r>
              <a:rPr lang="cs-CZ" dirty="0"/>
              <a:t>AČKOLIV STATISTICKY VÝZNAMNÉ TYTO ROZDÍLY JSOU MINIMÁLNÍ.  </a:t>
            </a:r>
          </a:p>
        </p:txBody>
      </p:sp>
    </p:spTree>
    <p:extLst>
      <p:ext uri="{BB962C8B-B14F-4D97-AF65-F5344CB8AC3E}">
        <p14:creationId xmlns:p14="http://schemas.microsoft.com/office/powerpoint/2010/main" val="1527471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AC871A-6D11-25CB-5EAA-3FCC1C217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ČASTÉ CHYBY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5E08AD7-0491-3F82-2B70-D349F840856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/>
              <a:t>NEJDE POPISOVAT VÝSLEDEK TESTU BEZ ČÍSEL Z TESTU </a:t>
            </a:r>
          </a:p>
          <a:p>
            <a:r>
              <a:rPr lang="cs-CZ" dirty="0"/>
              <a:t>POZOR NA . A , </a:t>
            </a:r>
          </a:p>
          <a:p>
            <a:r>
              <a:rPr lang="cs-CZ" dirty="0"/>
              <a:t>SJEDNOTIT POČET DESETINNÝCH MÍST </a:t>
            </a:r>
          </a:p>
          <a:p>
            <a:r>
              <a:rPr lang="cs-CZ" dirty="0"/>
              <a:t>Pozor na + a – </a:t>
            </a:r>
          </a:p>
          <a:p>
            <a:r>
              <a:rPr lang="cs-CZ" dirty="0"/>
              <a:t>Pozor na formulace „</a:t>
            </a:r>
            <a:r>
              <a:rPr lang="cs-CZ" dirty="0" err="1"/>
              <a:t>x</a:t>
            </a:r>
            <a:r>
              <a:rPr lang="cs-CZ" dirty="0"/>
              <a:t> </a:t>
            </a:r>
            <a:r>
              <a:rPr lang="cs-CZ" dirty="0" err="1"/>
              <a:t>perfomovali</a:t>
            </a:r>
            <a:r>
              <a:rPr lang="cs-CZ" dirty="0"/>
              <a:t> lépe než </a:t>
            </a:r>
            <a:r>
              <a:rPr lang="cs-CZ" dirty="0" err="1"/>
              <a:t>y</a:t>
            </a:r>
            <a:r>
              <a:rPr lang="cs-CZ" dirty="0"/>
              <a:t>“ „</a:t>
            </a:r>
            <a:r>
              <a:rPr lang="cs-CZ" dirty="0" err="1"/>
              <a:t>x</a:t>
            </a:r>
            <a:r>
              <a:rPr lang="cs-CZ" dirty="0"/>
              <a:t> dosáhli lepší výkon než </a:t>
            </a:r>
            <a:r>
              <a:rPr lang="cs-CZ" dirty="0" err="1"/>
              <a:t>y</a:t>
            </a:r>
            <a:r>
              <a:rPr lang="cs-CZ" dirty="0"/>
              <a:t>“</a:t>
            </a:r>
          </a:p>
          <a:p>
            <a:r>
              <a:rPr lang="cs-CZ" dirty="0"/>
              <a:t>Testová statistika t nevypovídá nic o </a:t>
            </a:r>
            <a:r>
              <a:rPr lang="cs-CZ" dirty="0" err="1"/>
              <a:t>statitsické</a:t>
            </a:r>
            <a:r>
              <a:rPr lang="cs-CZ" dirty="0"/>
              <a:t> významnosti </a:t>
            </a:r>
          </a:p>
        </p:txBody>
      </p:sp>
    </p:spTree>
    <p:extLst>
      <p:ext uri="{BB962C8B-B14F-4D97-AF65-F5344CB8AC3E}">
        <p14:creationId xmlns:p14="http://schemas.microsoft.com/office/powerpoint/2010/main" val="7316783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F344EF20-0AED-A7F5-5ECA-B3EAD783394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3839" t="11849" r="43898" b="29144"/>
          <a:stretch/>
        </p:blipFill>
        <p:spPr>
          <a:xfrm>
            <a:off x="2821858" y="571946"/>
            <a:ext cx="6548284" cy="5714108"/>
          </a:xfrm>
        </p:spPr>
      </p:pic>
    </p:spTree>
    <p:extLst>
      <p:ext uri="{BB962C8B-B14F-4D97-AF65-F5344CB8AC3E}">
        <p14:creationId xmlns:p14="http://schemas.microsoft.com/office/powerpoint/2010/main" val="1189496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271683-5718-0EC1-2903-D2FC6C766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708838"/>
          </a:xfrm>
        </p:spPr>
        <p:txBody>
          <a:bodyPr/>
          <a:lstStyle/>
          <a:p>
            <a:r>
              <a:rPr lang="cs-CZ" cap="none" dirty="0"/>
              <a:t>t</a:t>
            </a:r>
            <a:r>
              <a:rPr lang="cs-CZ" dirty="0"/>
              <a:t>-test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56FFCAB-916E-F347-2F8C-2FB3605BA92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327356"/>
            <a:ext cx="10363826" cy="5250425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Průměry dvou skupin a rozdíl mezi nimi </a:t>
            </a:r>
          </a:p>
          <a:p>
            <a:pPr lvl="1"/>
            <a:r>
              <a:rPr lang="cs-CZ" dirty="0"/>
              <a:t>Chceme vědět nejen jestli je mezi nimi statisticky významný rozdíl ale jak veliký tento rozdíl je</a:t>
            </a:r>
          </a:p>
          <a:p>
            <a:r>
              <a:rPr lang="cs-CZ" dirty="0"/>
              <a:t>Intervaly spolehlivosti </a:t>
            </a:r>
          </a:p>
          <a:p>
            <a:pPr lvl="1"/>
            <a:r>
              <a:rPr lang="cs-CZ" dirty="0"/>
              <a:t>Kdybychom test opakovali 100x průměr populace je 95 mezi těmito hodnotami</a:t>
            </a:r>
          </a:p>
          <a:p>
            <a:r>
              <a:rPr lang="cs-CZ" cap="none" dirty="0"/>
              <a:t>t</a:t>
            </a:r>
            <a:r>
              <a:rPr lang="cs-CZ" dirty="0"/>
              <a:t>-hodnota</a:t>
            </a:r>
          </a:p>
          <a:p>
            <a:pPr lvl="1"/>
            <a:r>
              <a:rPr lang="cs-CZ" dirty="0"/>
              <a:t>Čím vyšší tím menší pravděpodobnost že je to způsobenou chybou ve sběru dat </a:t>
            </a:r>
          </a:p>
          <a:p>
            <a:r>
              <a:rPr lang="cs-CZ" i="1" cap="none" dirty="0"/>
              <a:t>p</a:t>
            </a:r>
            <a:r>
              <a:rPr lang="cs-CZ" dirty="0"/>
              <a:t>-hodnota</a:t>
            </a:r>
          </a:p>
          <a:p>
            <a:pPr lvl="1"/>
            <a:r>
              <a:rPr lang="cs-CZ" dirty="0"/>
              <a:t>Pravděpodobnost že získaná </a:t>
            </a:r>
            <a:r>
              <a:rPr lang="cs-CZ" cap="none" dirty="0"/>
              <a:t>t</a:t>
            </a:r>
            <a:r>
              <a:rPr lang="cs-CZ" dirty="0"/>
              <a:t>-hodnota vznikla chybou ve sběru dat v případě že by H</a:t>
            </a:r>
            <a:r>
              <a:rPr lang="cs-CZ" baseline="-25000" dirty="0"/>
              <a:t>0</a:t>
            </a:r>
            <a:r>
              <a:rPr lang="cs-CZ" dirty="0"/>
              <a:t> byla pravdivá </a:t>
            </a:r>
          </a:p>
          <a:p>
            <a:r>
              <a:rPr lang="cs-CZ" dirty="0"/>
              <a:t>Stupně volnosti </a:t>
            </a:r>
          </a:p>
          <a:p>
            <a:pPr lvl="1"/>
            <a:r>
              <a:rPr lang="cs-CZ" dirty="0"/>
              <a:t>Kolik hodnot se může měnit aniž by se změnil průměr </a:t>
            </a:r>
          </a:p>
          <a:p>
            <a:r>
              <a:rPr lang="cs-CZ" dirty="0"/>
              <a:t>směrodatná odchylka</a:t>
            </a:r>
          </a:p>
          <a:p>
            <a:r>
              <a:rPr lang="cs-CZ" dirty="0"/>
              <a:t>Střední (směrodatná) chyba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508168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B067788B-AB03-47D4-3102-DBA624A6B04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3031" t="12280" r="42821" b="26560"/>
          <a:stretch/>
        </p:blipFill>
        <p:spPr>
          <a:xfrm>
            <a:off x="2910349" y="899652"/>
            <a:ext cx="6371302" cy="5516616"/>
          </a:xfrm>
        </p:spPr>
      </p:pic>
    </p:spTree>
    <p:extLst>
      <p:ext uri="{BB962C8B-B14F-4D97-AF65-F5344CB8AC3E}">
        <p14:creationId xmlns:p14="http://schemas.microsoft.com/office/powerpoint/2010/main" val="41157070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BEEBAC-3405-39D9-5380-7436538A5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mohou mít výsledky t-testu 0 v 95%CI pro rozdíl v průměru a přesto být statisticky významné?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3A7C8D1-BA7E-C656-CD4D-6A1DAFAAD6FE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/>
          </a:bodyPr>
          <a:lstStyle/>
          <a:p>
            <a:r>
              <a:rPr lang="sk-SK" b="0" i="0" u="none" strike="noStrike" dirty="0" err="1">
                <a:solidFill>
                  <a:srgbClr val="0F0F0F"/>
                </a:solidFill>
                <a:effectLst/>
              </a:rPr>
              <a:t>Ano</a:t>
            </a:r>
            <a:r>
              <a:rPr lang="sk-SK" b="0" i="0" u="none" strike="noStrike" dirty="0">
                <a:solidFill>
                  <a:srgbClr val="0F0F0F"/>
                </a:solidFill>
                <a:effectLst/>
              </a:rPr>
              <a:t>, výsledky t-testu </a:t>
            </a:r>
            <a:r>
              <a:rPr lang="sk-SK" b="0" i="0" u="none" strike="noStrike" dirty="0" err="1">
                <a:solidFill>
                  <a:srgbClr val="0F0F0F"/>
                </a:solidFill>
                <a:effectLst/>
              </a:rPr>
              <a:t>mohou</a:t>
            </a:r>
            <a:r>
              <a:rPr lang="sk-SK" b="0" i="0" u="none" strike="noStrike" dirty="0">
                <a:solidFill>
                  <a:srgbClr val="0F0F0F"/>
                </a:solidFill>
                <a:effectLst/>
              </a:rPr>
              <a:t> </a:t>
            </a:r>
            <a:r>
              <a:rPr lang="sk-SK" b="0" i="0" u="none" strike="noStrike" dirty="0" err="1">
                <a:solidFill>
                  <a:srgbClr val="0F0F0F"/>
                </a:solidFill>
                <a:effectLst/>
              </a:rPr>
              <a:t>mít</a:t>
            </a:r>
            <a:r>
              <a:rPr lang="sk-SK" b="0" i="0" u="none" strike="noStrike" dirty="0">
                <a:solidFill>
                  <a:srgbClr val="0F0F0F"/>
                </a:solidFill>
                <a:effectLst/>
              </a:rPr>
              <a:t> 0 v 95% intervalu </a:t>
            </a:r>
            <a:r>
              <a:rPr lang="sk-SK" b="0" i="0" u="none" strike="noStrike" dirty="0" err="1">
                <a:solidFill>
                  <a:srgbClr val="0F0F0F"/>
                </a:solidFill>
                <a:effectLst/>
              </a:rPr>
              <a:t>spolehlivosti</a:t>
            </a:r>
            <a:r>
              <a:rPr lang="sk-SK" b="0" i="0" u="none" strike="noStrike" dirty="0">
                <a:solidFill>
                  <a:srgbClr val="0F0F0F"/>
                </a:solidFill>
                <a:effectLst/>
              </a:rPr>
              <a:t> (CI) pro </a:t>
            </a:r>
            <a:r>
              <a:rPr lang="sk-SK" b="0" i="0" u="none" strike="noStrike" dirty="0" err="1">
                <a:solidFill>
                  <a:srgbClr val="0F0F0F"/>
                </a:solidFill>
                <a:effectLst/>
              </a:rPr>
              <a:t>rozdíl</a:t>
            </a:r>
            <a:r>
              <a:rPr lang="sk-SK" b="0" i="0" u="none" strike="noStrike" dirty="0">
                <a:solidFill>
                  <a:srgbClr val="0F0F0F"/>
                </a:solidFill>
                <a:effectLst/>
              </a:rPr>
              <a:t> </a:t>
            </a:r>
            <a:r>
              <a:rPr lang="sk-SK" b="0" i="0" u="none" strike="noStrike" dirty="0" err="1">
                <a:solidFill>
                  <a:srgbClr val="0F0F0F"/>
                </a:solidFill>
                <a:effectLst/>
              </a:rPr>
              <a:t>průměrů</a:t>
            </a:r>
            <a:r>
              <a:rPr lang="sk-SK" b="0" i="0" u="none" strike="noStrike" dirty="0">
                <a:solidFill>
                  <a:srgbClr val="0F0F0F"/>
                </a:solidFill>
                <a:effectLst/>
              </a:rPr>
              <a:t> a </a:t>
            </a:r>
            <a:r>
              <a:rPr lang="sk-SK" b="0" i="0" u="none" strike="noStrike" dirty="0" err="1">
                <a:solidFill>
                  <a:srgbClr val="0F0F0F"/>
                </a:solidFill>
                <a:effectLst/>
              </a:rPr>
              <a:t>přesto</a:t>
            </a:r>
            <a:r>
              <a:rPr lang="sk-SK" b="0" i="0" u="none" strike="noStrike" dirty="0">
                <a:solidFill>
                  <a:srgbClr val="0F0F0F"/>
                </a:solidFill>
                <a:effectLst/>
              </a:rPr>
              <a:t> </a:t>
            </a:r>
            <a:r>
              <a:rPr lang="sk-SK" b="0" i="0" u="none" strike="noStrike" dirty="0" err="1">
                <a:solidFill>
                  <a:srgbClr val="0F0F0F"/>
                </a:solidFill>
                <a:effectLst/>
              </a:rPr>
              <a:t>být</a:t>
            </a:r>
            <a:r>
              <a:rPr lang="sk-SK" b="0" i="0" u="none" strike="noStrike" dirty="0">
                <a:solidFill>
                  <a:srgbClr val="0F0F0F"/>
                </a:solidFill>
                <a:effectLst/>
              </a:rPr>
              <a:t> </a:t>
            </a:r>
            <a:r>
              <a:rPr lang="sk-SK" b="0" i="0" u="none" strike="noStrike" dirty="0" err="1">
                <a:solidFill>
                  <a:srgbClr val="0F0F0F"/>
                </a:solidFill>
                <a:effectLst/>
              </a:rPr>
              <a:t>statisticky</a:t>
            </a:r>
            <a:r>
              <a:rPr lang="sk-SK" b="0" i="0" u="none" strike="noStrike" dirty="0">
                <a:solidFill>
                  <a:srgbClr val="0F0F0F"/>
                </a:solidFill>
                <a:effectLst/>
              </a:rPr>
              <a:t> významné</a:t>
            </a:r>
          </a:p>
          <a:p>
            <a:r>
              <a:rPr lang="sk-SK" b="0" i="0" u="none" strike="noStrike" dirty="0">
                <a:solidFill>
                  <a:srgbClr val="0F0F0F"/>
                </a:solidFill>
                <a:effectLst/>
              </a:rPr>
              <a:t>Je </a:t>
            </a:r>
            <a:r>
              <a:rPr lang="sk-SK" b="0" i="0" u="none" strike="noStrike" dirty="0" err="1">
                <a:solidFill>
                  <a:srgbClr val="0F0F0F"/>
                </a:solidFill>
                <a:effectLst/>
              </a:rPr>
              <a:t>důležité</a:t>
            </a:r>
            <a:r>
              <a:rPr lang="sk-SK" b="0" i="0" u="none" strike="noStrike" dirty="0">
                <a:solidFill>
                  <a:srgbClr val="0F0F0F"/>
                </a:solidFill>
                <a:effectLst/>
              </a:rPr>
              <a:t> si </a:t>
            </a:r>
            <a:r>
              <a:rPr lang="sk-SK" b="0" i="0" u="none" strike="noStrike" dirty="0" err="1">
                <a:solidFill>
                  <a:srgbClr val="0F0F0F"/>
                </a:solidFill>
                <a:effectLst/>
              </a:rPr>
              <a:t>uvědomit</a:t>
            </a:r>
            <a:r>
              <a:rPr lang="sk-SK" b="0" i="0" u="none" strike="noStrike" dirty="0">
                <a:solidFill>
                  <a:srgbClr val="0F0F0F"/>
                </a:solidFill>
                <a:effectLst/>
              </a:rPr>
              <a:t>, že interval </a:t>
            </a:r>
            <a:r>
              <a:rPr lang="sk-SK" b="0" i="0" u="none" strike="noStrike" dirty="0" err="1">
                <a:solidFill>
                  <a:srgbClr val="0F0F0F"/>
                </a:solidFill>
                <a:effectLst/>
              </a:rPr>
              <a:t>spolehlivosti</a:t>
            </a:r>
            <a:r>
              <a:rPr lang="sk-SK" b="0" i="0" u="none" strike="noStrike" dirty="0">
                <a:solidFill>
                  <a:srgbClr val="0F0F0F"/>
                </a:solidFill>
                <a:effectLst/>
              </a:rPr>
              <a:t> a p-hodnota </a:t>
            </a:r>
            <a:r>
              <a:rPr lang="sk-SK" b="0" i="0" u="none" strike="noStrike" dirty="0" err="1">
                <a:solidFill>
                  <a:srgbClr val="0F0F0F"/>
                </a:solidFill>
                <a:effectLst/>
              </a:rPr>
              <a:t>poskytují</a:t>
            </a:r>
            <a:r>
              <a:rPr lang="sk-SK" b="0" i="0" u="none" strike="noStrike" dirty="0">
                <a:solidFill>
                  <a:srgbClr val="0F0F0F"/>
                </a:solidFill>
                <a:effectLst/>
              </a:rPr>
              <a:t> </a:t>
            </a:r>
            <a:r>
              <a:rPr lang="sk-SK" b="0" i="0" u="none" strike="noStrike" dirty="0" err="1">
                <a:solidFill>
                  <a:srgbClr val="0F0F0F"/>
                </a:solidFill>
                <a:effectLst/>
              </a:rPr>
              <a:t>různé</a:t>
            </a:r>
            <a:r>
              <a:rPr lang="sk-SK" b="0" i="0" u="none" strike="noStrike" dirty="0">
                <a:solidFill>
                  <a:srgbClr val="0F0F0F"/>
                </a:solidFill>
                <a:effectLst/>
              </a:rPr>
              <a:t> </a:t>
            </a:r>
            <a:r>
              <a:rPr lang="sk-SK" b="0" i="0" u="none" strike="noStrike" dirty="0" err="1">
                <a:solidFill>
                  <a:srgbClr val="0F0F0F"/>
                </a:solidFill>
                <a:effectLst/>
              </a:rPr>
              <a:t>informace</a:t>
            </a:r>
            <a:r>
              <a:rPr lang="sk-SK" b="0" i="0" u="none" strike="noStrike" dirty="0">
                <a:solidFill>
                  <a:srgbClr val="0F0F0F"/>
                </a:solidFill>
                <a:effectLst/>
              </a:rPr>
              <a:t>. Interval </a:t>
            </a:r>
            <a:r>
              <a:rPr lang="sk-SK" b="0" i="0" u="none" strike="noStrike" dirty="0" err="1">
                <a:solidFill>
                  <a:srgbClr val="0F0F0F"/>
                </a:solidFill>
                <a:effectLst/>
              </a:rPr>
              <a:t>spolehlivosti</a:t>
            </a:r>
            <a:r>
              <a:rPr lang="sk-SK" b="0" i="0" u="none" strike="noStrike" dirty="0">
                <a:solidFill>
                  <a:srgbClr val="0F0F0F"/>
                </a:solidFill>
                <a:effectLst/>
              </a:rPr>
              <a:t> poskytuje rozsah </a:t>
            </a:r>
            <a:r>
              <a:rPr lang="sk-SK" b="0" i="0" u="none" strike="noStrike" dirty="0" err="1">
                <a:solidFill>
                  <a:srgbClr val="0F0F0F"/>
                </a:solidFill>
                <a:effectLst/>
              </a:rPr>
              <a:t>hodnot</a:t>
            </a:r>
            <a:r>
              <a:rPr lang="sk-SK" b="0" i="0" u="none" strike="noStrike" dirty="0">
                <a:solidFill>
                  <a:srgbClr val="0F0F0F"/>
                </a:solidFill>
                <a:effectLst/>
              </a:rPr>
              <a:t>, </a:t>
            </a:r>
            <a:r>
              <a:rPr lang="sk-SK" b="0" i="0" u="none" strike="noStrike" dirty="0" err="1">
                <a:solidFill>
                  <a:srgbClr val="0F0F0F"/>
                </a:solidFill>
                <a:effectLst/>
              </a:rPr>
              <a:t>které</a:t>
            </a:r>
            <a:r>
              <a:rPr lang="sk-SK" b="0" i="0" u="none" strike="noStrike" dirty="0">
                <a:solidFill>
                  <a:srgbClr val="0F0F0F"/>
                </a:solidFill>
                <a:effectLst/>
              </a:rPr>
              <a:t> </a:t>
            </a:r>
            <a:r>
              <a:rPr lang="sk-SK" b="0" i="0" u="none" strike="noStrike" dirty="0" err="1">
                <a:solidFill>
                  <a:srgbClr val="0F0F0F"/>
                </a:solidFill>
                <a:effectLst/>
              </a:rPr>
              <a:t>jsou</a:t>
            </a:r>
            <a:r>
              <a:rPr lang="sk-SK" b="0" i="0" u="none" strike="noStrike" dirty="0">
                <a:solidFill>
                  <a:srgbClr val="0F0F0F"/>
                </a:solidFill>
                <a:effectLst/>
              </a:rPr>
              <a:t> </a:t>
            </a:r>
            <a:r>
              <a:rPr lang="sk-SK" b="0" i="0" u="none" strike="noStrike" dirty="0" err="1">
                <a:solidFill>
                  <a:srgbClr val="0F0F0F"/>
                </a:solidFill>
                <a:effectLst/>
              </a:rPr>
              <a:t>pravděpodobně</a:t>
            </a:r>
            <a:r>
              <a:rPr lang="sk-SK" b="0" i="0" u="none" strike="noStrike" dirty="0">
                <a:solidFill>
                  <a:srgbClr val="0F0F0F"/>
                </a:solidFill>
                <a:effectLst/>
              </a:rPr>
              <a:t> kompatibilní s pozorovanými </a:t>
            </a:r>
            <a:r>
              <a:rPr lang="sk-SK" b="0" i="0" u="none" strike="noStrike" dirty="0" err="1">
                <a:solidFill>
                  <a:srgbClr val="0F0F0F"/>
                </a:solidFill>
                <a:effectLst/>
              </a:rPr>
              <a:t>daty</a:t>
            </a:r>
            <a:r>
              <a:rPr lang="sk-SK" b="0" i="0" u="none" strike="noStrike" dirty="0">
                <a:solidFill>
                  <a:srgbClr val="0F0F0F"/>
                </a:solidFill>
                <a:effectLst/>
              </a:rPr>
              <a:t>, </a:t>
            </a:r>
            <a:r>
              <a:rPr lang="sk-SK" b="0" i="0" u="none" strike="noStrike" dirty="0" err="1">
                <a:solidFill>
                  <a:srgbClr val="0F0F0F"/>
                </a:solidFill>
                <a:effectLst/>
              </a:rPr>
              <a:t>zatímco</a:t>
            </a:r>
            <a:r>
              <a:rPr lang="sk-SK" b="0" i="0" u="none" strike="noStrike" dirty="0">
                <a:solidFill>
                  <a:srgbClr val="0F0F0F"/>
                </a:solidFill>
                <a:effectLst/>
              </a:rPr>
              <a:t> p-hodnota testuje </a:t>
            </a:r>
            <a:r>
              <a:rPr lang="sk-SK" b="0" i="0" u="none" strike="noStrike" dirty="0" err="1">
                <a:solidFill>
                  <a:srgbClr val="0F0F0F"/>
                </a:solidFill>
                <a:effectLst/>
              </a:rPr>
              <a:t>specifickou</a:t>
            </a:r>
            <a:r>
              <a:rPr lang="sk-SK" b="0" i="0" u="none" strike="noStrike" dirty="0">
                <a:solidFill>
                  <a:srgbClr val="0F0F0F"/>
                </a:solidFill>
                <a:effectLst/>
              </a:rPr>
              <a:t> nulovou hypotézu o tom, </a:t>
            </a:r>
            <a:r>
              <a:rPr lang="sk-SK" b="0" i="0" u="none" strike="noStrike" dirty="0" err="1">
                <a:solidFill>
                  <a:srgbClr val="0F0F0F"/>
                </a:solidFill>
                <a:effectLst/>
              </a:rPr>
              <a:t>zda</a:t>
            </a:r>
            <a:r>
              <a:rPr lang="sk-SK" b="0" i="0" u="none" strike="noStrike" dirty="0">
                <a:solidFill>
                  <a:srgbClr val="0F0F0F"/>
                </a:solidFill>
                <a:effectLst/>
              </a:rPr>
              <a:t> je pozorovaný </a:t>
            </a:r>
            <a:r>
              <a:rPr lang="sk-SK" b="0" i="0" u="none" strike="noStrike" dirty="0" err="1">
                <a:solidFill>
                  <a:srgbClr val="0F0F0F"/>
                </a:solidFill>
                <a:effectLst/>
              </a:rPr>
              <a:t>rozdíl</a:t>
            </a:r>
            <a:r>
              <a:rPr lang="sk-SK" b="0" i="0" u="none" strike="noStrike" dirty="0">
                <a:solidFill>
                  <a:srgbClr val="0F0F0F"/>
                </a:solidFill>
                <a:effectLst/>
              </a:rPr>
              <a:t> významný nebo </a:t>
            </a:r>
            <a:r>
              <a:rPr lang="sk-SK" b="0" i="0" u="none" strike="noStrike" dirty="0" err="1">
                <a:solidFill>
                  <a:srgbClr val="0F0F0F"/>
                </a:solidFill>
                <a:effectLst/>
              </a:rPr>
              <a:t>ne</a:t>
            </a:r>
            <a:endParaRPr lang="sk-SK" b="0" i="0" u="none" strike="noStrike" dirty="0">
              <a:solidFill>
                <a:srgbClr val="0F0F0F"/>
              </a:solidFill>
              <a:effectLst/>
            </a:endParaRPr>
          </a:p>
          <a:p>
            <a:pPr lvl="1"/>
            <a:r>
              <a:rPr lang="sk-SK" b="1" i="0" u="none" strike="noStrike" dirty="0">
                <a:effectLst/>
                <a:latin typeface="Söhne"/>
              </a:rPr>
              <a:t>P-hodnota</a:t>
            </a:r>
            <a:r>
              <a:rPr lang="sk-SK" b="0" i="0" u="none" strike="noStrike" dirty="0">
                <a:effectLst/>
                <a:latin typeface="Söhne"/>
              </a:rPr>
              <a:t> -</a:t>
            </a:r>
            <a:r>
              <a:rPr lang="sk-SK" b="0" i="0" u="none" strike="noStrike" dirty="0" err="1">
                <a:effectLst/>
                <a:latin typeface="Söhne"/>
              </a:rPr>
              <a:t>zda</a:t>
            </a:r>
            <a:r>
              <a:rPr lang="sk-SK" b="0" i="0" u="none" strike="noStrike" dirty="0">
                <a:effectLst/>
                <a:latin typeface="Söhne"/>
              </a:rPr>
              <a:t> je </a:t>
            </a:r>
            <a:r>
              <a:rPr lang="sk-SK" b="0" i="0" u="none" strike="noStrike" dirty="0" err="1">
                <a:effectLst/>
                <a:latin typeface="Söhne"/>
              </a:rPr>
              <a:t>výsledek</a:t>
            </a:r>
            <a:r>
              <a:rPr lang="sk-SK" b="0" i="0" u="none" strike="noStrike" dirty="0">
                <a:effectLst/>
                <a:latin typeface="Söhne"/>
              </a:rPr>
              <a:t> </a:t>
            </a:r>
            <a:r>
              <a:rPr lang="sk-SK" b="0" i="0" u="none" strike="noStrike" dirty="0" err="1">
                <a:effectLst/>
                <a:latin typeface="Söhne"/>
              </a:rPr>
              <a:t>statisticky</a:t>
            </a:r>
            <a:r>
              <a:rPr lang="sk-SK" b="0" i="0" u="none" strike="noStrike" dirty="0">
                <a:effectLst/>
                <a:latin typeface="Söhne"/>
              </a:rPr>
              <a:t> významný.</a:t>
            </a:r>
          </a:p>
          <a:p>
            <a:pPr lvl="1"/>
            <a:r>
              <a:rPr lang="sk-SK" b="1" i="0" u="none" strike="noStrike" dirty="0">
                <a:effectLst/>
                <a:latin typeface="Söhne"/>
              </a:rPr>
              <a:t>Interval </a:t>
            </a:r>
            <a:r>
              <a:rPr lang="sk-SK" b="1" i="0" u="none" strike="noStrike" dirty="0" err="1">
                <a:effectLst/>
                <a:latin typeface="Söhne"/>
              </a:rPr>
              <a:t>spolehlivosti</a:t>
            </a:r>
            <a:r>
              <a:rPr lang="sk-SK" b="0" i="0" u="none" strike="noStrike" dirty="0">
                <a:effectLst/>
                <a:latin typeface="Söhne"/>
              </a:rPr>
              <a:t> - </a:t>
            </a:r>
            <a:r>
              <a:rPr lang="sk-SK" b="0" i="0" u="none" strike="noStrike" dirty="0" err="1">
                <a:effectLst/>
                <a:latin typeface="Söhne"/>
              </a:rPr>
              <a:t>informace</a:t>
            </a:r>
            <a:r>
              <a:rPr lang="sk-SK" b="0" i="0" u="none" strike="noStrike" dirty="0">
                <a:effectLst/>
                <a:latin typeface="Söhne"/>
              </a:rPr>
              <a:t> o tom, jak </a:t>
            </a:r>
            <a:r>
              <a:rPr lang="sk-SK" b="0" i="0" u="none" strike="noStrike" dirty="0" err="1">
                <a:effectLst/>
                <a:latin typeface="Söhne"/>
              </a:rPr>
              <a:t>velký</a:t>
            </a:r>
            <a:r>
              <a:rPr lang="sk-SK" b="0" i="0" u="none" strike="noStrike" dirty="0">
                <a:effectLst/>
                <a:latin typeface="Söhne"/>
              </a:rPr>
              <a:t> je tento efekt a </a:t>
            </a:r>
            <a:r>
              <a:rPr lang="sk-SK" b="0" i="0" u="none" strike="noStrike" dirty="0" err="1">
                <a:effectLst/>
                <a:latin typeface="Söhne"/>
              </a:rPr>
              <a:t>jaká</a:t>
            </a:r>
            <a:r>
              <a:rPr lang="sk-SK" b="0" i="0" u="none" strike="noStrike" dirty="0">
                <a:effectLst/>
                <a:latin typeface="Söhne"/>
              </a:rPr>
              <a:t> je </a:t>
            </a:r>
            <a:r>
              <a:rPr lang="sk-SK" b="0" i="0" u="none" strike="noStrike" dirty="0" err="1">
                <a:effectLst/>
                <a:latin typeface="Söhne"/>
              </a:rPr>
              <a:t>nejistota</a:t>
            </a:r>
            <a:r>
              <a:rPr lang="sk-SK" b="0" i="0" u="none" strike="noStrike" dirty="0">
                <a:effectLst/>
                <a:latin typeface="Söhne"/>
              </a:rPr>
              <a:t> spojená s </a:t>
            </a:r>
            <a:r>
              <a:rPr lang="sk-SK" b="0" i="0" u="none" strike="noStrike" dirty="0" err="1">
                <a:effectLst/>
                <a:latin typeface="Söhne"/>
              </a:rPr>
              <a:t>tímto</a:t>
            </a:r>
            <a:r>
              <a:rPr lang="sk-SK" b="0" i="0" u="none" strike="noStrike" dirty="0">
                <a:effectLst/>
                <a:latin typeface="Söhne"/>
              </a:rPr>
              <a:t> </a:t>
            </a:r>
            <a:r>
              <a:rPr lang="sk-SK" b="0" i="0" u="none" strike="noStrike" dirty="0" err="1">
                <a:effectLst/>
                <a:latin typeface="Söhne"/>
              </a:rPr>
              <a:t>odhadem</a:t>
            </a:r>
            <a:r>
              <a:rPr lang="sk-SK" b="0" i="0" u="none" strike="noStrike" dirty="0">
                <a:effectLst/>
                <a:latin typeface="Söhne"/>
              </a:rPr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243077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objekt pre obsah 8">
            <a:extLst>
              <a:ext uri="{FF2B5EF4-FFF2-40B4-BE49-F238E27FC236}">
                <a16:creationId xmlns:a16="http://schemas.microsoft.com/office/drawing/2014/main" id="{27838B29-D665-8DF1-298D-2E98D80E8046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1058" t="38646" r="50000" b="22888"/>
          <a:stretch/>
        </p:blipFill>
        <p:spPr>
          <a:xfrm>
            <a:off x="2155373" y="1349829"/>
            <a:ext cx="7670376" cy="4735285"/>
          </a:xfrm>
        </p:spPr>
      </p:pic>
    </p:spTree>
    <p:extLst>
      <p:ext uri="{BB962C8B-B14F-4D97-AF65-F5344CB8AC3E}">
        <p14:creationId xmlns:p14="http://schemas.microsoft.com/office/powerpoint/2010/main" val="14215101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E52BF8-22C2-038E-8A69-70A20378F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One</a:t>
            </a:r>
            <a:r>
              <a:rPr lang="cs-CZ" dirty="0"/>
              <a:t> sample </a:t>
            </a:r>
            <a:r>
              <a:rPr lang="cs-CZ" cap="none" dirty="0"/>
              <a:t>t</a:t>
            </a:r>
            <a:r>
              <a:rPr lang="cs-CZ" dirty="0"/>
              <a:t>-test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D959649-A430-8B67-0597-FA352734AF3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/>
              <a:t>Vím, že průměrné vyhoření v roce 2014 bylo 42 </a:t>
            </a:r>
          </a:p>
          <a:p>
            <a:r>
              <a:rPr lang="cs-CZ" dirty="0"/>
              <a:t>Mám jenom hrubá data z roku 2017 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E16AEB45-462C-636A-961E-D9860E0C57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53" t="43489" r="47532" b="23653"/>
          <a:stretch/>
        </p:blipFill>
        <p:spPr>
          <a:xfrm>
            <a:off x="2112579" y="3668110"/>
            <a:ext cx="5368006" cy="265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669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50198A-DAFA-1B4C-6AA6-ADFDC9B5B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Independent sample t-test </a:t>
            </a:r>
          </a:p>
        </p:txBody>
      </p:sp>
      <p:pic>
        <p:nvPicPr>
          <p:cNvPr id="9" name="Zástupný objekt pre obsah 8">
            <a:extLst>
              <a:ext uri="{FF2B5EF4-FFF2-40B4-BE49-F238E27FC236}">
                <a16:creationId xmlns:a16="http://schemas.microsoft.com/office/drawing/2014/main" id="{F1A0F046-BF2C-4BBB-9C44-A5E79D0629D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0290" t="40454" r="47122" b="21486"/>
          <a:stretch/>
        </p:blipFill>
        <p:spPr>
          <a:xfrm>
            <a:off x="2759278" y="2244393"/>
            <a:ext cx="6673444" cy="3883138"/>
          </a:xfrm>
        </p:spPr>
      </p:pic>
    </p:spTree>
    <p:extLst>
      <p:ext uri="{BB962C8B-B14F-4D97-AF65-F5344CB8AC3E}">
        <p14:creationId xmlns:p14="http://schemas.microsoft.com/office/powerpoint/2010/main" val="19322262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E8E106-7A89-10B8-59DE-AE5E370A6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Paired</a:t>
            </a:r>
            <a:r>
              <a:rPr lang="cs-CZ" dirty="0"/>
              <a:t>-sample t-test</a:t>
            </a:r>
          </a:p>
        </p:txBody>
      </p:sp>
      <p:pic>
        <p:nvPicPr>
          <p:cNvPr id="9" name="Zástupný objekt pre obsah 8">
            <a:extLst>
              <a:ext uri="{FF2B5EF4-FFF2-40B4-BE49-F238E27FC236}">
                <a16:creationId xmlns:a16="http://schemas.microsoft.com/office/drawing/2014/main" id="{3BEB2908-EDBD-4C67-3109-432496F4839A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0865" t="42909" r="47506" b="21179"/>
          <a:stretch/>
        </p:blipFill>
        <p:spPr>
          <a:xfrm>
            <a:off x="2532993" y="2214693"/>
            <a:ext cx="7126013" cy="3860285"/>
          </a:xfrm>
        </p:spPr>
      </p:pic>
    </p:spTree>
    <p:extLst>
      <p:ext uri="{BB962C8B-B14F-4D97-AF65-F5344CB8AC3E}">
        <p14:creationId xmlns:p14="http://schemas.microsoft.com/office/powerpoint/2010/main" val="18101742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35F7D8-2100-EBF5-448E-A5202CB4B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502903"/>
            <a:ext cx="10364451" cy="894973"/>
          </a:xfrm>
        </p:spPr>
        <p:txBody>
          <a:bodyPr/>
          <a:lstStyle/>
          <a:p>
            <a:r>
              <a:rPr lang="cs-CZ" dirty="0" err="1"/>
              <a:t>Welchův</a:t>
            </a:r>
            <a:r>
              <a:rPr lang="cs-CZ" dirty="0"/>
              <a:t> test </a:t>
            </a:r>
          </a:p>
        </p:txBody>
      </p:sp>
      <p:pic>
        <p:nvPicPr>
          <p:cNvPr id="4" name="Zástupný objekt pre obsah 4">
            <a:extLst>
              <a:ext uri="{FF2B5EF4-FFF2-40B4-BE49-F238E27FC236}">
                <a16:creationId xmlns:a16="http://schemas.microsoft.com/office/drawing/2014/main" id="{DC1F189F-CE91-1518-CBF5-0730942AFF6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3031" t="12280" r="42821" b="26560"/>
          <a:stretch/>
        </p:blipFill>
        <p:spPr>
          <a:xfrm>
            <a:off x="2825815" y="1826181"/>
            <a:ext cx="5635013" cy="4879008"/>
          </a:xfrm>
        </p:spPr>
      </p:pic>
    </p:spTree>
    <p:extLst>
      <p:ext uri="{BB962C8B-B14F-4D97-AF65-F5344CB8AC3E}">
        <p14:creationId xmlns:p14="http://schemas.microsoft.com/office/powerpoint/2010/main" val="36212062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05653C-09B9-DA54-BD11-CCCA3C8AD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i="0" u="none" strike="noStrike" dirty="0" err="1">
                <a:solidFill>
                  <a:srgbClr val="202122"/>
                </a:solidFill>
                <a:effectLst/>
              </a:rPr>
              <a:t>Chí</a:t>
            </a:r>
            <a:r>
              <a:rPr lang="sk-SK" b="1" i="0" u="none" strike="noStrike" dirty="0">
                <a:solidFill>
                  <a:srgbClr val="202122"/>
                </a:solidFill>
                <a:effectLst/>
              </a:rPr>
              <a:t>-kvadrát test </a:t>
            </a:r>
            <a:r>
              <a:rPr lang="sk-SK" dirty="0">
                <a:solidFill>
                  <a:srgbClr val="202122"/>
                </a:solidFill>
              </a:rPr>
              <a:t>/ </a:t>
            </a:r>
            <a:r>
              <a:rPr lang="sk-SK" b="0" i="0" u="none" strike="noStrike" dirty="0">
                <a:solidFill>
                  <a:srgbClr val="202122"/>
                </a:solidFill>
                <a:effectLst/>
              </a:rPr>
              <a:t> </a:t>
            </a:r>
            <a:r>
              <a:rPr lang="el-GR" b="1" i="1" u="none" strike="noStrike" dirty="0">
                <a:solidFill>
                  <a:srgbClr val="202122"/>
                </a:solidFill>
                <a:effectLst/>
              </a:rPr>
              <a:t>χ</a:t>
            </a:r>
            <a:r>
              <a:rPr lang="el-GR" b="1" i="0" u="none" strike="noStrike" baseline="30000" dirty="0">
                <a:solidFill>
                  <a:srgbClr val="202122"/>
                </a:solidFill>
                <a:effectLst/>
              </a:rPr>
              <a:t>2</a:t>
            </a:r>
            <a:r>
              <a:rPr lang="el-GR" b="1" i="0" u="none" strike="noStrike" dirty="0">
                <a:solidFill>
                  <a:srgbClr val="202122"/>
                </a:solidFill>
                <a:effectLst/>
              </a:rPr>
              <a:t> </a:t>
            </a:r>
            <a:r>
              <a:rPr lang="sk-SK" b="1" i="0" u="none" strike="noStrike" dirty="0">
                <a:solidFill>
                  <a:srgbClr val="202122"/>
                </a:solidFill>
                <a:effectLst/>
              </a:rPr>
              <a:t>test</a:t>
            </a:r>
            <a:endParaRPr lang="cs-CZ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A666112-A7B8-5A74-060D-ECF1FDB7D93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/>
              <a:t>Srovnání dvou kategorických skupin </a:t>
            </a:r>
          </a:p>
          <a:p>
            <a:r>
              <a:rPr lang="cs-CZ" dirty="0"/>
              <a:t>Test dobré shody</a:t>
            </a:r>
          </a:p>
          <a:p>
            <a:pPr lvl="1"/>
            <a:r>
              <a:rPr lang="sk-SK" b="0" i="0" u="none" strike="noStrike" dirty="0" err="1">
                <a:solidFill>
                  <a:srgbClr val="0F0F0F"/>
                </a:solidFill>
                <a:effectLst/>
                <a:latin typeface="Söhne"/>
              </a:rPr>
              <a:t>Používá</a:t>
            </a:r>
            <a:r>
              <a:rPr lang="sk-SK" b="0" i="0" u="none" strike="noStrike" dirty="0">
                <a:solidFill>
                  <a:srgbClr val="0F0F0F"/>
                </a:solidFill>
                <a:effectLst/>
                <a:latin typeface="Söhne"/>
              </a:rPr>
              <a:t> </a:t>
            </a:r>
            <a:r>
              <a:rPr lang="sk-SK" b="0" i="0" u="none" strike="noStrike" dirty="0" err="1">
                <a:solidFill>
                  <a:srgbClr val="0F0F0F"/>
                </a:solidFill>
                <a:effectLst/>
                <a:latin typeface="Söhne"/>
              </a:rPr>
              <a:t>se</a:t>
            </a:r>
            <a:r>
              <a:rPr lang="sk-SK" b="0" i="0" u="none" strike="noStrike" dirty="0">
                <a:solidFill>
                  <a:srgbClr val="0F0F0F"/>
                </a:solidFill>
                <a:effectLst/>
                <a:latin typeface="Söhne"/>
              </a:rPr>
              <a:t> k </a:t>
            </a:r>
            <a:r>
              <a:rPr lang="sk-SK" b="0" i="0" u="none" strike="noStrike" dirty="0" err="1">
                <a:solidFill>
                  <a:srgbClr val="0F0F0F"/>
                </a:solidFill>
                <a:effectLst/>
                <a:latin typeface="Söhne"/>
              </a:rPr>
              <a:t>porovnání</a:t>
            </a:r>
            <a:r>
              <a:rPr lang="sk-SK" b="0" i="0" u="none" strike="noStrike" dirty="0">
                <a:solidFill>
                  <a:srgbClr val="0F0F0F"/>
                </a:solidFill>
                <a:effectLst/>
                <a:latin typeface="Söhne"/>
              </a:rPr>
              <a:t> pozorovaných </a:t>
            </a:r>
            <a:r>
              <a:rPr lang="sk-SK" b="0" i="0" u="none" strike="noStrike" dirty="0" err="1">
                <a:solidFill>
                  <a:srgbClr val="0F0F0F"/>
                </a:solidFill>
                <a:effectLst/>
                <a:latin typeface="Söhne"/>
              </a:rPr>
              <a:t>frekvencí</a:t>
            </a:r>
            <a:r>
              <a:rPr lang="sk-SK" b="0" i="0" u="none" strike="noStrike" dirty="0">
                <a:solidFill>
                  <a:srgbClr val="0F0F0F"/>
                </a:solidFill>
                <a:effectLst/>
                <a:latin typeface="Söhne"/>
              </a:rPr>
              <a:t> s </a:t>
            </a:r>
            <a:r>
              <a:rPr lang="sk-SK" b="0" i="0" u="none" strike="noStrike" dirty="0" err="1">
                <a:solidFill>
                  <a:srgbClr val="0F0F0F"/>
                </a:solidFill>
                <a:effectLst/>
                <a:latin typeface="Söhne"/>
              </a:rPr>
              <a:t>očekávanými</a:t>
            </a:r>
            <a:r>
              <a:rPr lang="sk-SK" b="0" i="0" u="none" strike="noStrike" dirty="0">
                <a:solidFill>
                  <a:srgbClr val="0F0F0F"/>
                </a:solidFill>
                <a:effectLst/>
                <a:latin typeface="Söhne"/>
              </a:rPr>
              <a:t> </a:t>
            </a:r>
            <a:r>
              <a:rPr lang="sk-SK" b="0" i="0" u="none" strike="noStrike" dirty="0" err="1">
                <a:solidFill>
                  <a:srgbClr val="0F0F0F"/>
                </a:solidFill>
                <a:effectLst/>
                <a:latin typeface="Söhne"/>
              </a:rPr>
              <a:t>frekvencemi</a:t>
            </a:r>
            <a:r>
              <a:rPr lang="sk-SK" b="0" i="0" u="none" strike="noStrike" dirty="0">
                <a:solidFill>
                  <a:srgbClr val="0F0F0F"/>
                </a:solidFill>
                <a:effectLst/>
                <a:latin typeface="Söhne"/>
              </a:rPr>
              <a:t>.</a:t>
            </a:r>
            <a:endParaRPr lang="cs-CZ" dirty="0"/>
          </a:p>
          <a:p>
            <a:r>
              <a:rPr lang="cs-CZ" dirty="0"/>
              <a:t>Test nezávislosti vzorků </a:t>
            </a:r>
          </a:p>
          <a:p>
            <a:pPr lvl="1"/>
            <a:r>
              <a:rPr lang="sk-SK" b="0" i="0" u="none" strike="noStrike" dirty="0" err="1">
                <a:solidFill>
                  <a:srgbClr val="0F0F0F"/>
                </a:solidFill>
                <a:effectLst/>
                <a:latin typeface="Söhne"/>
              </a:rPr>
              <a:t>Používá</a:t>
            </a:r>
            <a:r>
              <a:rPr lang="sk-SK" b="0" i="0" u="none" strike="noStrike" dirty="0">
                <a:solidFill>
                  <a:srgbClr val="0F0F0F"/>
                </a:solidFill>
                <a:effectLst/>
                <a:latin typeface="Söhne"/>
              </a:rPr>
              <a:t> </a:t>
            </a:r>
            <a:r>
              <a:rPr lang="sk-SK" b="0" i="0" u="none" strike="noStrike" dirty="0" err="1">
                <a:solidFill>
                  <a:srgbClr val="0F0F0F"/>
                </a:solidFill>
                <a:effectLst/>
                <a:latin typeface="Söhne"/>
              </a:rPr>
              <a:t>se</a:t>
            </a:r>
            <a:r>
              <a:rPr lang="sk-SK" b="0" i="0" u="none" strike="noStrike" dirty="0">
                <a:solidFill>
                  <a:srgbClr val="0F0F0F"/>
                </a:solidFill>
                <a:effectLst/>
                <a:latin typeface="Söhne"/>
              </a:rPr>
              <a:t> k analýze </a:t>
            </a:r>
            <a:r>
              <a:rPr lang="sk-SK" b="0" i="0" u="none" strike="noStrike" dirty="0" err="1">
                <a:solidFill>
                  <a:srgbClr val="0F0F0F"/>
                </a:solidFill>
                <a:effectLst/>
                <a:latin typeface="Söhne"/>
              </a:rPr>
              <a:t>tabulek</a:t>
            </a:r>
            <a:r>
              <a:rPr lang="sk-SK" b="0" i="0" u="none" strike="noStrike" dirty="0">
                <a:solidFill>
                  <a:srgbClr val="0F0F0F"/>
                </a:solidFill>
                <a:effectLst/>
                <a:latin typeface="Söhne"/>
              </a:rPr>
              <a:t> </a:t>
            </a:r>
            <a:r>
              <a:rPr lang="sk-SK" b="0" i="0" u="none" strike="noStrike" dirty="0" err="1">
                <a:solidFill>
                  <a:srgbClr val="0F0F0F"/>
                </a:solidFill>
                <a:effectLst/>
                <a:latin typeface="Söhne"/>
              </a:rPr>
              <a:t>kontingence</a:t>
            </a:r>
            <a:r>
              <a:rPr lang="sk-SK" b="0" i="0" u="none" strike="noStrike" dirty="0">
                <a:solidFill>
                  <a:srgbClr val="0F0F0F"/>
                </a:solidFill>
                <a:effectLst/>
                <a:latin typeface="Söhne"/>
              </a:rPr>
              <a:t> a určení, </a:t>
            </a:r>
            <a:r>
              <a:rPr lang="sk-SK" b="0" i="0" u="none" strike="noStrike" dirty="0" err="1">
                <a:solidFill>
                  <a:srgbClr val="0F0F0F"/>
                </a:solidFill>
                <a:effectLst/>
                <a:latin typeface="Söhne"/>
              </a:rPr>
              <a:t>zda</a:t>
            </a:r>
            <a:r>
              <a:rPr lang="sk-SK" b="0" i="0" u="none" strike="noStrike" dirty="0">
                <a:solidFill>
                  <a:srgbClr val="0F0F0F"/>
                </a:solidFill>
                <a:effectLst/>
                <a:latin typeface="Söhne"/>
              </a:rPr>
              <a:t> </a:t>
            </a:r>
            <a:r>
              <a:rPr lang="sk-SK" b="0" i="0" u="none" strike="noStrike" dirty="0" err="1">
                <a:solidFill>
                  <a:srgbClr val="0F0F0F"/>
                </a:solidFill>
                <a:effectLst/>
                <a:latin typeface="Söhne"/>
              </a:rPr>
              <a:t>jsou</a:t>
            </a:r>
            <a:r>
              <a:rPr lang="sk-SK" b="0" i="0" u="none" strike="noStrike" dirty="0">
                <a:solidFill>
                  <a:srgbClr val="0F0F0F"/>
                </a:solidFill>
                <a:effectLst/>
                <a:latin typeface="Söhne"/>
              </a:rPr>
              <a:t> </a:t>
            </a:r>
            <a:r>
              <a:rPr lang="sk-SK" b="0" i="0" u="none" strike="noStrike" dirty="0" err="1">
                <a:solidFill>
                  <a:srgbClr val="0F0F0F"/>
                </a:solidFill>
                <a:effectLst/>
                <a:latin typeface="Söhne"/>
              </a:rPr>
              <a:t>dvě</a:t>
            </a:r>
            <a:r>
              <a:rPr lang="sk-SK" b="0" i="0" u="none" strike="noStrike" dirty="0">
                <a:solidFill>
                  <a:srgbClr val="0F0F0F"/>
                </a:solidFill>
                <a:effectLst/>
                <a:latin typeface="Söhne"/>
              </a:rPr>
              <a:t> </a:t>
            </a:r>
            <a:r>
              <a:rPr lang="sk-SK" b="0" i="0" u="none" strike="noStrike" dirty="0" err="1">
                <a:solidFill>
                  <a:srgbClr val="0F0F0F"/>
                </a:solidFill>
                <a:effectLst/>
                <a:latin typeface="Söhne"/>
              </a:rPr>
              <a:t>proměnné</a:t>
            </a:r>
            <a:r>
              <a:rPr lang="sk-SK" b="0" i="0" u="none" strike="noStrike" dirty="0">
                <a:solidFill>
                  <a:srgbClr val="0F0F0F"/>
                </a:solidFill>
                <a:effectLst/>
                <a:latin typeface="Söhne"/>
              </a:rPr>
              <a:t> nezávislé.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61315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F0ED73-4C8D-292D-4621-3C08CA5CE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 dobré shody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ástupný objekt pre obsah 2">
                <a:extLst>
                  <a:ext uri="{FF2B5EF4-FFF2-40B4-BE49-F238E27FC236}">
                    <a16:creationId xmlns:a16="http://schemas.microsoft.com/office/drawing/2014/main" id="{B2B8DA6E-81D8-E55E-2EFD-1F065440CC03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913774" y="2002972"/>
                <a:ext cx="8622112" cy="378822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l-GR" b="1" i="1" u="none" strike="noStrike" dirty="0">
                    <a:solidFill>
                      <a:srgbClr val="202122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Χ</a:t>
                </a:r>
                <a:r>
                  <a:rPr lang="cs-CZ" b="1" i="1" u="none" strike="noStrike" dirty="0">
                    <a:solidFill>
                      <a:srgbClr val="202122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l-GR" b="1" i="0" u="none" strike="noStrike" baseline="30000" dirty="0">
                    <a:solidFill>
                      <a:srgbClr val="202122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2 </a:t>
                </a:r>
                <a:r>
                  <a:rPr lang="cs-CZ" b="1" i="0" u="none" strike="noStrike" baseline="30000" dirty="0">
                    <a:solidFill>
                      <a:srgbClr val="202122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r>
                      <a:rPr lang="cs-CZ" b="1" i="1" u="none" strike="noStrike" baseline="30000" smtClean="0">
                        <a:solidFill>
                          <a:srgbClr val="202122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𝚺</m:t>
                    </m:r>
                    <m:f>
                      <m:fPr>
                        <m:ctrlPr>
                          <a:rPr lang="cs-CZ" b="1" i="1" u="none" strike="noStrike" baseline="30000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cs-CZ" b="1" i="1" u="none" strike="noStrike" smtClean="0">
                                <a:solidFill>
                                  <a:srgbClr val="202122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cs-CZ" b="1" i="1" u="none" strike="noStrike" smtClean="0">
                                <a:solidFill>
                                  <a:srgbClr val="202122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𝑶</m:t>
                            </m:r>
                            <m:r>
                              <a:rPr lang="cs-CZ" b="1" i="1" u="none" strike="noStrike" smtClean="0">
                                <a:solidFill>
                                  <a:srgbClr val="202122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cs-CZ" b="1" i="1" u="none" strike="noStrike" smtClean="0">
                                <a:solidFill>
                                  <a:srgbClr val="202122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𝑬</m:t>
                            </m:r>
                          </m:e>
                        </m:d>
                        <m:r>
                          <a:rPr lang="cs-CZ" b="1" i="1" u="none" strike="noStrike" baseline="30000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cs-CZ" b="1" i="1" u="none" strike="noStrike" baseline="30000" smtClean="0">
                            <a:solidFill>
                              <a:srgbClr val="202122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den>
                    </m:f>
                  </m:oMath>
                </a14:m>
                <a:endParaRPr lang="cs-CZ" b="1" i="0" u="none" strike="noStrike" baseline="30000" dirty="0">
                  <a:solidFill>
                    <a:srgbClr val="202122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sk-SK" b="0" i="0" dirty="0">
                    <a:effectLst/>
                    <a:latin typeface="KaTeX_Main"/>
                  </a:rPr>
                  <a:t>​</a:t>
                </a:r>
                <a:r>
                  <a:rPr lang="sk-SK" dirty="0">
                    <a:effectLst/>
                  </a:rPr>
                  <a:t>Kde </a:t>
                </a:r>
                <a:r>
                  <a:rPr lang="sk-SK" b="0" i="1" dirty="0">
                    <a:effectLst/>
                    <a:latin typeface="KaTeX_Math"/>
                  </a:rPr>
                  <a:t>O</a:t>
                </a:r>
                <a:r>
                  <a:rPr lang="sk-SK" dirty="0">
                    <a:effectLst/>
                  </a:rPr>
                  <a:t> je pozorovaná </a:t>
                </a:r>
                <a:r>
                  <a:rPr lang="sk-SK" dirty="0" err="1">
                    <a:effectLst/>
                  </a:rPr>
                  <a:t>frekvence</a:t>
                </a:r>
                <a:endParaRPr lang="sk-SK" dirty="0"/>
              </a:p>
              <a:p>
                <a:r>
                  <a:rPr lang="sk-SK" b="0" i="1" dirty="0" err="1">
                    <a:effectLst/>
                    <a:latin typeface="KaTeX_Math"/>
                  </a:rPr>
                  <a:t>E</a:t>
                </a:r>
                <a:r>
                  <a:rPr lang="sk-SK" dirty="0">
                    <a:effectLst/>
                  </a:rPr>
                  <a:t> je </a:t>
                </a:r>
                <a:r>
                  <a:rPr lang="sk-SK" dirty="0" err="1">
                    <a:effectLst/>
                  </a:rPr>
                  <a:t>očekávaná</a:t>
                </a:r>
                <a:r>
                  <a:rPr lang="sk-SK" dirty="0">
                    <a:effectLst/>
                  </a:rPr>
                  <a:t> </a:t>
                </a:r>
                <a:r>
                  <a:rPr lang="sk-SK" dirty="0" err="1">
                    <a:effectLst/>
                  </a:rPr>
                  <a:t>frekvence</a:t>
                </a:r>
                <a:endParaRPr lang="sk-SK" dirty="0">
                  <a:effectLst/>
                </a:endParaRPr>
              </a:p>
              <a:p>
                <a:r>
                  <a:rPr lang="sk-SK" dirty="0">
                    <a:effectLst/>
                  </a:rPr>
                  <a:t>Význam: Tento vzorec umožňuje </a:t>
                </a:r>
                <a:r>
                  <a:rPr lang="sk-SK" dirty="0" err="1">
                    <a:effectLst/>
                  </a:rPr>
                  <a:t>vypočítat</a:t>
                </a:r>
                <a:r>
                  <a:rPr lang="sk-SK" dirty="0">
                    <a:effectLst/>
                  </a:rPr>
                  <a:t> </a:t>
                </a:r>
                <a:r>
                  <a:rPr lang="sk-SK" dirty="0" err="1">
                    <a:effectLst/>
                  </a:rPr>
                  <a:t>míru</a:t>
                </a:r>
                <a:r>
                  <a:rPr lang="sk-SK" dirty="0">
                    <a:effectLst/>
                  </a:rPr>
                  <a:t> </a:t>
                </a:r>
                <a:r>
                  <a:rPr lang="sk-SK" dirty="0" err="1">
                    <a:effectLst/>
                  </a:rPr>
                  <a:t>rozdílu</a:t>
                </a:r>
                <a:r>
                  <a:rPr lang="sk-SK" dirty="0">
                    <a:effectLst/>
                  </a:rPr>
                  <a:t> </a:t>
                </a:r>
                <a:r>
                  <a:rPr lang="sk-SK" dirty="0" err="1">
                    <a:effectLst/>
                  </a:rPr>
                  <a:t>mezi</a:t>
                </a:r>
                <a:r>
                  <a:rPr lang="sk-SK" dirty="0">
                    <a:effectLst/>
                  </a:rPr>
                  <a:t> pozorovanými a </a:t>
                </a:r>
                <a:r>
                  <a:rPr lang="sk-SK" dirty="0" err="1">
                    <a:effectLst/>
                  </a:rPr>
                  <a:t>očekávanými</a:t>
                </a:r>
                <a:r>
                  <a:rPr lang="sk-SK" dirty="0">
                    <a:effectLst/>
                  </a:rPr>
                  <a:t> hodnotami</a:t>
                </a:r>
              </a:p>
              <a:p>
                <a:endParaRPr lang="cs-CZ" dirty="0"/>
              </a:p>
            </p:txBody>
          </p:sp>
        </mc:Choice>
        <mc:Fallback xmlns="">
          <p:sp>
            <p:nvSpPr>
              <p:cNvPr id="3" name="Zástupný objekt pre obsah 2">
                <a:extLst>
                  <a:ext uri="{FF2B5EF4-FFF2-40B4-BE49-F238E27FC236}">
                    <a16:creationId xmlns:a16="http://schemas.microsoft.com/office/drawing/2014/main" id="{B2B8DA6E-81D8-E55E-2EFD-1F065440CC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913774" y="2002972"/>
                <a:ext cx="8622112" cy="3788228"/>
              </a:xfrm>
              <a:blipFill>
                <a:blip r:embed="rId2"/>
                <a:stretch>
                  <a:fillRect l="-88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3526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C8F16A-217F-9B4B-0BF2-EB33BD71D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150" y="324603"/>
            <a:ext cx="10364451" cy="905483"/>
          </a:xfrm>
        </p:spPr>
        <p:txBody>
          <a:bodyPr/>
          <a:lstStyle/>
          <a:p>
            <a:r>
              <a:rPr lang="cs-CZ" dirty="0"/>
              <a:t>Test dobré shody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D260227-7892-8F44-C549-DE666245BC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4087" y="1354721"/>
            <a:ext cx="10363826" cy="5720993"/>
          </a:xfrm>
        </p:spPr>
        <p:txBody>
          <a:bodyPr>
            <a:normAutofit/>
          </a:bodyPr>
          <a:lstStyle/>
          <a:p>
            <a:r>
              <a:rPr lang="cs-CZ" dirty="0"/>
              <a:t>Zeptala jsem se 110 lidí jaké předměty preferují</a:t>
            </a:r>
          </a:p>
          <a:p>
            <a:r>
              <a:rPr lang="cs-CZ" dirty="0"/>
              <a:t>Důvod: jsou některé předměty oblíbenější? </a:t>
            </a:r>
          </a:p>
          <a:p>
            <a:r>
              <a:rPr lang="cs-CZ" dirty="0"/>
              <a:t>Kdyby ne tak očekávám že každý předmět bude stejně oblíbený , i kdyby nebylo stejné číslo tak by měli být víceméně stejné </a:t>
            </a:r>
          </a:p>
          <a:p>
            <a:r>
              <a:rPr lang="cs-CZ" dirty="0"/>
              <a:t>H</a:t>
            </a:r>
            <a:r>
              <a:rPr lang="cs-CZ" baseline="-25000" dirty="0"/>
              <a:t>0</a:t>
            </a:r>
            <a:r>
              <a:rPr lang="cs-CZ" dirty="0"/>
              <a:t> – v případě že není pravdivá nulová hypotéza všechny předměty jsou stejně oblíbené  a nejsou předměty které by byly více preferovány </a:t>
            </a:r>
          </a:p>
          <a:p>
            <a:r>
              <a:rPr lang="cs-CZ" dirty="0"/>
              <a:t>Počet lidí kteří preferují různé předměty 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V případě že H</a:t>
            </a:r>
            <a:r>
              <a:rPr lang="cs-CZ" baseline="-25000" dirty="0"/>
              <a:t>0</a:t>
            </a:r>
            <a:r>
              <a:rPr lang="cs-CZ" dirty="0"/>
              <a:t> platí tak očekávám v každé kategorii :  110/4 = 27,5 </a:t>
            </a:r>
          </a:p>
          <a:p>
            <a:r>
              <a:rPr lang="cs-CZ" dirty="0"/>
              <a:t>X2 srovnává pozorované(</a:t>
            </a:r>
            <a:r>
              <a:rPr lang="cs-CZ" dirty="0" err="1"/>
              <a:t>observed</a:t>
            </a:r>
            <a:r>
              <a:rPr lang="cs-CZ" dirty="0"/>
              <a:t>) a očekávané(</a:t>
            </a:r>
            <a:r>
              <a:rPr lang="cs-CZ" dirty="0" err="1"/>
              <a:t>expected</a:t>
            </a:r>
            <a:r>
              <a:rPr lang="cs-CZ" dirty="0"/>
              <a:t>) Frekvence </a:t>
            </a:r>
          </a:p>
          <a:p>
            <a:pPr marL="0" indent="0">
              <a:buNone/>
            </a:pPr>
            <a:endParaRPr lang="cs-CZ" dirty="0"/>
          </a:p>
        </p:txBody>
      </p:sp>
      <p:graphicFrame>
        <p:nvGraphicFramePr>
          <p:cNvPr id="4" name="Tabuľka 3">
            <a:extLst>
              <a:ext uri="{FF2B5EF4-FFF2-40B4-BE49-F238E27FC236}">
                <a16:creationId xmlns:a16="http://schemas.microsoft.com/office/drawing/2014/main" id="{1D4D7884-24E7-AA7B-6A4F-70715AF458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9560327"/>
              </p:ext>
            </p:extLst>
          </p:nvPr>
        </p:nvGraphicFramePr>
        <p:xfrm>
          <a:off x="997858" y="4527006"/>
          <a:ext cx="9691916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2979">
                  <a:extLst>
                    <a:ext uri="{9D8B030D-6E8A-4147-A177-3AD203B41FA5}">
                      <a16:colId xmlns:a16="http://schemas.microsoft.com/office/drawing/2014/main" val="3030194832"/>
                    </a:ext>
                  </a:extLst>
                </a:gridCol>
                <a:gridCol w="2422979">
                  <a:extLst>
                    <a:ext uri="{9D8B030D-6E8A-4147-A177-3AD203B41FA5}">
                      <a16:colId xmlns:a16="http://schemas.microsoft.com/office/drawing/2014/main" val="2482203579"/>
                    </a:ext>
                  </a:extLst>
                </a:gridCol>
                <a:gridCol w="2422979">
                  <a:extLst>
                    <a:ext uri="{9D8B030D-6E8A-4147-A177-3AD203B41FA5}">
                      <a16:colId xmlns:a16="http://schemas.microsoft.com/office/drawing/2014/main" val="3191282651"/>
                    </a:ext>
                  </a:extLst>
                </a:gridCol>
                <a:gridCol w="2422979">
                  <a:extLst>
                    <a:ext uri="{9D8B030D-6E8A-4147-A177-3AD203B41FA5}">
                      <a16:colId xmlns:a16="http://schemas.microsoft.com/office/drawing/2014/main" val="2360440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Statistika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Obecná psychologie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Vývojová psychologie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Biologie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06212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21523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25489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5B8B02-CE38-4E96-4D9C-C34B19058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cap="none" dirty="0"/>
              <a:t>t</a:t>
            </a:r>
            <a:r>
              <a:rPr lang="cs-CZ" dirty="0"/>
              <a:t>-hodnota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A5F614D-7E46-CB34-9CB7-7C449A361FF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969477"/>
            <a:ext cx="10363826" cy="4888523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Číselná hodnota, která vyjadřuje, jak velký rozdíl existuje mezi dvěma skupinami (nebo mezi průměrem skupiny a hypotetickou hodnotou), relativně k variabilitě dat.</a:t>
            </a:r>
          </a:p>
          <a:p>
            <a:pPr algn="l"/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Konkrétně t hodnota zohledňuje:</a:t>
            </a:r>
          </a:p>
          <a:p>
            <a:pPr algn="l">
              <a:buFont typeface="+mj-lt"/>
              <a:buAutoNum type="arabicPeriod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Velikost rozdílu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 mezi průměry skupin (například mezi průměry dvou vzorků nebo průměrem a hypotetickou hodnotou),</a:t>
            </a:r>
          </a:p>
          <a:p>
            <a:pPr algn="l">
              <a:buFont typeface="+mj-lt"/>
              <a:buAutoNum type="arabicPeriod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Variabilitu dat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 (jak rozptýlená jsou data ve skupinách),</a:t>
            </a:r>
          </a:p>
          <a:p>
            <a:pPr algn="l">
              <a:buFont typeface="+mj-lt"/>
              <a:buAutoNum type="arabicPeriod"/>
            </a:pPr>
            <a:r>
              <a:rPr lang="cs-CZ" b="1" i="0" u="none" strike="noStrike" dirty="0">
                <a:solidFill>
                  <a:srgbClr val="000000"/>
                </a:solidFill>
                <a:effectLst/>
              </a:rPr>
              <a:t>Velikost vzorku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 (větší vzorky zlepšují přesnost odhadu průměru).</a:t>
            </a:r>
          </a:p>
          <a:p>
            <a:pPr algn="l"/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Vzorec pro výpočet t hodnoty v </a:t>
            </a:r>
            <a:r>
              <a:rPr lang="cs-CZ" b="0" i="0" u="none" strike="noStrike" dirty="0" err="1">
                <a:solidFill>
                  <a:srgbClr val="000000"/>
                </a:solidFill>
                <a:effectLst/>
              </a:rPr>
              <a:t>dvouvýběrovém</a:t>
            </a:r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 t-testu je:</a:t>
            </a:r>
          </a:p>
          <a:p>
            <a:pPr algn="l"/>
            <a:r>
              <a:rPr lang="cs-CZ" b="0" i="0" u="none" strike="noStrike" dirty="0">
                <a:solidFill>
                  <a:srgbClr val="000000"/>
                </a:solidFill>
                <a:effectLst/>
              </a:rPr>
              <a:t>t= rozdíl mezi průměry / standardní chyba rozdílu</a:t>
            </a:r>
          </a:p>
          <a:p>
            <a:r>
              <a:rPr lang="cs-CZ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Vyšší absolutní hodnota t znamená větší rozdíl mezi průměrem vzorku a průměrem podle nulové hypotézy.</a:t>
            </a:r>
            <a:endParaRPr lang="cs-CZ" sz="2000" kern="100" dirty="0"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Znaménko hodnoty t ukazuje směr rozdílu. Kladná hodnota t naznačuje, že průměr vzorku je větší než průměr podle nulové hypotézy, zatímco záporná hodnota t naznačuje opak.</a:t>
            </a:r>
          </a:p>
          <a:p>
            <a:r>
              <a:rPr lang="cs-CZ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Pro určení, zda je výsledek statisticky významný, se hodnota t porovnává s kritickou hodnotou z t-rozdělení, která závisí na požadované úrovni významnosti (běžně 0,05 pro 5% úroveň významnosti) a stupních volnosti (obvykle velikost vzorku mínus jedna u </a:t>
            </a:r>
            <a:r>
              <a:rPr lang="cs-CZ" sz="2000" kern="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jednovzorkového</a:t>
            </a:r>
            <a:r>
              <a:rPr lang="cs-CZ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t-testu).</a:t>
            </a:r>
          </a:p>
          <a:p>
            <a:r>
              <a:rPr lang="cs-CZ" sz="2000" kern="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Pokud je absolutní hodnota t větší než kritická hodnota, výsledek se považuje za statisticky významný. To znamená, že pozorovaný rozdíl pravděpodobně nenastal náhodou, za předpokladu, že je nulová hypotéza pravdivá.</a:t>
            </a:r>
            <a:endParaRPr lang="cs-CZ" sz="20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/>
            <a:endParaRPr lang="cs-CZ" b="0" i="0" u="none" strike="noStrike" dirty="0">
              <a:solidFill>
                <a:srgbClr val="000000"/>
              </a:solidFill>
              <a:effectLst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5260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41B65B3E-3133-E902-E0C1-F07EC08EDDB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4103" t="3501" r="19998" b="25925"/>
          <a:stretch/>
        </p:blipFill>
        <p:spPr>
          <a:xfrm>
            <a:off x="913712" y="0"/>
            <a:ext cx="9515490" cy="5529943"/>
          </a:xfr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17ED7BB1-55A7-4D67-612F-D64C41668B72}"/>
              </a:ext>
            </a:extLst>
          </p:cNvPr>
          <p:cNvSpPr txBox="1"/>
          <p:nvPr/>
        </p:nvSpPr>
        <p:spPr>
          <a:xfrm>
            <a:off x="794657" y="5910943"/>
            <a:ext cx="9731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ZÁVĚR : </a:t>
            </a:r>
            <a:r>
              <a:rPr lang="cs-CZ" i="1" dirty="0"/>
              <a:t>X</a:t>
            </a:r>
            <a:r>
              <a:rPr lang="cs-CZ" baseline="30000" dirty="0"/>
              <a:t>2</a:t>
            </a:r>
            <a:r>
              <a:rPr lang="cs-CZ" dirty="0"/>
              <a:t>(3) = 53.6 ,</a:t>
            </a:r>
            <a:r>
              <a:rPr lang="cs-CZ" i="1" dirty="0"/>
              <a:t> p</a:t>
            </a:r>
            <a:r>
              <a:rPr lang="cs-CZ" dirty="0"/>
              <a:t>&lt;.001</a:t>
            </a:r>
          </a:p>
          <a:p>
            <a:r>
              <a:rPr lang="cs-CZ" dirty="0"/>
              <a:t>JE STATISTICKY VÝZNAMNÝ ROZDÍL V PREFERENCI PŘEDMĚTŮ</a:t>
            </a:r>
          </a:p>
        </p:txBody>
      </p:sp>
    </p:spTree>
    <p:extLst>
      <p:ext uri="{BB962C8B-B14F-4D97-AF65-F5344CB8AC3E}">
        <p14:creationId xmlns:p14="http://schemas.microsoft.com/office/powerpoint/2010/main" val="33384327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2EA554-13DE-3520-5720-7B3C6C4A6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i="1" u="none" strike="noStrike" dirty="0">
                <a:solidFill>
                  <a:srgbClr val="202122"/>
                </a:solidFill>
                <a:effectLst/>
              </a:rPr>
              <a:t>χ</a:t>
            </a:r>
            <a:r>
              <a:rPr lang="el-GR" b="1" i="0" u="none" strike="noStrike" baseline="30000" dirty="0">
                <a:solidFill>
                  <a:srgbClr val="202122"/>
                </a:solidFill>
                <a:effectLst/>
              </a:rPr>
              <a:t>2</a:t>
            </a:r>
            <a:r>
              <a:rPr lang="el-GR" b="1" i="0" u="none" strike="noStrike" dirty="0">
                <a:solidFill>
                  <a:srgbClr val="202122"/>
                </a:solidFill>
                <a:effectLst/>
              </a:rPr>
              <a:t> </a:t>
            </a:r>
            <a:r>
              <a:rPr lang="sk-SK" b="1" i="0" u="none" strike="noStrike" dirty="0">
                <a:solidFill>
                  <a:srgbClr val="202122"/>
                </a:solidFill>
                <a:effectLst/>
              </a:rPr>
              <a:t>test nezávislosti </a:t>
            </a:r>
            <a:r>
              <a:rPr lang="sk-SK" b="1" i="0" u="none" strike="noStrike" dirty="0" err="1">
                <a:solidFill>
                  <a:srgbClr val="202122"/>
                </a:solidFill>
                <a:effectLst/>
              </a:rPr>
              <a:t>vzorků</a:t>
            </a:r>
            <a:endParaRPr lang="cs-CZ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BCC68F4-5C87-F2E4-5FE3-2E93ABD5D99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cs-CZ" dirty="0"/>
              <a:t>Vztah, asociace mezi dvěma kategorickými proměnnými </a:t>
            </a:r>
          </a:p>
          <a:p>
            <a:r>
              <a:rPr lang="cs-CZ" dirty="0"/>
              <a:t>110 studentů odpovídalo na otázku : kouříte, pijete alkohol? 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0D23D23A-7404-287F-CEE5-E5F5A01B4E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04" t="50420" r="54622" b="23586"/>
          <a:stretch/>
        </p:blipFill>
        <p:spPr>
          <a:xfrm>
            <a:off x="3259958" y="3428999"/>
            <a:ext cx="5671458" cy="295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5170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14B235-6797-7D53-ACCE-A05DA8A6E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0" i="0" u="none" strike="noStrike" dirty="0" err="1">
                <a:effectLst/>
                <a:latin typeface="Söhne"/>
              </a:rPr>
              <a:t>Předpoklady</a:t>
            </a:r>
            <a:r>
              <a:rPr lang="sk-SK" b="0" i="0" u="none" strike="noStrike" dirty="0">
                <a:effectLst/>
                <a:latin typeface="Söhne"/>
              </a:rPr>
              <a:t> Testu</a:t>
            </a:r>
            <a:endParaRPr lang="cs-CZ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DF5986A-3639-72FF-B011-1E690FD20BB6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sk-SK" b="0" i="0" u="none" strike="noStrike" dirty="0" err="1">
                <a:effectLst/>
              </a:rPr>
              <a:t>Data</a:t>
            </a:r>
            <a:r>
              <a:rPr lang="sk-SK" b="0" i="0" u="none" strike="noStrike" dirty="0">
                <a:effectLst/>
              </a:rPr>
              <a:t> musí </a:t>
            </a:r>
            <a:r>
              <a:rPr lang="sk-SK" b="0" i="0" u="none" strike="noStrike" dirty="0" err="1">
                <a:effectLst/>
              </a:rPr>
              <a:t>být</a:t>
            </a:r>
            <a:r>
              <a:rPr lang="sk-SK" b="0" i="0" u="none" strike="noStrike" dirty="0">
                <a:effectLst/>
              </a:rPr>
              <a:t> </a:t>
            </a:r>
            <a:r>
              <a:rPr lang="sk-SK" b="0" i="0" u="none" strike="noStrike" dirty="0" err="1">
                <a:effectLst/>
              </a:rPr>
              <a:t>kategoriální</a:t>
            </a:r>
            <a:endParaRPr lang="sk-SK" b="0" i="0" u="none" strike="noStrike" dirty="0">
              <a:effectLst/>
            </a:endParaRP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sk-SK" b="0" i="0" u="none" strike="noStrike" dirty="0">
                <a:effectLst/>
              </a:rPr>
              <a:t>Vzorky musí </a:t>
            </a:r>
            <a:r>
              <a:rPr lang="sk-SK" b="0" i="0" u="none" strike="noStrike" dirty="0" err="1">
                <a:effectLst/>
              </a:rPr>
              <a:t>být</a:t>
            </a:r>
            <a:r>
              <a:rPr lang="sk-SK" b="0" i="0" u="none" strike="noStrike" dirty="0">
                <a:effectLst/>
              </a:rPr>
              <a:t> nezávislé</a:t>
            </a:r>
          </a:p>
          <a:p>
            <a:pPr marL="742950" lvl="1" indent="-285750" algn="l">
              <a:buFont typeface="Arial" panose="020B0604020202020204" pitchFamily="34" charset="0"/>
              <a:buChar char="•"/>
            </a:pPr>
            <a:r>
              <a:rPr lang="sk-SK" b="0" i="0" u="none" strike="noStrike" dirty="0" err="1">
                <a:effectLst/>
              </a:rPr>
              <a:t>Očekávané</a:t>
            </a:r>
            <a:r>
              <a:rPr lang="sk-SK" b="0" i="0" u="none" strike="noStrike" dirty="0">
                <a:effectLst/>
              </a:rPr>
              <a:t> </a:t>
            </a:r>
            <a:r>
              <a:rPr lang="sk-SK" b="0" i="0" u="none" strike="noStrike" dirty="0" err="1">
                <a:effectLst/>
              </a:rPr>
              <a:t>frekvence</a:t>
            </a:r>
            <a:r>
              <a:rPr lang="sk-SK" b="0" i="0" u="none" strike="noStrike" dirty="0">
                <a:effectLst/>
              </a:rPr>
              <a:t> by </a:t>
            </a:r>
            <a:r>
              <a:rPr lang="sk-SK" b="0" i="0" u="none" strike="noStrike" dirty="0" err="1">
                <a:effectLst/>
              </a:rPr>
              <a:t>měly</a:t>
            </a:r>
            <a:r>
              <a:rPr lang="sk-SK" b="0" i="0" u="none" strike="noStrike" dirty="0">
                <a:effectLst/>
              </a:rPr>
              <a:t> </a:t>
            </a:r>
            <a:r>
              <a:rPr lang="sk-SK" b="0" i="0" u="none" strike="noStrike" dirty="0" err="1">
                <a:effectLst/>
              </a:rPr>
              <a:t>být</a:t>
            </a:r>
            <a:r>
              <a:rPr lang="sk-SK" b="0" i="0" u="none" strike="noStrike" dirty="0">
                <a:effectLst/>
              </a:rPr>
              <a:t> </a:t>
            </a:r>
            <a:r>
              <a:rPr lang="sk-SK" b="0" i="0" u="none" strike="noStrike" dirty="0" err="1">
                <a:effectLst/>
              </a:rPr>
              <a:t>dostatečně</a:t>
            </a:r>
            <a:r>
              <a:rPr lang="sk-SK" b="0" i="0" u="none" strike="noStrike" dirty="0">
                <a:effectLst/>
              </a:rPr>
              <a:t> </a:t>
            </a:r>
            <a:r>
              <a:rPr lang="sk-SK" b="0" i="0" u="none" strike="noStrike" dirty="0" err="1">
                <a:effectLst/>
              </a:rPr>
              <a:t>velké</a:t>
            </a:r>
            <a:r>
              <a:rPr lang="sk-SK" b="0" i="0" u="none" strike="noStrike" dirty="0">
                <a:effectLst/>
              </a:rPr>
              <a:t>, </a:t>
            </a:r>
            <a:r>
              <a:rPr lang="sk-SK" b="0" i="0" u="none" strike="noStrike" dirty="0" err="1">
                <a:effectLst/>
              </a:rPr>
              <a:t>ideálně</a:t>
            </a:r>
            <a:r>
              <a:rPr lang="sk-SK" b="0" i="0" u="none" strike="noStrike" dirty="0">
                <a:effectLst/>
              </a:rPr>
              <a:t> 5 nebo </a:t>
            </a:r>
            <a:r>
              <a:rPr lang="sk-SK" b="0" i="0" u="none" strike="noStrike" dirty="0" err="1">
                <a:effectLst/>
              </a:rPr>
              <a:t>více</a:t>
            </a:r>
            <a:endParaRPr lang="sk-SK" b="0" i="0" u="none" strike="noStrike" dirty="0">
              <a:effectLst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354610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 descr="Obrázok, na ktorom je snímka obrazovky, text, softvér, multimediálny softvér&#10;&#10;Automaticky generovaný popis">
            <a:extLst>
              <a:ext uri="{FF2B5EF4-FFF2-40B4-BE49-F238E27FC236}">
                <a16:creationId xmlns:a16="http://schemas.microsoft.com/office/drawing/2014/main" id="{9AFA8E97-EDEF-45A8-35D0-515E0EA7CFBE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 l="30996" t="10849" r="26967" b="15293"/>
          <a:stretch/>
        </p:blipFill>
        <p:spPr>
          <a:xfrm>
            <a:off x="3162886" y="208109"/>
            <a:ext cx="5866228" cy="6441782"/>
          </a:xfrm>
        </p:spPr>
      </p:pic>
    </p:spTree>
    <p:extLst>
      <p:ext uri="{BB962C8B-B14F-4D97-AF65-F5344CB8AC3E}">
        <p14:creationId xmlns:p14="http://schemas.microsoft.com/office/powerpoint/2010/main" val="3708146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 descr="Obrázok, na ktorom je snímka obrazovky, text, softvér, webová stránka&#10;&#10;Automaticky generovaný popis">
            <a:extLst>
              <a:ext uri="{FF2B5EF4-FFF2-40B4-BE49-F238E27FC236}">
                <a16:creationId xmlns:a16="http://schemas.microsoft.com/office/drawing/2014/main" id="{2164D556-FFD4-CC26-5B3A-D623D6280DD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 l="33738" t="45908" r="30058" b="30264"/>
          <a:stretch/>
        </p:blipFill>
        <p:spPr>
          <a:xfrm>
            <a:off x="829344" y="1262575"/>
            <a:ext cx="10533312" cy="4332850"/>
          </a:xfrm>
        </p:spPr>
      </p:pic>
    </p:spTree>
    <p:extLst>
      <p:ext uri="{BB962C8B-B14F-4D97-AF65-F5344CB8AC3E}">
        <p14:creationId xmlns:p14="http://schemas.microsoft.com/office/powerpoint/2010/main" val="2909207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 descr="Obrázok, na ktorom je text, softvér, snímka obrazovky, multimediálny softvér&#10;&#10;Automaticky generovaný popis">
            <a:extLst>
              <a:ext uri="{FF2B5EF4-FFF2-40B4-BE49-F238E27FC236}">
                <a16:creationId xmlns:a16="http://schemas.microsoft.com/office/drawing/2014/main" id="{0280ED72-91CA-7FDD-54D3-321613494F64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 l="12683" t="6879" r="24152" b="11365"/>
          <a:stretch/>
        </p:blipFill>
        <p:spPr>
          <a:xfrm>
            <a:off x="2164080" y="248300"/>
            <a:ext cx="7863840" cy="6361399"/>
          </a:xfrm>
        </p:spPr>
      </p:pic>
    </p:spTree>
    <p:extLst>
      <p:ext uri="{BB962C8B-B14F-4D97-AF65-F5344CB8AC3E}">
        <p14:creationId xmlns:p14="http://schemas.microsoft.com/office/powerpoint/2010/main" val="16835810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945B17-28A6-00CA-AC22-D7BB4BE54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8"/>
            <a:ext cx="10364451" cy="1254528"/>
          </a:xfrm>
        </p:spPr>
        <p:txBody>
          <a:bodyPr/>
          <a:lstStyle/>
          <a:p>
            <a:r>
              <a:rPr lang="cs-CZ" dirty="0"/>
              <a:t>Předpoklady pro </a:t>
            </a:r>
            <a:r>
              <a:rPr lang="cs-CZ" cap="none" dirty="0"/>
              <a:t>t</a:t>
            </a:r>
            <a:r>
              <a:rPr lang="cs-CZ" dirty="0"/>
              <a:t>-test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8834BAA-16F3-005F-945F-AE53E1D6738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7882" y="1755058"/>
            <a:ext cx="11098306" cy="4878823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Parametrický test </a:t>
            </a:r>
          </a:p>
          <a:p>
            <a:pPr lvl="1"/>
            <a:r>
              <a:rPr lang="cs-CZ" b="0" i="0" u="none" strike="noStrike" dirty="0">
                <a:effectLst/>
              </a:rPr>
              <a:t>předpokládá, že data pocházejí z populace, která má specifické parametry</a:t>
            </a:r>
          </a:p>
          <a:p>
            <a:pPr algn="l">
              <a:buFont typeface="+mj-lt"/>
              <a:buAutoNum type="arabicPeriod"/>
            </a:pPr>
            <a:r>
              <a:rPr lang="cs-CZ" b="1" i="0" u="none" strike="noStrike" dirty="0">
                <a:effectLst/>
              </a:rPr>
              <a:t>Normální rozdělení</a:t>
            </a:r>
            <a:r>
              <a:rPr lang="cs-CZ" b="0" i="0" u="none" strike="noStrike" dirty="0">
                <a:effectLst/>
              </a:rPr>
              <a:t>: T-test obvykle vyžaduje, aby data byla normálně rozdělená. To je zvláště důležité v případě malých vzorků, protože t-test je méně odolný vůči odchylkám od normálního rozdělení v malých souborech dat.</a:t>
            </a:r>
          </a:p>
          <a:p>
            <a:pPr algn="l">
              <a:buFont typeface="+mj-lt"/>
              <a:buAutoNum type="arabicPeriod"/>
            </a:pPr>
            <a:r>
              <a:rPr lang="cs-CZ" b="1" i="0" u="none" strike="noStrike" dirty="0">
                <a:effectLst/>
              </a:rPr>
              <a:t>Homogenita rozptylů</a:t>
            </a:r>
            <a:r>
              <a:rPr lang="cs-CZ" b="0" i="0" u="none" strike="noStrike" dirty="0">
                <a:effectLst/>
              </a:rPr>
              <a:t>: Toto je předpoklad, že rozptyly (Variance) ve skupinách, které jsou porovnávány, jsou si podobné. V případě </a:t>
            </a:r>
            <a:r>
              <a:rPr lang="cs-CZ" b="0" i="0" u="none" strike="noStrike" dirty="0" err="1">
                <a:effectLst/>
              </a:rPr>
              <a:t>dvouvzorkového</a:t>
            </a:r>
            <a:r>
              <a:rPr lang="cs-CZ" b="0" i="0" u="none" strike="noStrike" dirty="0">
                <a:effectLst/>
              </a:rPr>
              <a:t> t-testu pro nezávislé vzorky je důležité, aby rozptyly obou srovnávaných skupin byly přibližně stejné. – </a:t>
            </a:r>
            <a:r>
              <a:rPr lang="sk-SK" b="1" i="0" u="none" strike="noStrike" dirty="0" err="1">
                <a:effectLst/>
                <a:latin typeface="Söhne"/>
              </a:rPr>
              <a:t>Levene's</a:t>
            </a:r>
            <a:r>
              <a:rPr lang="cs-CZ" b="0" i="0" u="none" strike="noStrike" dirty="0">
                <a:effectLst/>
              </a:rPr>
              <a:t> Test </a:t>
            </a:r>
          </a:p>
          <a:p>
            <a:pPr algn="l">
              <a:buFont typeface="+mj-lt"/>
              <a:buAutoNum type="arabicPeriod"/>
            </a:pPr>
            <a:r>
              <a:rPr lang="cs-CZ" b="1" i="0" u="none" strike="noStrike" dirty="0">
                <a:effectLst/>
              </a:rPr>
              <a:t>Intervalová nebo poměrová data</a:t>
            </a:r>
            <a:r>
              <a:rPr lang="cs-CZ" b="0" i="0" u="none" strike="noStrike" dirty="0">
                <a:effectLst/>
              </a:rPr>
              <a:t>: T-test je vhodný pro data měřená na intervalové nebo poměrové škále, což znamená, že data musí být kvantitativní.</a:t>
            </a:r>
          </a:p>
          <a:p>
            <a:pPr algn="l">
              <a:buFont typeface="+mj-lt"/>
              <a:buAutoNum type="arabicPeriod"/>
            </a:pPr>
            <a:r>
              <a:rPr lang="cs-CZ" b="1" dirty="0"/>
              <a:t>Žádné extrémní odlehlé hodnoty </a:t>
            </a:r>
            <a:r>
              <a:rPr lang="cs-CZ" dirty="0"/>
              <a:t>: t-test pracuje s průměry a ty jsou náchylné na extrémní hodnoty</a:t>
            </a:r>
            <a:endParaRPr lang="cs-CZ" b="1" dirty="0"/>
          </a:p>
          <a:p>
            <a:pPr>
              <a:buFont typeface="+mj-lt"/>
              <a:buAutoNum type="arabicPeriod"/>
            </a:pPr>
            <a:r>
              <a:rPr lang="cs-CZ" b="1" i="0" u="none" strike="noStrike" dirty="0">
                <a:effectLst/>
              </a:rPr>
              <a:t>Nezávislost vzorků</a:t>
            </a:r>
            <a:r>
              <a:rPr lang="cs-CZ" b="0" i="0" u="none" strike="noStrike" dirty="0">
                <a:effectLst/>
              </a:rPr>
              <a:t>: Při použití nezávislých t-testů je nutné, aby byly vzorky nezávislé, což znamená, že výběr nebo hodnoty jednoho vzorku nesmí ovlivňovat výběr nebo hodnoty druhého vzorku.</a:t>
            </a:r>
          </a:p>
          <a:p>
            <a:pPr marL="0" indent="0" algn="l">
              <a:buNone/>
            </a:pPr>
            <a:endParaRPr lang="cs-CZ" b="0" i="0" u="none" strike="noStrike" dirty="0">
              <a:effectLst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00916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01731B-938F-D8FF-8D75-9DF3E1130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339994"/>
            <a:ext cx="10364451" cy="726807"/>
          </a:xfrm>
        </p:spPr>
        <p:txBody>
          <a:bodyPr/>
          <a:lstStyle/>
          <a:p>
            <a:r>
              <a:rPr lang="cs-CZ" dirty="0" err="1"/>
              <a:t>Levenův</a:t>
            </a:r>
            <a:r>
              <a:rPr lang="cs-CZ" dirty="0"/>
              <a:t> test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D07BE5E-F9EC-315E-EDBE-E1F08071EF5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660634"/>
            <a:ext cx="10363826" cy="4130565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sk-SK" b="0" i="0" u="none" strike="noStrike" dirty="0" err="1">
                <a:effectLst/>
              </a:rPr>
              <a:t>Levenův</a:t>
            </a:r>
            <a:r>
              <a:rPr lang="sk-SK" b="0" i="0" u="none" strike="noStrike" dirty="0">
                <a:effectLst/>
              </a:rPr>
              <a:t> test je </a:t>
            </a:r>
            <a:r>
              <a:rPr lang="sk-SK" b="0" i="0" u="none" strike="noStrike" dirty="0" err="1">
                <a:effectLst/>
              </a:rPr>
              <a:t>statistický</a:t>
            </a:r>
            <a:r>
              <a:rPr lang="sk-SK" b="0" i="0" u="none" strike="noStrike" dirty="0">
                <a:effectLst/>
              </a:rPr>
              <a:t> test používaný k </a:t>
            </a:r>
            <a:r>
              <a:rPr lang="sk-SK" b="0" i="0" u="none" strike="noStrike" dirty="0" err="1">
                <a:effectLst/>
              </a:rPr>
              <a:t>ověření</a:t>
            </a:r>
            <a:r>
              <a:rPr lang="sk-SK" b="0" i="0" u="none" strike="noStrike" dirty="0">
                <a:effectLst/>
              </a:rPr>
              <a:t> </a:t>
            </a:r>
            <a:r>
              <a:rPr lang="sk-SK" b="0" i="0" u="none" strike="noStrike" dirty="0" err="1">
                <a:effectLst/>
              </a:rPr>
              <a:t>předpokladu</a:t>
            </a:r>
            <a:r>
              <a:rPr lang="sk-SK" b="0" i="0" u="none" strike="noStrike" dirty="0">
                <a:effectLst/>
              </a:rPr>
              <a:t> rovnosti </a:t>
            </a:r>
            <a:r>
              <a:rPr lang="sk-SK" b="0" i="0" u="none" strike="noStrike" dirty="0" err="1">
                <a:effectLst/>
              </a:rPr>
              <a:t>rozptylů</a:t>
            </a:r>
            <a:r>
              <a:rPr lang="sk-SK" b="0" i="0" u="none" strike="noStrike" dirty="0">
                <a:effectLst/>
              </a:rPr>
              <a:t> (</a:t>
            </a:r>
            <a:r>
              <a:rPr lang="sk-SK" b="0" i="0" u="none" strike="noStrike" dirty="0" err="1">
                <a:effectLst/>
              </a:rPr>
              <a:t>homoskedasticity</a:t>
            </a:r>
            <a:r>
              <a:rPr lang="sk-SK" b="0" i="0" u="none" strike="noStrike" dirty="0">
                <a:effectLst/>
              </a:rPr>
              <a:t>) </a:t>
            </a:r>
            <a:r>
              <a:rPr lang="sk-SK" b="0" i="0" u="none" strike="noStrike" dirty="0" err="1">
                <a:effectLst/>
              </a:rPr>
              <a:t>mezi</a:t>
            </a:r>
            <a:r>
              <a:rPr lang="sk-SK" b="0" i="0" u="none" strike="noStrike" dirty="0">
                <a:effectLst/>
              </a:rPr>
              <a:t> </a:t>
            </a:r>
            <a:r>
              <a:rPr lang="sk-SK" b="0" i="0" u="none" strike="noStrike" dirty="0" err="1">
                <a:effectLst/>
              </a:rPr>
              <a:t>dvěma</a:t>
            </a:r>
            <a:r>
              <a:rPr lang="sk-SK" b="0" i="0" u="none" strike="noStrike" dirty="0">
                <a:effectLst/>
              </a:rPr>
              <a:t> nebo </a:t>
            </a:r>
            <a:r>
              <a:rPr lang="sk-SK" b="0" i="0" u="none" strike="noStrike" dirty="0" err="1">
                <a:effectLst/>
              </a:rPr>
              <a:t>více</a:t>
            </a:r>
            <a:r>
              <a:rPr lang="sk-SK" b="0" i="0" u="none" strike="noStrike" dirty="0">
                <a:effectLst/>
              </a:rPr>
              <a:t> skupinami. Tento test je </a:t>
            </a:r>
            <a:r>
              <a:rPr lang="sk-SK" b="0" i="0" u="none" strike="noStrike" dirty="0" err="1">
                <a:effectLst/>
              </a:rPr>
              <a:t>důležitý</a:t>
            </a:r>
            <a:r>
              <a:rPr lang="sk-SK" b="0" i="0" u="none" strike="noStrike" dirty="0">
                <a:effectLst/>
              </a:rPr>
              <a:t> </a:t>
            </a:r>
            <a:r>
              <a:rPr lang="sk-SK" b="0" i="0" u="none" strike="noStrike" dirty="0" err="1">
                <a:effectLst/>
              </a:rPr>
              <a:t>zejména</a:t>
            </a:r>
            <a:r>
              <a:rPr lang="sk-SK" b="0" i="0" u="none" strike="noStrike" dirty="0">
                <a:effectLst/>
              </a:rPr>
              <a:t> v analýze rozptylu (ANOVA) a </a:t>
            </a:r>
            <a:r>
              <a:rPr lang="sk-SK" b="0" i="0" u="none" strike="noStrike" dirty="0" err="1">
                <a:effectLst/>
              </a:rPr>
              <a:t>dalších</a:t>
            </a:r>
            <a:r>
              <a:rPr lang="sk-SK" b="0" i="0" u="none" strike="noStrike" dirty="0">
                <a:effectLst/>
              </a:rPr>
              <a:t> </a:t>
            </a:r>
            <a:r>
              <a:rPr lang="sk-SK" b="0" i="0" u="none" strike="noStrike" dirty="0" err="1">
                <a:effectLst/>
              </a:rPr>
              <a:t>statistických</a:t>
            </a:r>
            <a:r>
              <a:rPr lang="sk-SK" b="0" i="0" u="none" strike="noStrike" dirty="0">
                <a:effectLst/>
              </a:rPr>
              <a:t> </a:t>
            </a:r>
            <a:r>
              <a:rPr lang="sk-SK" b="0" i="0" u="none" strike="noStrike" dirty="0" err="1">
                <a:effectLst/>
              </a:rPr>
              <a:t>metodách</a:t>
            </a:r>
            <a:r>
              <a:rPr lang="sk-SK" b="0" i="0" u="none" strike="noStrike" dirty="0">
                <a:effectLst/>
              </a:rPr>
              <a:t>, </a:t>
            </a:r>
            <a:r>
              <a:rPr lang="sk-SK" b="0" i="0" u="none" strike="noStrike" dirty="0" err="1">
                <a:effectLst/>
              </a:rPr>
              <a:t>které</a:t>
            </a:r>
            <a:r>
              <a:rPr lang="sk-SK" b="0" i="0" u="none" strike="noStrike" dirty="0">
                <a:effectLst/>
              </a:rPr>
              <a:t> </a:t>
            </a:r>
            <a:r>
              <a:rPr lang="sk-SK" b="0" i="0" u="none" strike="noStrike" dirty="0" err="1">
                <a:effectLst/>
              </a:rPr>
              <a:t>předpokládají</a:t>
            </a:r>
            <a:r>
              <a:rPr lang="sk-SK" b="0" i="0" u="none" strike="noStrike" dirty="0">
                <a:effectLst/>
              </a:rPr>
              <a:t>, že skupiny </a:t>
            </a:r>
            <a:r>
              <a:rPr lang="sk-SK" b="0" i="0" u="none" strike="noStrike" dirty="0" err="1">
                <a:effectLst/>
              </a:rPr>
              <a:t>mají</a:t>
            </a:r>
            <a:r>
              <a:rPr lang="sk-SK" b="0" i="0" u="none" strike="noStrike" dirty="0">
                <a:effectLst/>
              </a:rPr>
              <a:t> </a:t>
            </a:r>
            <a:r>
              <a:rPr lang="sk-SK" b="0" i="0" u="none" strike="noStrike" dirty="0" err="1">
                <a:effectLst/>
              </a:rPr>
              <a:t>stejné</a:t>
            </a:r>
            <a:r>
              <a:rPr lang="sk-SK" b="0" i="0" u="none" strike="noStrike" dirty="0">
                <a:effectLst/>
              </a:rPr>
              <a:t> rozptyly.</a:t>
            </a:r>
          </a:p>
          <a:p>
            <a:pPr marL="0" indent="0" algn="l">
              <a:buNone/>
            </a:pPr>
            <a:r>
              <a:rPr lang="sk-SK" b="1" i="0" u="none" strike="noStrike" dirty="0" err="1">
                <a:effectLst/>
              </a:rPr>
              <a:t>Princip</a:t>
            </a:r>
            <a:r>
              <a:rPr lang="sk-SK" b="1" i="0" u="none" strike="noStrike" dirty="0">
                <a:effectLst/>
              </a:rPr>
              <a:t> </a:t>
            </a:r>
            <a:r>
              <a:rPr lang="sk-SK" b="1" i="0" u="none" strike="noStrike" dirty="0" err="1">
                <a:effectLst/>
              </a:rPr>
              <a:t>Levenova</a:t>
            </a:r>
            <a:r>
              <a:rPr lang="sk-SK" b="1" i="0" u="none" strike="noStrike" dirty="0">
                <a:effectLst/>
              </a:rPr>
              <a:t> testu:</a:t>
            </a:r>
          </a:p>
          <a:p>
            <a:pPr algn="l">
              <a:buFont typeface="+mj-lt"/>
              <a:buAutoNum type="arabicPeriod"/>
            </a:pPr>
            <a:r>
              <a:rPr lang="sk-SK" b="1" i="0" u="none" strike="noStrike" dirty="0">
                <a:effectLst/>
              </a:rPr>
              <a:t>Hypotézy:</a:t>
            </a:r>
            <a:endParaRPr lang="sk-SK" b="0" i="0" u="none" strike="noStrike" dirty="0">
              <a:effectLst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sk-SK" b="1" i="0" u="none" strike="noStrike" dirty="0">
                <a:effectLst/>
              </a:rPr>
              <a:t>Nulová hypotéza (H0):</a:t>
            </a:r>
            <a:r>
              <a:rPr lang="sk-SK" b="0" i="0" u="none" strike="noStrike" dirty="0">
                <a:effectLst/>
              </a:rPr>
              <a:t> Rozptyly </a:t>
            </a:r>
            <a:r>
              <a:rPr lang="sk-SK" b="0" i="0" u="none" strike="noStrike" dirty="0" err="1">
                <a:effectLst/>
              </a:rPr>
              <a:t>ve</a:t>
            </a:r>
            <a:r>
              <a:rPr lang="sk-SK" b="0" i="0" u="none" strike="noStrike" dirty="0">
                <a:effectLst/>
              </a:rPr>
              <a:t> </a:t>
            </a:r>
            <a:r>
              <a:rPr lang="sk-SK" b="0" i="0" u="none" strike="noStrike" dirty="0" err="1">
                <a:effectLst/>
              </a:rPr>
              <a:t>všech</a:t>
            </a:r>
            <a:r>
              <a:rPr lang="sk-SK" b="0" i="0" u="none" strike="noStrike" dirty="0">
                <a:effectLst/>
              </a:rPr>
              <a:t> skupinách </a:t>
            </a:r>
            <a:r>
              <a:rPr lang="sk-SK" b="0" i="0" u="none" strike="noStrike" dirty="0" err="1">
                <a:effectLst/>
              </a:rPr>
              <a:t>jsou</a:t>
            </a:r>
            <a:r>
              <a:rPr lang="sk-SK" b="0" i="0" u="none" strike="noStrike" dirty="0">
                <a:effectLst/>
              </a:rPr>
              <a:t> </a:t>
            </a:r>
            <a:r>
              <a:rPr lang="sk-SK" b="0" i="0" u="none" strike="noStrike" dirty="0" err="1">
                <a:effectLst/>
              </a:rPr>
              <a:t>stejné</a:t>
            </a:r>
            <a:r>
              <a:rPr lang="sk-SK" b="0" i="0" u="none" strike="noStrike" dirty="0">
                <a:effectLst/>
              </a:rPr>
              <a:t>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sk-SK" b="1" i="0" u="none" strike="noStrike" dirty="0" err="1">
                <a:effectLst/>
              </a:rPr>
              <a:t>Alternativní</a:t>
            </a:r>
            <a:r>
              <a:rPr lang="sk-SK" b="1" i="0" u="none" strike="noStrike" dirty="0">
                <a:effectLst/>
              </a:rPr>
              <a:t> hypotéza (H1):</a:t>
            </a:r>
            <a:r>
              <a:rPr lang="sk-SK" b="0" i="0" u="none" strike="noStrike" dirty="0">
                <a:effectLst/>
              </a:rPr>
              <a:t> </a:t>
            </a:r>
            <a:r>
              <a:rPr lang="sk-SK" b="0" i="0" u="none" strike="noStrike" dirty="0" err="1">
                <a:effectLst/>
              </a:rPr>
              <a:t>Alespoň</a:t>
            </a:r>
            <a:r>
              <a:rPr lang="sk-SK" b="0" i="0" u="none" strike="noStrike" dirty="0">
                <a:effectLst/>
              </a:rPr>
              <a:t> dva rozptyly </a:t>
            </a:r>
            <a:r>
              <a:rPr lang="sk-SK" b="0" i="0" u="none" strike="noStrike" dirty="0" err="1">
                <a:effectLst/>
              </a:rPr>
              <a:t>se</a:t>
            </a:r>
            <a:r>
              <a:rPr lang="sk-SK" b="0" i="0" u="none" strike="noStrike" dirty="0">
                <a:effectLst/>
              </a:rPr>
              <a:t> </a:t>
            </a:r>
            <a:r>
              <a:rPr lang="sk-SK" b="0" i="0" u="none" strike="noStrike" dirty="0" err="1">
                <a:effectLst/>
              </a:rPr>
              <a:t>liší</a:t>
            </a:r>
            <a:r>
              <a:rPr lang="sk-SK" b="0" i="0" u="none" strike="noStrike" dirty="0">
                <a:effectLst/>
              </a:rPr>
              <a:t>.</a:t>
            </a:r>
          </a:p>
          <a:p>
            <a:pPr algn="l">
              <a:buFont typeface="+mj-lt"/>
              <a:buAutoNum type="arabicPeriod"/>
            </a:pPr>
            <a:r>
              <a:rPr lang="sk-SK" b="1" i="0" u="none" strike="noStrike" dirty="0">
                <a:effectLst/>
              </a:rPr>
              <a:t>Výpočet:</a:t>
            </a:r>
            <a:endParaRPr lang="sk-SK" b="0" i="0" u="none" strike="noStrike" dirty="0">
              <a:effectLst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sk-SK" b="0" i="0" u="none" strike="noStrike" dirty="0">
                <a:effectLst/>
              </a:rPr>
              <a:t>Test </a:t>
            </a:r>
            <a:r>
              <a:rPr lang="sk-SK" b="0" i="0" u="none" strike="noStrike" dirty="0" err="1">
                <a:effectLst/>
              </a:rPr>
              <a:t>porovnává</a:t>
            </a:r>
            <a:r>
              <a:rPr lang="sk-SK" b="0" i="0" u="none" strike="noStrike" dirty="0">
                <a:effectLst/>
              </a:rPr>
              <a:t> rozptyly </a:t>
            </a:r>
            <a:r>
              <a:rPr lang="sk-SK" b="0" i="0" u="none" strike="noStrike" dirty="0" err="1">
                <a:effectLst/>
              </a:rPr>
              <a:t>mezi</a:t>
            </a:r>
            <a:r>
              <a:rPr lang="sk-SK" b="0" i="0" u="none" strike="noStrike" dirty="0">
                <a:effectLst/>
              </a:rPr>
              <a:t> skupinami tím, že </a:t>
            </a:r>
            <a:r>
              <a:rPr lang="sk-SK" b="0" i="0" u="none" strike="noStrike" dirty="0" err="1">
                <a:effectLst/>
              </a:rPr>
              <a:t>vypočítá</a:t>
            </a:r>
            <a:r>
              <a:rPr lang="sk-SK" b="0" i="0" u="none" strike="noStrike" dirty="0">
                <a:effectLst/>
              </a:rPr>
              <a:t>, jak </a:t>
            </a:r>
            <a:r>
              <a:rPr lang="sk-SK" b="0" i="0" u="none" strike="noStrike" dirty="0" err="1">
                <a:effectLst/>
              </a:rPr>
              <a:t>se</a:t>
            </a:r>
            <a:r>
              <a:rPr lang="sk-SK" b="0" i="0" u="none" strike="noStrike" dirty="0">
                <a:effectLst/>
              </a:rPr>
              <a:t> </a:t>
            </a:r>
            <a:r>
              <a:rPr lang="sk-SK" b="0" i="0" u="none" strike="noStrike" dirty="0" err="1">
                <a:effectLst/>
              </a:rPr>
              <a:t>liší</a:t>
            </a:r>
            <a:r>
              <a:rPr lang="sk-SK" b="0" i="0" u="none" strike="noStrike" dirty="0">
                <a:effectLst/>
              </a:rPr>
              <a:t> </a:t>
            </a:r>
            <a:r>
              <a:rPr lang="sk-SK" b="0" i="0" u="none" strike="noStrike" dirty="0" err="1">
                <a:effectLst/>
              </a:rPr>
              <a:t>absolutní</a:t>
            </a:r>
            <a:r>
              <a:rPr lang="sk-SK" b="0" i="0" u="none" strike="noStrike" dirty="0">
                <a:effectLst/>
              </a:rPr>
              <a:t> </a:t>
            </a:r>
            <a:r>
              <a:rPr lang="sk-SK" b="0" i="0" u="none" strike="noStrike" dirty="0" err="1">
                <a:effectLst/>
              </a:rPr>
              <a:t>odchylky</a:t>
            </a:r>
            <a:r>
              <a:rPr lang="sk-SK" b="0" i="0" u="none" strike="noStrike" dirty="0">
                <a:effectLst/>
              </a:rPr>
              <a:t> jednotlivých </a:t>
            </a:r>
            <a:r>
              <a:rPr lang="sk-SK" b="0" i="0" u="none" strike="noStrike" dirty="0" err="1">
                <a:effectLst/>
              </a:rPr>
              <a:t>hodnot</a:t>
            </a:r>
            <a:r>
              <a:rPr lang="sk-SK" b="0" i="0" u="none" strike="noStrike" dirty="0">
                <a:effectLst/>
              </a:rPr>
              <a:t> od </a:t>
            </a:r>
            <a:r>
              <a:rPr lang="sk-SK" b="0" i="0" u="none" strike="noStrike" dirty="0" err="1">
                <a:effectLst/>
              </a:rPr>
              <a:t>jejich</a:t>
            </a:r>
            <a:r>
              <a:rPr lang="sk-SK" b="0" i="0" u="none" strike="noStrike" dirty="0">
                <a:effectLst/>
              </a:rPr>
              <a:t> skupinových </a:t>
            </a:r>
            <a:r>
              <a:rPr lang="sk-SK" b="0" i="0" u="none" strike="noStrike" dirty="0" err="1">
                <a:effectLst/>
              </a:rPr>
              <a:t>středních</a:t>
            </a:r>
            <a:r>
              <a:rPr lang="sk-SK" b="0" i="0" u="none" strike="noStrike" dirty="0">
                <a:effectLst/>
              </a:rPr>
              <a:t> </a:t>
            </a:r>
            <a:r>
              <a:rPr lang="sk-SK" b="0" i="0" u="none" strike="noStrike" dirty="0" err="1">
                <a:effectLst/>
              </a:rPr>
              <a:t>hodnot</a:t>
            </a:r>
            <a:r>
              <a:rPr lang="sk-SK" b="0" i="0" u="none" strike="noStrike" dirty="0">
                <a:effectLst/>
              </a:rPr>
              <a:t>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sk-SK" b="0" i="0" u="none" strike="noStrike" dirty="0">
                <a:effectLst/>
              </a:rPr>
              <a:t>V závislosti na </a:t>
            </a:r>
            <a:r>
              <a:rPr lang="sk-SK" b="0" i="0" u="none" strike="noStrike" dirty="0" err="1">
                <a:effectLst/>
              </a:rPr>
              <a:t>variantě</a:t>
            </a:r>
            <a:r>
              <a:rPr lang="sk-SK" b="0" i="0" u="none" strike="noStrike" dirty="0">
                <a:effectLst/>
              </a:rPr>
              <a:t> testu </a:t>
            </a:r>
            <a:r>
              <a:rPr lang="sk-SK" b="0" i="0" u="none" strike="noStrike" dirty="0" err="1">
                <a:effectLst/>
              </a:rPr>
              <a:t>se</a:t>
            </a:r>
            <a:r>
              <a:rPr lang="sk-SK" b="0" i="0" u="none" strike="noStrike" dirty="0">
                <a:effectLst/>
              </a:rPr>
              <a:t> </a:t>
            </a:r>
            <a:r>
              <a:rPr lang="sk-SK" b="0" i="0" u="none" strike="noStrike" dirty="0" err="1">
                <a:effectLst/>
              </a:rPr>
              <a:t>mohou</a:t>
            </a:r>
            <a:r>
              <a:rPr lang="sk-SK" b="0" i="0" u="none" strike="noStrike" dirty="0">
                <a:effectLst/>
              </a:rPr>
              <a:t> </a:t>
            </a:r>
            <a:r>
              <a:rPr lang="sk-SK" b="0" i="0" u="none" strike="noStrike" dirty="0" err="1">
                <a:effectLst/>
              </a:rPr>
              <a:t>použít</a:t>
            </a:r>
            <a:r>
              <a:rPr lang="sk-SK" b="0" i="0" u="none" strike="noStrike" dirty="0">
                <a:effectLst/>
              </a:rPr>
              <a:t> </a:t>
            </a:r>
            <a:r>
              <a:rPr lang="sk-SK" b="0" i="0" u="none" strike="noStrike" dirty="0" err="1">
                <a:effectLst/>
              </a:rPr>
              <a:t>různé</a:t>
            </a:r>
            <a:r>
              <a:rPr lang="sk-SK" b="0" i="0" u="none" strike="noStrike" dirty="0">
                <a:effectLst/>
              </a:rPr>
              <a:t> </a:t>
            </a:r>
            <a:r>
              <a:rPr lang="sk-SK" b="0" i="0" u="none" strike="noStrike" dirty="0" err="1">
                <a:effectLst/>
              </a:rPr>
              <a:t>metody</a:t>
            </a:r>
            <a:r>
              <a:rPr lang="sk-SK" b="0" i="0" u="none" strike="noStrike" dirty="0">
                <a:effectLst/>
              </a:rPr>
              <a:t> pro výpočet </a:t>
            </a:r>
            <a:r>
              <a:rPr lang="sk-SK" b="0" i="0" u="none" strike="noStrike" dirty="0" err="1">
                <a:effectLst/>
              </a:rPr>
              <a:t>těchto</a:t>
            </a:r>
            <a:r>
              <a:rPr lang="sk-SK" b="0" i="0" u="none" strike="noStrike" dirty="0">
                <a:effectLst/>
              </a:rPr>
              <a:t> </a:t>
            </a:r>
            <a:r>
              <a:rPr lang="sk-SK" b="0" i="0" u="none" strike="noStrike" dirty="0" err="1">
                <a:effectLst/>
              </a:rPr>
              <a:t>odchylek</a:t>
            </a:r>
            <a:r>
              <a:rPr lang="sk-SK" b="0" i="0" u="none" strike="noStrike" dirty="0">
                <a:effectLst/>
              </a:rPr>
              <a:t> (</a:t>
            </a:r>
            <a:r>
              <a:rPr lang="sk-SK" b="0" i="0" u="none" strike="noStrike" dirty="0" err="1">
                <a:effectLst/>
              </a:rPr>
              <a:t>například</a:t>
            </a:r>
            <a:r>
              <a:rPr lang="sk-SK" b="0" i="0" u="none" strike="noStrike" dirty="0">
                <a:effectLst/>
              </a:rPr>
              <a:t> od </a:t>
            </a:r>
            <a:r>
              <a:rPr lang="sk-SK" b="0" i="0" u="none" strike="noStrike" dirty="0" err="1">
                <a:effectLst/>
              </a:rPr>
              <a:t>střední</a:t>
            </a:r>
            <a:r>
              <a:rPr lang="sk-SK" b="0" i="0" u="none" strike="noStrike" dirty="0">
                <a:effectLst/>
              </a:rPr>
              <a:t> hodnoty, mediánu nebo </a:t>
            </a:r>
            <a:r>
              <a:rPr lang="sk-SK" b="0" i="0" u="none" strike="noStrike" dirty="0" err="1">
                <a:effectLst/>
              </a:rPr>
              <a:t>oříznutého</a:t>
            </a:r>
            <a:r>
              <a:rPr lang="sk-SK" b="0" i="0" u="none" strike="noStrike" dirty="0">
                <a:effectLst/>
              </a:rPr>
              <a:t> </a:t>
            </a:r>
            <a:r>
              <a:rPr lang="sk-SK" b="0" i="0" u="none" strike="noStrike" dirty="0" err="1">
                <a:effectLst/>
              </a:rPr>
              <a:t>průměru</a:t>
            </a:r>
            <a:r>
              <a:rPr lang="sk-SK" b="0" i="0" u="none" strike="noStrike" dirty="0">
                <a:effectLst/>
              </a:rPr>
              <a:t>).</a:t>
            </a:r>
          </a:p>
          <a:p>
            <a:pPr algn="l">
              <a:buFont typeface="+mj-lt"/>
              <a:buAutoNum type="arabicPeriod"/>
            </a:pPr>
            <a:r>
              <a:rPr lang="sk-SK" b="1" i="0" u="none" strike="noStrike" dirty="0" err="1">
                <a:effectLst/>
              </a:rPr>
              <a:t>Statistické</a:t>
            </a:r>
            <a:r>
              <a:rPr lang="sk-SK" b="1" i="0" u="none" strike="noStrike" dirty="0">
                <a:effectLst/>
              </a:rPr>
              <a:t> </a:t>
            </a:r>
            <a:r>
              <a:rPr lang="sk-SK" b="1" i="0" u="none" strike="noStrike" dirty="0" err="1">
                <a:effectLst/>
              </a:rPr>
              <a:t>vyhodnocení</a:t>
            </a:r>
            <a:r>
              <a:rPr lang="sk-SK" b="1" i="0" u="none" strike="noStrike" dirty="0">
                <a:effectLst/>
              </a:rPr>
              <a:t>:</a:t>
            </a:r>
            <a:endParaRPr lang="sk-SK" b="0" i="0" u="none" strike="noStrike" dirty="0">
              <a:effectLst/>
            </a:endParaRPr>
          </a:p>
          <a:p>
            <a:pPr marL="742950" lvl="1" indent="-285750" algn="l">
              <a:buFont typeface="+mj-lt"/>
              <a:buAutoNum type="arabicPeriod"/>
            </a:pPr>
            <a:r>
              <a:rPr lang="sk-SK" b="0" i="0" u="none" strike="noStrike" dirty="0" err="1">
                <a:effectLst/>
              </a:rPr>
              <a:t>Výsledkem</a:t>
            </a:r>
            <a:r>
              <a:rPr lang="sk-SK" b="0" i="0" u="none" strike="noStrike" dirty="0">
                <a:effectLst/>
              </a:rPr>
              <a:t> testu je F-</a:t>
            </a:r>
            <a:r>
              <a:rPr lang="sk-SK" b="0" i="0" u="none" strike="noStrike" dirty="0" err="1">
                <a:effectLst/>
              </a:rPr>
              <a:t>statistika</a:t>
            </a:r>
            <a:r>
              <a:rPr lang="sk-SK" b="0" i="0" u="none" strike="noStrike" dirty="0">
                <a:effectLst/>
              </a:rPr>
              <a:t> a </a:t>
            </a:r>
            <a:r>
              <a:rPr lang="sk-SK" b="0" i="0" u="none" strike="noStrike" dirty="0" err="1">
                <a:effectLst/>
              </a:rPr>
              <a:t>příslušná</a:t>
            </a:r>
            <a:r>
              <a:rPr lang="sk-SK" b="0" i="0" u="none" strike="noStrike" dirty="0">
                <a:effectLst/>
              </a:rPr>
              <a:t> p-hodnota.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sk-SK" b="0" i="0" u="none" strike="noStrike" dirty="0" err="1">
                <a:effectLst/>
              </a:rPr>
              <a:t>Pokud</a:t>
            </a:r>
            <a:r>
              <a:rPr lang="sk-SK" b="0" i="0" u="none" strike="noStrike" dirty="0">
                <a:effectLst/>
              </a:rPr>
              <a:t> je p-hodnota menší než zvolená hladina významnosti (</a:t>
            </a:r>
            <a:r>
              <a:rPr lang="sk-SK" b="0" i="0" u="none" strike="noStrike" dirty="0" err="1">
                <a:effectLst/>
              </a:rPr>
              <a:t>např</a:t>
            </a:r>
            <a:r>
              <a:rPr lang="sk-SK" b="0" i="0" u="none" strike="noStrike" dirty="0">
                <a:effectLst/>
              </a:rPr>
              <a:t>. 0,05), </a:t>
            </a:r>
            <a:r>
              <a:rPr lang="sk-SK" b="0" i="0" u="none" strike="noStrike" dirty="0" err="1">
                <a:effectLst/>
              </a:rPr>
              <a:t>zamítáme</a:t>
            </a:r>
            <a:r>
              <a:rPr lang="sk-SK" b="0" i="0" u="none" strike="noStrike" dirty="0">
                <a:effectLst/>
              </a:rPr>
              <a:t> nulovou hypotézu a </a:t>
            </a:r>
            <a:r>
              <a:rPr lang="sk-SK" b="0" i="0" u="none" strike="noStrike" dirty="0" err="1">
                <a:effectLst/>
              </a:rPr>
              <a:t>přijímáme</a:t>
            </a:r>
            <a:r>
              <a:rPr lang="sk-SK" b="0" i="0" u="none" strike="noStrike" dirty="0">
                <a:effectLst/>
              </a:rPr>
              <a:t>, že rozptyly </a:t>
            </a:r>
            <a:r>
              <a:rPr lang="sk-SK" b="0" i="0" u="none" strike="noStrike" dirty="0" err="1">
                <a:effectLst/>
              </a:rPr>
              <a:t>se</a:t>
            </a:r>
            <a:r>
              <a:rPr lang="sk-SK" b="0" i="0" u="none" strike="noStrike" dirty="0">
                <a:effectLst/>
              </a:rPr>
              <a:t> </a:t>
            </a:r>
            <a:r>
              <a:rPr lang="sk-SK" b="0" i="0" u="none" strike="noStrike" dirty="0" err="1">
                <a:effectLst/>
              </a:rPr>
              <a:t>mezi</a:t>
            </a:r>
            <a:r>
              <a:rPr lang="sk-SK" b="0" i="0" u="none" strike="noStrike" dirty="0">
                <a:effectLst/>
              </a:rPr>
              <a:t> skupinami </a:t>
            </a:r>
            <a:r>
              <a:rPr lang="sk-SK" b="0" i="0" u="none" strike="noStrike" dirty="0" err="1">
                <a:effectLst/>
              </a:rPr>
              <a:t>statisticky</a:t>
            </a:r>
            <a:r>
              <a:rPr lang="sk-SK" b="0" i="0" u="none" strike="noStrike" dirty="0">
                <a:effectLst/>
              </a:rPr>
              <a:t> </a:t>
            </a:r>
            <a:r>
              <a:rPr lang="sk-SK" b="0" i="0" u="none" strike="noStrike" dirty="0" err="1">
                <a:effectLst/>
              </a:rPr>
              <a:t>významně</a:t>
            </a:r>
            <a:r>
              <a:rPr lang="sk-SK" b="0" i="0" u="none" strike="noStrike" dirty="0">
                <a:effectLst/>
              </a:rPr>
              <a:t> </a:t>
            </a:r>
            <a:r>
              <a:rPr lang="sk-SK" b="0" i="0" u="none" strike="noStrike" dirty="0" err="1">
                <a:effectLst/>
              </a:rPr>
              <a:t>liší</a:t>
            </a:r>
            <a:r>
              <a:rPr lang="sk-SK" b="0" i="0" u="none" strike="noStrike" dirty="0">
                <a:effectLst/>
              </a:rPr>
              <a:t>.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81307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6A5C03-A2C2-0D96-3A69-38E40FB35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Levenův</a:t>
            </a:r>
            <a:r>
              <a:rPr lang="cs-CZ" dirty="0"/>
              <a:t> test </a:t>
            </a:r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C12CD676-C570-6A72-4D35-F44596F1009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10865" t="24800" r="48465" b="45734"/>
          <a:stretch/>
        </p:blipFill>
        <p:spPr>
          <a:xfrm>
            <a:off x="1880800" y="1969477"/>
            <a:ext cx="8909120" cy="4034318"/>
          </a:xfrm>
        </p:spPr>
      </p:pic>
    </p:spTree>
    <p:extLst>
      <p:ext uri="{BB962C8B-B14F-4D97-AF65-F5344CB8AC3E}">
        <p14:creationId xmlns:p14="http://schemas.microsoft.com/office/powerpoint/2010/main" val="3540098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C27748-F63F-85A2-7E99-B41F5C18C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objekt pre obsah 4" descr="Obrázok, na ktorom je text, snímka obrazovky, softvér, webová stránka&#10;&#10;Automaticky generovaný popis">
            <a:extLst>
              <a:ext uri="{FF2B5EF4-FFF2-40B4-BE49-F238E27FC236}">
                <a16:creationId xmlns:a16="http://schemas.microsoft.com/office/drawing/2014/main" id="{F98A5594-138D-6F67-20FD-567F18C52D9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rcRect l="7645" t="17332" r="20138" b="22894"/>
          <a:stretch/>
        </p:blipFill>
        <p:spPr>
          <a:xfrm>
            <a:off x="250874" y="126610"/>
            <a:ext cx="11690252" cy="6386732"/>
          </a:xfrm>
        </p:spPr>
      </p:pic>
    </p:spTree>
    <p:extLst>
      <p:ext uri="{BB962C8B-B14F-4D97-AF65-F5344CB8AC3E}">
        <p14:creationId xmlns:p14="http://schemas.microsoft.com/office/powerpoint/2010/main" val="2819224134"/>
      </p:ext>
    </p:extLst>
  </p:cSld>
  <p:clrMapOvr>
    <a:masterClrMapping/>
  </p:clrMapOvr>
</p:sld>
</file>

<file path=ppt/theme/theme1.xml><?xml version="1.0" encoding="utf-8"?>
<a:theme xmlns:a="http://schemas.openxmlformats.org/drawingml/2006/main" name="Kvapka">
  <a:themeElements>
    <a:clrScheme name="Kvapk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Kvapk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vapk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{4EDB6601-784E-A84A-AA01-6DF1BEFA37D3}tf10001073</Template>
  <TotalTime>4733</TotalTime>
  <Words>1654</Words>
  <Application>Microsoft Macintosh PowerPoint</Application>
  <PresentationFormat>Širokouhlá</PresentationFormat>
  <Paragraphs>174</Paragraphs>
  <Slides>33</Slides>
  <Notes>1</Notes>
  <HiddenSlides>0</HiddenSlides>
  <MMClips>0</MMClips>
  <ScaleCrop>false</ScaleCrop>
  <HeadingPairs>
    <vt:vector size="6" baseType="variant">
      <vt:variant>
        <vt:lpstr>Použité písma</vt:lpstr>
      </vt:variant>
      <vt:variant>
        <vt:i4>8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33</vt:i4>
      </vt:variant>
    </vt:vector>
  </HeadingPairs>
  <TitlesOfParts>
    <vt:vector size="42" baseType="lpstr">
      <vt:lpstr>Arial</vt:lpstr>
      <vt:lpstr>Calibri</vt:lpstr>
      <vt:lpstr>Cambria Math</vt:lpstr>
      <vt:lpstr>KaTeX_Main</vt:lpstr>
      <vt:lpstr>KaTeX_Math</vt:lpstr>
      <vt:lpstr>Söhne</vt:lpstr>
      <vt:lpstr>Times New Roman</vt:lpstr>
      <vt:lpstr>Tw Cen MT</vt:lpstr>
      <vt:lpstr>Kvapka</vt:lpstr>
      <vt:lpstr>Srovnání dvou skupin </vt:lpstr>
      <vt:lpstr>t-test</vt:lpstr>
      <vt:lpstr>t-hodnota </vt:lpstr>
      <vt:lpstr>Prezentácia programu PowerPoint</vt:lpstr>
      <vt:lpstr>Prezentácia programu PowerPoint</vt:lpstr>
      <vt:lpstr>Předpoklady pro t-test</vt:lpstr>
      <vt:lpstr>Levenův test </vt:lpstr>
      <vt:lpstr>Levenův test 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Typy t-testů</vt:lpstr>
      <vt:lpstr>Prezentácia programu PowerPoint</vt:lpstr>
      <vt:lpstr>Vysvětlete a popište </vt:lpstr>
      <vt:lpstr>Prezentácia programu PowerPoint</vt:lpstr>
      <vt:lpstr>ČASTÉ CHYBY</vt:lpstr>
      <vt:lpstr>Prezentácia programu PowerPoint</vt:lpstr>
      <vt:lpstr>Prezentácia programu PowerPoint</vt:lpstr>
      <vt:lpstr>mohou mít výsledky t-testu 0 v 95%CI pro rozdíl v průměru a přesto být statisticky významné?</vt:lpstr>
      <vt:lpstr>Prezentácia programu PowerPoint</vt:lpstr>
      <vt:lpstr>One sample t-test</vt:lpstr>
      <vt:lpstr>Independent sample t-test </vt:lpstr>
      <vt:lpstr>Paired-sample t-test</vt:lpstr>
      <vt:lpstr>Welchův test </vt:lpstr>
      <vt:lpstr>Chí-kvadrát test /  χ2 test</vt:lpstr>
      <vt:lpstr>Test dobré shody</vt:lpstr>
      <vt:lpstr>Test dobré shody</vt:lpstr>
      <vt:lpstr>Prezentácia programu PowerPoint</vt:lpstr>
      <vt:lpstr>χ2 test nezávislosti vzorků</vt:lpstr>
      <vt:lpstr>Předpoklady Testu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Srovnání dvou skupin </dc:title>
  <dc:creator>Martina Vnukova</dc:creator>
  <cp:lastModifiedBy>Martina Vnukova</cp:lastModifiedBy>
  <cp:revision>5</cp:revision>
  <dcterms:created xsi:type="dcterms:W3CDTF">2023-11-13T10:10:30Z</dcterms:created>
  <dcterms:modified xsi:type="dcterms:W3CDTF">2024-11-13T08:57:57Z</dcterms:modified>
</cp:coreProperties>
</file>