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94" r:id="rId3"/>
    <p:sldId id="278" r:id="rId4"/>
    <p:sldId id="279" r:id="rId5"/>
    <p:sldId id="280" r:id="rId6"/>
    <p:sldId id="269" r:id="rId7"/>
    <p:sldId id="281" r:id="rId8"/>
    <p:sldId id="282" r:id="rId9"/>
    <p:sldId id="293" r:id="rId10"/>
    <p:sldId id="270" r:id="rId11"/>
    <p:sldId id="272" r:id="rId12"/>
    <p:sldId id="274" r:id="rId13"/>
    <p:sldId id="273" r:id="rId14"/>
    <p:sldId id="283" r:id="rId15"/>
    <p:sldId id="285" r:id="rId16"/>
    <p:sldId id="284" r:id="rId17"/>
    <p:sldId id="288" r:id="rId18"/>
    <p:sldId id="286" r:id="rId19"/>
    <p:sldId id="287" r:id="rId20"/>
    <p:sldId id="275" r:id="rId21"/>
    <p:sldId id="289" r:id="rId22"/>
    <p:sldId id="290" r:id="rId23"/>
    <p:sldId id="277" r:id="rId24"/>
    <p:sldId id="291" r:id="rId25"/>
    <p:sldId id="292" r:id="rId26"/>
    <p:sldId id="271" r:id="rId27"/>
    <p:sldId id="26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5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CD90-ABFB-477A-B4C1-AB391929EDD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VylRwmYmJE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clanek/domaci/cunek-haji-zakon-proti-bezdomovcum-podle-huleho-z-cloveka-v-tisni-neni-resenim-355808" TargetMode="External"/><Relationship Id="rId2" Type="http://schemas.openxmlformats.org/officeDocument/2006/relationships/hyperlink" Target="https://x.com/hraba_z/status/186186003615630556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u.cz/cz/pro-media/tiskove-zpravy/na-reseni-situace-lidi-zijicich-v-socialne-vyloucenych-lokalitach-vydalo-mpsv-2-8-mld--kc--podpora-jim-pomohla-jen-omezene-a-kratkodobe-id14416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PROBLÉMY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Řešení sociálních problémů</a:t>
            </a:r>
          </a:p>
        </p:txBody>
      </p:sp>
    </p:spTree>
    <p:extLst>
      <p:ext uri="{BB962C8B-B14F-4D97-AF65-F5344CB8AC3E}">
        <p14:creationId xmlns:p14="http://schemas.microsoft.com/office/powerpoint/2010/main" val="11421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7"/>
    </mc:Choice>
    <mc:Fallback xmlns="">
      <p:transition spd="slow" advTm="1218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Řešení sociálních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r>
              <a:rPr lang="cs-CZ" b="1" dirty="0">
                <a:latin typeface="+mj-lt"/>
                <a:cs typeface="Arial" charset="0"/>
              </a:rPr>
              <a:t>SP z hlediska jejich řešení mezi sebou kauzálně souvisí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r>
              <a:rPr lang="cs-CZ" b="1" dirty="0">
                <a:latin typeface="+mj-lt"/>
                <a:cs typeface="Arial" charset="0"/>
              </a:rPr>
              <a:t>Řešením jednoho problému lze řešit jiné problémy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r>
              <a:rPr lang="cs-CZ" b="1" dirty="0">
                <a:latin typeface="+mj-lt"/>
                <a:cs typeface="Arial" charset="0"/>
              </a:rPr>
              <a:t>Neřešením jednoho problém se často vytváří další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r>
              <a:rPr lang="cs-CZ" b="1" dirty="0">
                <a:latin typeface="+mj-lt"/>
                <a:cs typeface="Arial" charset="0"/>
              </a:rPr>
              <a:t>Obrovské množství SP v arénách veřejného diskurzu (chaos x vize)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r>
              <a:rPr lang="cs-CZ" b="1" dirty="0">
                <a:latin typeface="+mj-lt"/>
                <a:cs typeface="Arial" charset="0"/>
              </a:rPr>
              <a:t>Strategický přístup, ostatně jak můžeme dnes dobře vidět, v ČR moc rozšířený není…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endParaRPr lang="cs-CZ" b="1" dirty="0">
              <a:latin typeface="+mj-lt"/>
              <a:cs typeface="Arial" charset="0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Které sociální problémy vnímáte jako primární z hlediska řešení české společnosti?</a:t>
            </a:r>
          </a:p>
          <a:p>
            <a:pPr marL="609600" indent="-609600">
              <a:spcBef>
                <a:spcPct val="20000"/>
              </a:spcBef>
              <a:buFontTx/>
              <a:buChar char="-"/>
              <a:defRPr/>
            </a:pPr>
            <a:endParaRPr lang="cs-CZ" b="1" dirty="0">
              <a:solidFill>
                <a:srgbClr val="CCFFFF"/>
              </a:solidFill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44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107"/>
    </mc:Choice>
    <mc:Fallback xmlns="">
      <p:transition spd="slow" advTm="36010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Nezamýšlené důsledky (ne)řešení SP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maximalizace řešení jednoho SP vede ke vzniku či zhoršování jiných SP (viz např. prohibice v USA x jiná situace s omezením prodeje alkoholu v některých státech)</a:t>
            </a:r>
          </a:p>
          <a:p>
            <a:r>
              <a:rPr lang="cs-CZ" dirty="0"/>
              <a:t>př. socialismus a nezaměstnanost (</a:t>
            </a:r>
            <a:r>
              <a:rPr lang="cs-CZ" altLang="sk-SK" dirty="0"/>
              <a:t>omezování svobody jednotlivce, ztrátu motivace k práci…)</a:t>
            </a:r>
          </a:p>
          <a:p>
            <a:endParaRPr lang="cs-CZ" b="1" dirty="0">
              <a:solidFill>
                <a:srgbClr val="CCFFFF"/>
              </a:solidFill>
              <a:latin typeface="Arial" charset="0"/>
              <a:cs typeface="Arial" charset="0"/>
            </a:endParaRPr>
          </a:p>
          <a:p>
            <a:endParaRPr lang="cs-CZ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731"/>
    </mc:Choice>
    <mc:Fallback xmlns="">
      <p:transition spd="slow" advTm="17573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Přervávání sociálních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+mj-lt"/>
              </a:rPr>
              <a:t>Mnoho sociálních problémů je součástí lidské společnosti po stovky let (např. chudoba), proč? </a:t>
            </a:r>
          </a:p>
          <a:p>
            <a:r>
              <a:rPr lang="cs-CZ" dirty="0">
                <a:latin typeface="+mj-lt"/>
              </a:rPr>
              <a:t>Jedno „řešení“ nebývá aplikovatelné všude, se stejným výsledkem, zaleží i na době, nastavení společnosti i jedinců – návyky, postoje, přesvědčení, hodnoty…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Řešení SP? Nejčastěji se jedná o kombinaci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ignorace SP a zároveň hašení požárů</a:t>
            </a:r>
            <a:r>
              <a:rPr lang="cs-CZ" dirty="0">
                <a:latin typeface="+mj-lt"/>
              </a:rPr>
              <a:t>, „dobře“ také funguje strategie obětního beránka</a:t>
            </a:r>
          </a:p>
          <a:p>
            <a:r>
              <a:rPr lang="cs-CZ" dirty="0">
                <a:latin typeface="+mj-lt"/>
              </a:rPr>
              <a:t>Jak „to“ vyřešíme? Budeme mít nový program, iniciativu, budeme efektivnější…</a:t>
            </a:r>
          </a:p>
          <a:p>
            <a:r>
              <a:rPr lang="cs-CZ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Vlna populismu a charismatických populistických vůdců nabízejících rychlá a jednoduchá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7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474"/>
    </mc:Choice>
    <mc:Fallback xmlns="">
      <p:transition spd="slow" advTm="23547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Public </a:t>
            </a:r>
            <a:r>
              <a:rPr lang="cs-CZ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Policy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analýza a tvorba veřejných politik</a:t>
            </a:r>
            <a:br>
              <a:rPr lang="cs-CZ" dirty="0">
                <a:solidFill>
                  <a:schemeClr val="bg1">
                    <a:lumMod val="60000"/>
                    <a:lumOff val="40000"/>
                  </a:schemeClr>
                </a:solidFill>
                <a:cs typeface="Arial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  <a:cs typeface="Arial" charset="0"/>
              </a:rPr>
              <a:t>analýza pohledů a vlivu aktérů VP: zájmových skupin, firem, úředníků, neziskových organizací, veřejného mínění… (koncepty: sítě VP, ACF, Vítězné koalice …)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potřeba komplexního pohledu </a:t>
            </a:r>
            <a:r>
              <a:rPr lang="cs-CZ" dirty="0">
                <a:latin typeface="+mj-lt"/>
                <a:cs typeface="Arial" charset="0"/>
              </a:rPr>
              <a:t>– stále více se ukazuje, že sociální problémy představují komplexní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systém „spojených nádob“, </a:t>
            </a:r>
            <a:r>
              <a:rPr lang="cs-CZ" dirty="0">
                <a:latin typeface="+mj-lt"/>
                <a:cs typeface="Arial" charset="0"/>
              </a:rPr>
              <a:t>který nelze řešit jednostrannými přístupy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  <a:cs typeface="Arial" charset="0"/>
              </a:rPr>
              <a:t>to ale neznamená, že řešení nejsou, neexistují nebo jsou nutně šíleně složité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76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456"/>
    </mc:Choice>
    <mc:Fallback xmlns="">
      <p:transition spd="slow" advTm="10145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383CC-616B-506D-67A2-D80CF811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Top-Down 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64E14-7641-1227-6746-9AE63FDCF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/>
          </a:bodyPr>
          <a:lstStyle/>
          <a:p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7678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2C541-A2CE-CA4F-2A36-DE73265CF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DF21F-4889-A09C-AABB-DBDCFE71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Top-Down 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I.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223A75-5322-B9D5-DAE9-2D5D1390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Metoda tvorby politik, kde rozhodnutí a směrnice přicházejí od vyšších autorit nebo úředníků a jsou implementovány na nižších úrovních hierarchie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Klíčové Vlastnosti</a:t>
            </a:r>
            <a:endParaRPr lang="cs-CZ" sz="72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Centralizovaná kontrola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Vedoucí představitelé stanovují cíle a politiky, které jsou následně dodržovány různými odděleními nebo agenturami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Rychlé rozhodování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Rychlé rozhodování a konzistenci napříč různými úrovněmi vlády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Široký dopad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Top-</a:t>
            </a:r>
            <a:r>
              <a:rPr lang="cs-CZ" sz="7200" dirty="0" err="1">
                <a:effectLst/>
                <a:ea typeface="Aptos" panose="020B0004020202020204" pitchFamily="34" charset="0"/>
                <a:cs typeface="Arial" panose="020B0604020202020204" pitchFamily="34" charset="0"/>
              </a:rPr>
              <a:t>down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 řešení mohou mít velký dopad na celou společnost, protože jsou často implementována na národní nebo regionální úrovni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Výhody</a:t>
            </a:r>
            <a:endParaRPr lang="cs-CZ" sz="72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Efektivita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Jasná hierarchická struktura umožňuje efektivní implementaci politik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Konzistence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Politiky jsou aplikovány konzistentně napříč různými úrovněmi vlády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Regulace a kontrola</a:t>
            </a:r>
            <a:r>
              <a:rPr lang="cs-CZ" sz="72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Přístup je vhodný pro řešení problémů, které vyžadují přísnou regulaci a kontrolu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123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DCF02-9AAC-BC19-C1C4-934C4FDDE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AF6A7-CDBA-BE58-EE0B-53B047091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Top-Down 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II.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64E528-D015-F32C-E18D-50ACD32B4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Nevýhody</a:t>
            </a:r>
            <a:endParaRPr lang="cs-CZ" sz="28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Nedostatek místního vstupu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Může přehlížet potřeby a perspektivy místních komunit a aktérů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Potenciální neefektivita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Pokud nejsou implementátoři dostatečně zapojeni nebo informováni, může dojít k neefektivní implementaci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Odpor k změnám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Místní komunity mohou být méně ochotné přijmout změny, které přicházejí shora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Klíčové Faktory Úspěchu</a:t>
            </a:r>
            <a:endParaRPr lang="cs-CZ" sz="28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Jasná komunikace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Efektivní komunikace mezi tvůrci politik a implementátory je klíčová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Podpora a zapojení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Zajištění podpory a zapojení všech úrovní vlády a zainteresovaných stran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Monitorování a evaluace</a:t>
            </a:r>
            <a:r>
              <a:rPr lang="cs-CZ" sz="28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: Pravidelné sledování a hodnocení implementace politik pro zajištění jejich účinnosti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8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800" b="1" dirty="0">
              <a:solidFill>
                <a:schemeClr val="accent5">
                  <a:lumMod val="40000"/>
                  <a:lumOff val="60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b="1" dirty="0">
              <a:solidFill>
                <a:schemeClr val="accent5">
                  <a:lumMod val="40000"/>
                  <a:lumOff val="60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Zkuste vymyslet, najít příklady z České republiky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69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ADDD3-70DB-8A6F-2A42-AC69A5333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17F78-5D4C-860D-52E4-5A89D675C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Bottom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-Up 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4F447-BA0E-0923-9CD1-9E290B7E7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0347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649DE-0F27-279F-3EDE-067D4C1A0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73987-6B17-6193-124B-03FF178E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Bottom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-Up 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5760AD-640A-3625-4868-2EF1FCD7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Metoda řešení problémů, kde iniciativy a rozhodnutí vycházejí z místní úrovně, od jednotlivců nebo komunit, a postupně se šíří nahoru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Klíčové Vlastnosti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Decentralizace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Rozhodování a iniciativy vycházejí z místní úrovně, což umožňuje větší flexibilitu a přizpůsobení specifickým potřebám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Participace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Aktivní zapojení místních obyvatel a komunit do procesu rozhodování a implementace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Inovace a kreativita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Místní komunity často přicházejí s inovativními a kreativními řešeními, která jsou přizpůsobena jejich specifickým podmínkám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Výhody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Relevance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Řešení jsou přizpůsobena specifickým potřebám a podmínkám místních komunit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Posílení komunit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Aktivní zapojení místních obyvatel posiluje komunitní vazby a zvyšuje sociální soudržnost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Udržitelnost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Projekty mají často vyšší míru udržitelnosti, protože jsou podporovány a vlastněny místními komunitami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975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9C339-A6E5-3D5A-370D-DD71E7E13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6B153-CFB3-04A2-7AEE-7A630F81F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363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Bottom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-Up 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řešení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ociálních </a:t>
            </a:r>
            <a:r>
              <a:rPr lang="cs-CZ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cs-CZ" sz="44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roblémů </a:t>
            </a:r>
            <a:endParaRPr lang="cs-CZ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4E6A3-8F15-CBB6-17D0-7B170777E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" y="948583"/>
            <a:ext cx="11750467" cy="522838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Nevýhody</a:t>
            </a:r>
            <a:endParaRPr lang="cs-CZ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Omezené zdroje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Místní komunity mohou mít omezené finanční a lidské zdroje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Koordinace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Může být obtížné koordinovat a škálovat úspěšné projekty na širší úroveň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Riziko neefektivity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Bez dostatečné podpory a koordinace mohou některé iniciativy selhat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Klíčové faktory </a:t>
            </a:r>
            <a:r>
              <a:rPr lang="cs-CZ" b="1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ú</a:t>
            </a: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spěchu</a:t>
            </a:r>
            <a:endParaRPr lang="cs-CZ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Zapojení komunity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Aktivní účast místních obyvatel je klíčová pro úspěch </a:t>
            </a:r>
            <a:r>
              <a:rPr lang="cs-CZ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bottom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-up projektů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Podpora a spolupráce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Spolupráce s místními organizacemi, podniky a vládními institucemi může zvýšit šance na úspěch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Flexibilita a adaptabilita</a:t>
            </a: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Schopnost přizpůsobit se měnícím se podmínkám a potřebám komunity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b="1" dirty="0">
              <a:solidFill>
                <a:schemeClr val="accent5">
                  <a:lumMod val="40000"/>
                  <a:lumOff val="60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Zkuste vymyslet, najít příklady z České republiky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43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49B5D-D5F1-148F-1D4E-F119D47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a cíle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7A154-6610-37DE-490A-7ECC151E2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Reflexe hodin s hosty</a:t>
            </a:r>
          </a:p>
          <a:p>
            <a:r>
              <a:rPr lang="cs-CZ" dirty="0"/>
              <a:t>Reflexe řešení problémů v přednášených tématech</a:t>
            </a:r>
          </a:p>
          <a:p>
            <a:r>
              <a:rPr lang="cs-CZ" dirty="0"/>
              <a:t>Aktuality</a:t>
            </a:r>
          </a:p>
          <a:p>
            <a:r>
              <a:rPr lang="cs-CZ" dirty="0"/>
              <a:t>Přetrvávání sociálních problémů</a:t>
            </a:r>
          </a:p>
          <a:p>
            <a:r>
              <a:rPr lang="cs-CZ" dirty="0"/>
              <a:t>Top-</a:t>
            </a:r>
            <a:r>
              <a:rPr lang="cs-CZ" dirty="0" err="1"/>
              <a:t>down</a:t>
            </a:r>
            <a:r>
              <a:rPr lang="cs-CZ" dirty="0"/>
              <a:t> přístupu</a:t>
            </a:r>
          </a:p>
          <a:p>
            <a:r>
              <a:rPr lang="cs-CZ" dirty="0" err="1"/>
              <a:t>Bottom</a:t>
            </a:r>
            <a:r>
              <a:rPr lang="cs-CZ" dirty="0"/>
              <a:t>-up přístupu</a:t>
            </a:r>
          </a:p>
          <a:p>
            <a:r>
              <a:rPr lang="cs-CZ" dirty="0"/>
              <a:t>NNO a jejich role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971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719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Řešení SP</a:t>
            </a:r>
            <a:br>
              <a:rPr lang="cs-CZ" sz="3600" b="1" dirty="0">
                <a:solidFill>
                  <a:srgbClr val="FFCC66"/>
                </a:solidFill>
                <a:latin typeface="Arial" charset="0"/>
                <a:cs typeface="Arial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1847"/>
            <a:ext cx="10515600" cy="4905116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spcBef>
                <a:spcPct val="20000"/>
              </a:spcBef>
              <a:defRPr/>
            </a:pPr>
            <a:r>
              <a:rPr lang="cs-CZ" i="1" dirty="0">
                <a:latin typeface="+mj-lt"/>
              </a:rPr>
              <a:t>vůle lidu → politická strana → státní administrativa → politiky </a:t>
            </a:r>
            <a:r>
              <a:rPr lang="cs-CZ" i="1" dirty="0" err="1">
                <a:latin typeface="+mj-lt"/>
              </a:rPr>
              <a:t>preventující</a:t>
            </a:r>
            <a:r>
              <a:rPr lang="cs-CZ" i="1" dirty="0">
                <a:latin typeface="+mj-lt"/>
              </a:rPr>
              <a:t> významné sociální problémy a politiky reagující na sociální problémy (shora, top-</a:t>
            </a:r>
            <a:r>
              <a:rPr lang="cs-CZ" i="1" dirty="0" err="1">
                <a:latin typeface="+mj-lt"/>
              </a:rPr>
              <a:t>down</a:t>
            </a:r>
            <a:r>
              <a:rPr lang="cs-CZ" i="1" dirty="0">
                <a:latin typeface="+mj-lt"/>
              </a:rPr>
              <a:t>)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</a:rPr>
              <a:t>Kritika: krize sociálního státu: drahý rozrůstající se administrativní aparát, nízký výkon – džungle předpisů, odtrženost od reality, plýtvání a ztráta legitimity (např.. korupce a klientelismus), pasivní čekání na signály zdola + role zájmových skupin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                                                               </a:t>
            </a:r>
            <a:r>
              <a:rPr lang="cs-CZ" sz="3900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39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x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i="1" dirty="0">
                <a:latin typeface="+mj-lt"/>
              </a:rPr>
              <a:t>soukromá organizace → státní administrativa → soukromá organizace/možná spolupráce stát (zdola, </a:t>
            </a:r>
            <a:r>
              <a:rPr lang="cs-CZ" i="1" dirty="0" err="1">
                <a:latin typeface="+mj-lt"/>
              </a:rPr>
              <a:t>bottom</a:t>
            </a:r>
            <a:r>
              <a:rPr lang="cs-CZ" i="1" dirty="0">
                <a:latin typeface="+mj-lt"/>
              </a:rPr>
              <a:t> up)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</a:rPr>
              <a:t>soukromé organizace: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</a:rPr>
              <a:t>	1. komerční organizace (sociální odpovědnost firem + „sociální byznys“)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cs-CZ" dirty="0">
                <a:latin typeface="+mj-lt"/>
              </a:rPr>
              <a:t>	2. neziskové organizace (sociální podnik)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4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146"/>
    </mc:Choice>
    <mc:Fallback xmlns="">
      <p:transition spd="slow" advTm="150146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48C78-950C-C6DA-114A-6DBD6BC6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425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NEZISKOVÉ ORGANIZACE - </a:t>
            </a:r>
            <a:r>
              <a:rPr lang="cs-CZ" sz="2800" dirty="0"/>
              <a:t>nevytvářejí zisk k přerozdělení mezi své vlastníky, správce nebo zakladatele, zisk mohou vytvořit, ale musí ho zase vložit zpět do rozvoje organizace a plnění jejího poslání.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EE863-509B-722F-5F64-B24E30276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2481"/>
            <a:ext cx="10515600" cy="3194481"/>
          </a:xfrm>
        </p:spPr>
        <p:txBody>
          <a:bodyPr/>
          <a:lstStyle/>
          <a:p>
            <a:r>
              <a:rPr lang="cs-CZ" dirty="0"/>
              <a:t>Sociální politika by měla být odpovědí na sociální problémy</a:t>
            </a:r>
          </a:p>
          <a:p>
            <a:r>
              <a:rPr lang="cs-CZ" dirty="0"/>
              <a:t>NNO: často reagují na nějaký sociální problém a snaží se o jeho řešení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Kolik je v ČR NNO a co o nich víte?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70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DBFCB-02B7-BF5D-A59E-F37BB6C5D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CB845-9189-2BC2-01EC-D1BA0190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099"/>
          </a:xfrm>
        </p:spPr>
        <p:txBody>
          <a:bodyPr>
            <a:normAutofit/>
          </a:bodyPr>
          <a:lstStyle/>
          <a:p>
            <a:r>
              <a:rPr lang="cs-CZ" sz="3600" i="1" dirty="0">
                <a:latin typeface="+mn-lt"/>
              </a:rPr>
              <a:t>V</a:t>
            </a:r>
            <a:r>
              <a:rPr lang="cs-CZ" sz="3600" i="1" dirty="0">
                <a:effectLst/>
                <a:latin typeface="+mn-lt"/>
              </a:rPr>
              <a:t> ČR je zhruba 150 000 NNO…</a:t>
            </a:r>
            <a:endParaRPr lang="cs-CZ" sz="3600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2F733-ED5E-45BE-2C3B-CD5DEFF34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239"/>
            <a:ext cx="10515600" cy="47327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i="0" u="sng" dirty="0">
                <a:solidFill>
                  <a:schemeClr val="accent1"/>
                </a:solidFill>
                <a:effectLst/>
                <a:latin typeface="+mn-lt"/>
              </a:rPr>
              <a:t>Funkční rozdělení NNO</a:t>
            </a:r>
            <a:endParaRPr lang="cs-CZ" b="1" i="0" u="sng" dirty="0">
              <a:solidFill>
                <a:schemeClr val="accent1"/>
              </a:solidFill>
              <a:effectLst/>
            </a:endParaRPr>
          </a:p>
          <a:p>
            <a:pPr marL="0" indent="0">
              <a:buNone/>
            </a:pPr>
            <a:endParaRPr lang="cs-CZ" b="1" i="0" dirty="0">
              <a:solidFill>
                <a:schemeClr val="accent1"/>
              </a:solidFill>
              <a:effectLst/>
            </a:endParaRPr>
          </a:p>
          <a:p>
            <a:pPr marL="0" indent="0">
              <a:buNone/>
            </a:pPr>
            <a:r>
              <a:rPr lang="cs-CZ" b="1" i="0" dirty="0">
                <a:solidFill>
                  <a:schemeClr val="accent1"/>
                </a:solidFill>
                <a:effectLst/>
              </a:rPr>
              <a:t>Zájmové NNO</a:t>
            </a:r>
            <a:r>
              <a:rPr lang="cs-CZ" b="0" i="0" dirty="0">
                <a:effectLst/>
              </a:rPr>
              <a:t>: Nejpočetnější skupina, zaměřená na různé zájmové činnosti, například sportovní kluby, kulturní spolky</a:t>
            </a:r>
          </a:p>
          <a:p>
            <a:pPr marL="0" indent="0">
              <a:buNone/>
            </a:pPr>
            <a:endParaRPr lang="cs-CZ" b="1" i="0" dirty="0">
              <a:effectLst/>
            </a:endParaRPr>
          </a:p>
          <a:p>
            <a:pPr marL="0" indent="0">
              <a:buNone/>
            </a:pPr>
            <a:r>
              <a:rPr lang="cs-CZ" b="1" i="0" dirty="0">
                <a:solidFill>
                  <a:schemeClr val="accent1"/>
                </a:solidFill>
                <a:effectLst/>
              </a:rPr>
              <a:t>Servisní NNO</a:t>
            </a:r>
            <a:r>
              <a:rPr lang="cs-CZ" b="0" i="0" dirty="0">
                <a:solidFill>
                  <a:schemeClr val="accent1"/>
                </a:solidFill>
                <a:effectLst/>
              </a:rPr>
              <a:t>: </a:t>
            </a:r>
            <a:r>
              <a:rPr lang="cs-CZ" b="0" i="0" dirty="0">
                <a:effectLst/>
              </a:rPr>
              <a:t>Poskytují přímé služby svým klientům, například sociální služby, zdravotní péči nebo vzdělávání</a:t>
            </a:r>
          </a:p>
          <a:p>
            <a:pPr marL="0" indent="0">
              <a:buNone/>
            </a:pPr>
            <a:endParaRPr lang="cs-CZ" b="0" i="0" dirty="0">
              <a:effectLst/>
            </a:endParaRPr>
          </a:p>
          <a:p>
            <a:pPr marL="0" indent="0">
              <a:buNone/>
            </a:pPr>
            <a:r>
              <a:rPr lang="cs-CZ" b="1" i="0" dirty="0" err="1">
                <a:solidFill>
                  <a:schemeClr val="accent1"/>
                </a:solidFill>
                <a:effectLst/>
              </a:rPr>
              <a:t>Advokační</a:t>
            </a:r>
            <a:r>
              <a:rPr lang="cs-CZ" b="1" i="0" dirty="0">
                <a:solidFill>
                  <a:schemeClr val="accent1"/>
                </a:solidFill>
                <a:effectLst/>
              </a:rPr>
              <a:t> NNO</a:t>
            </a:r>
            <a:r>
              <a:rPr lang="cs-CZ" b="0" i="0" dirty="0">
                <a:solidFill>
                  <a:schemeClr val="accent1"/>
                </a:solidFill>
                <a:effectLst/>
              </a:rPr>
              <a:t>: </a:t>
            </a:r>
            <a:r>
              <a:rPr lang="cs-CZ" b="0" i="0" dirty="0">
                <a:effectLst/>
              </a:rPr>
              <a:t>Bojují za práva vymezených skupin nebo veřejných zájmů, například lidská práva, ochrana životního prostředí</a:t>
            </a:r>
          </a:p>
          <a:p>
            <a:pPr marL="0" indent="0">
              <a:buNone/>
            </a:pPr>
            <a:endParaRPr lang="cs-CZ" b="0" i="0" dirty="0">
              <a:effectLst/>
            </a:endParaRPr>
          </a:p>
          <a:p>
            <a:pPr marL="0" indent="0">
              <a:buNone/>
            </a:pPr>
            <a:r>
              <a:rPr lang="cs-CZ" b="1" i="0" dirty="0">
                <a:solidFill>
                  <a:schemeClr val="accent1"/>
                </a:solidFill>
                <a:effectLst/>
              </a:rPr>
              <a:t>Filantropické NNO</a:t>
            </a:r>
            <a:r>
              <a:rPr lang="cs-CZ" b="0" i="0" dirty="0">
                <a:solidFill>
                  <a:schemeClr val="accent1"/>
                </a:solidFill>
                <a:effectLst/>
              </a:rPr>
              <a:t>: </a:t>
            </a:r>
            <a:r>
              <a:rPr lang="cs-CZ" b="0" i="0" dirty="0">
                <a:effectLst/>
              </a:rPr>
              <a:t>Podporují finančně i hmotně veřejně prospěšné aktivity, například nadace a nadační fondy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0" i="1" dirty="0">
                <a:effectLst/>
              </a:rPr>
              <a:t>Příklady? </a:t>
            </a:r>
          </a:p>
          <a:p>
            <a:pPr marL="457200" lvl="1" indent="0" algn="l">
              <a:spcBef>
                <a:spcPts val="750"/>
              </a:spcBef>
              <a:spcAft>
                <a:spcPts val="750"/>
              </a:spcAft>
              <a:buNone/>
            </a:pPr>
            <a:endParaRPr lang="cs-CZ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313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462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NEZISKOVÉ ORGANIZACE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320" y="1649338"/>
            <a:ext cx="10515600" cy="4352451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>
                <a:latin typeface="+mj-lt"/>
              </a:rPr>
              <a:t>reaktivní přístup x proaktivní přístup x komunitní, dialogický přístup, prostor pro alternativní motivaci řešit SP</a:t>
            </a:r>
          </a:p>
          <a:p>
            <a:pPr marL="0" indent="0">
              <a:lnSpc>
                <a:spcPct val="120000"/>
              </a:lnSpc>
              <a:spcBef>
                <a:spcPct val="20000"/>
              </a:spcBef>
              <a:buNone/>
              <a:defRPr/>
            </a:pPr>
            <a:r>
              <a:rPr lang="cs-CZ" dirty="0">
                <a:latin typeface="+mj-lt"/>
              </a:rPr>
              <a:t>Motivace a zacílení: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Char char="-"/>
              <a:defRPr/>
            </a:pPr>
            <a:r>
              <a:rPr lang="cs-CZ" dirty="0">
                <a:latin typeface="+mj-lt"/>
              </a:rPr>
              <a:t>poskytování jinak nedostupných služeb, blízkost lokální úrovni/klientům, altruistický pohled, ideové souznění, participativní řešení, nefunkčnost státu, prosazování jiných řešení, vůbec možnost řešení…</a:t>
            </a:r>
          </a:p>
          <a:p>
            <a:pPr marL="0" indent="0">
              <a:lnSpc>
                <a:spcPct val="120000"/>
              </a:lnSpc>
              <a:spcBef>
                <a:spcPct val="20000"/>
              </a:spcBef>
              <a:buNone/>
              <a:defRPr/>
            </a:pPr>
            <a:endParaRPr lang="cs-CZ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ct val="20000"/>
              </a:spcBef>
              <a:buNone/>
              <a:defRPr/>
            </a:pPr>
            <a:r>
              <a:rPr lang="cs-CZ" dirty="0">
                <a:latin typeface="+mj-lt"/>
              </a:rPr>
              <a:t>Zhruba čtvrtina NNO je alespoň částečně aktivní v řešení nějakých sociálních problémů (církve, nadace, občanská sdružení, spolky, ústavy, obecně prospěšné společnosti…)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endParaRPr lang="cs-CZ" dirty="0"/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endParaRPr lang="cs-CZ" dirty="0"/>
          </a:p>
          <a:p>
            <a:pPr marL="1066800" lvl="1" indent="-609600">
              <a:spcBef>
                <a:spcPct val="20000"/>
              </a:spcBef>
              <a:buFontTx/>
              <a:buChar char="-"/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31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937"/>
    </mc:Choice>
    <mc:Fallback xmlns="">
      <p:transition spd="slow" advTm="329937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FE8B8-3283-76B4-D8E0-4866F0DB5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NEZISKOVÉ ORGANIZACE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105E3A-1C01-A903-0893-34B3E37E1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52785"/>
            <a:ext cx="5157787" cy="709301"/>
          </a:xfrm>
        </p:spPr>
        <p:txBody>
          <a:bodyPr/>
          <a:lstStyle/>
          <a:p>
            <a:r>
              <a:rPr lang="cs-CZ" altLang="sk-SK" dirty="0">
                <a:latin typeface="+mj-lt"/>
              </a:rPr>
              <a:t>Výhody NNO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1B012A-4559-220F-A8E6-B9BA4C9572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9BC7A6-8E82-10FA-17AC-581F57289B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73970"/>
            <a:ext cx="5183188" cy="823912"/>
          </a:xfrm>
        </p:spPr>
        <p:txBody>
          <a:bodyPr/>
          <a:lstStyle/>
          <a:p>
            <a:r>
              <a:rPr lang="cs-CZ" altLang="sk-SK" dirty="0">
                <a:latin typeface="+mj-lt"/>
              </a:rPr>
              <a:t>Nevýhody NNO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70ED529-4546-8C95-D8D6-FF862F6251D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8544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9AAD9-D3A1-F127-8ED0-E0EBFF135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6E352-0558-5234-30AE-2DF81CD0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NEZISKOVÉ ORGANIZACE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95E36E-0C90-A8D7-7763-C56C58DD4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52785"/>
            <a:ext cx="5157787" cy="709301"/>
          </a:xfrm>
        </p:spPr>
        <p:txBody>
          <a:bodyPr/>
          <a:lstStyle/>
          <a:p>
            <a:r>
              <a:rPr lang="cs-CZ" altLang="sk-SK" dirty="0">
                <a:latin typeface="+mj-lt"/>
              </a:rPr>
              <a:t>Výhody NNO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79F812-7D7D-D1D5-0BA0-82D140DB45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sk-SK" dirty="0">
                <a:latin typeface="+mj-lt"/>
              </a:rPr>
              <a:t>Efektivita</a:t>
            </a:r>
          </a:p>
          <a:p>
            <a:r>
              <a:rPr lang="cs-CZ" altLang="sk-SK" dirty="0">
                <a:latin typeface="+mj-lt"/>
              </a:rPr>
              <a:t>Blízkost tématu</a:t>
            </a:r>
          </a:p>
          <a:p>
            <a:r>
              <a:rPr lang="cs-CZ" altLang="sk-SK" dirty="0">
                <a:latin typeface="+mj-lt"/>
              </a:rPr>
              <a:t>Levnější</a:t>
            </a:r>
          </a:p>
          <a:p>
            <a:r>
              <a:rPr lang="cs-CZ" altLang="sk-SK" dirty="0">
                <a:latin typeface="+mj-lt"/>
              </a:rPr>
              <a:t>Dobrovolná práce</a:t>
            </a:r>
          </a:p>
          <a:p>
            <a:r>
              <a:rPr lang="cs-CZ" altLang="sk-SK" dirty="0">
                <a:latin typeface="+mj-lt"/>
              </a:rPr>
              <a:t>Pružnější reakce i organizační struktura</a:t>
            </a:r>
          </a:p>
          <a:p>
            <a:r>
              <a:rPr lang="cs-CZ" altLang="sk-SK" dirty="0">
                <a:latin typeface="+mj-lt"/>
              </a:rPr>
              <a:t>Neformálnost</a:t>
            </a:r>
          </a:p>
          <a:p>
            <a:r>
              <a:rPr lang="cs-CZ" altLang="sk-SK" dirty="0">
                <a:latin typeface="+mj-lt"/>
              </a:rPr>
              <a:t>Spontánnost</a:t>
            </a:r>
          </a:p>
          <a:p>
            <a:r>
              <a:rPr lang="cs-CZ" altLang="sk-SK" dirty="0">
                <a:latin typeface="+mj-lt"/>
              </a:rPr>
              <a:t>Empatie….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4EB8C3-45BB-306D-B095-B54D61734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73970"/>
            <a:ext cx="5183188" cy="823912"/>
          </a:xfrm>
        </p:spPr>
        <p:txBody>
          <a:bodyPr/>
          <a:lstStyle/>
          <a:p>
            <a:r>
              <a:rPr lang="cs-CZ" altLang="sk-SK" dirty="0">
                <a:latin typeface="+mj-lt"/>
              </a:rPr>
              <a:t>Nevýhody NNO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158DFE-369B-B5A2-9E39-AF1EB834197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sk-SK" dirty="0">
                <a:latin typeface="+mj-lt"/>
              </a:rPr>
              <a:t>Omezený dosah</a:t>
            </a:r>
          </a:p>
          <a:p>
            <a:r>
              <a:rPr lang="cs-CZ" altLang="sk-SK" dirty="0">
                <a:latin typeface="+mj-lt"/>
              </a:rPr>
              <a:t>Postupná profesionalizace</a:t>
            </a:r>
          </a:p>
          <a:p>
            <a:r>
              <a:rPr lang="cs-CZ" altLang="sk-SK" dirty="0">
                <a:latin typeface="+mj-lt"/>
              </a:rPr>
              <a:t>Omezené pole působnosti – tématiky i geograficky</a:t>
            </a:r>
          </a:p>
          <a:p>
            <a:r>
              <a:rPr lang="cs-CZ" altLang="sk-SK" dirty="0">
                <a:latin typeface="+mj-lt"/>
              </a:rPr>
              <a:t>Personální nestabilita</a:t>
            </a:r>
          </a:p>
          <a:p>
            <a:r>
              <a:rPr lang="cs-CZ" altLang="sk-SK" dirty="0">
                <a:latin typeface="+mj-lt"/>
              </a:rPr>
              <a:t>Nedostatek zdrojů….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691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 aby to nebylo moc jednoduché…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dirty="0">
                <a:latin typeface="+mj-lt"/>
              </a:rPr>
              <a:t>Porozumění proč k sociálnímu problému dochází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>
                <a:latin typeface="+mj-lt"/>
              </a:rPr>
              <a:t>Nalezení a navržení vhodných a fungujících řešení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>
                <a:latin typeface="+mj-lt"/>
              </a:rPr>
              <a:t>Nalezení prostředků a podpory těchto řešení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>
                <a:latin typeface="+mj-lt"/>
              </a:rPr>
              <a:t>Implementace a vůle pro implementaci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457200" lvl="1" indent="0">
              <a:buNone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Problémy </a:t>
            </a:r>
            <a:r>
              <a:rPr lang="cs-CZ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nevyplývají z nedostatku účinných řešení, ale z nedostatku moci/síly k implementaci těchto řešení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(Saul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Alinsky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37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83"/>
    </mc:Choice>
    <mc:Fallback xmlns="">
      <p:transition spd="slow" advTm="121883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497" y="486801"/>
            <a:ext cx="10515600" cy="5531178"/>
          </a:xfrm>
        </p:spPr>
        <p:txBody>
          <a:bodyPr>
            <a:noAutofit/>
          </a:bodyPr>
          <a:lstStyle/>
          <a:p>
            <a:r>
              <a:rPr lang="cs-CZ" sz="3200" dirty="0"/>
              <a:t>Děkuji za pozornost. 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Úkol: </a:t>
            </a:r>
            <a:r>
              <a:rPr lang="cs-CZ" sz="32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 myslel Ulrich Beck rizikovou společností? </a:t>
            </a:r>
            <a:br>
              <a:rPr lang="cs-CZ" sz="3200" dirty="0"/>
            </a:br>
            <a:br>
              <a:rPr lang="cs-CZ" sz="32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Chcete ještě nějaké zdroje! Čtete Ulricha Becka? Nestačí to? Tak se podívejte třeba na hezké </a:t>
            </a:r>
            <a:r>
              <a:rPr lang="cs-CZ" sz="2400" dirty="0" err="1"/>
              <a:t>tedex</a:t>
            </a:r>
            <a:r>
              <a:rPr lang="cs-CZ" sz="2400" dirty="0"/>
              <a:t> video na téma bezdomovectví a řešení sociálních problémů: </a:t>
            </a:r>
            <a:r>
              <a:rPr lang="cs-CZ" sz="2400" dirty="0">
                <a:hlinkClick r:id="rId2"/>
              </a:rPr>
              <a:t>https://www.youtube.com/watch?v=DVylRwmYmJE</a:t>
            </a:r>
            <a:br>
              <a:rPr lang="cs-CZ" sz="2400" dirty="0"/>
            </a:br>
            <a:br>
              <a:rPr lang="cs-CZ" sz="2400"/>
            </a:b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8563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136"/>
    </mc:Choice>
    <mc:Fallback xmlns="">
      <p:transition spd="slow" advTm="961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CF67-B211-DD41-F1C2-A339A712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hodin s hosty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28148-B935-9FFA-7745-6C330CD41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Bydlení - Filip Pospíšil, Ph.D.</a:t>
            </a:r>
          </a:p>
          <a:p>
            <a:r>
              <a:rPr lang="cs-CZ" dirty="0"/>
              <a:t>Město/lokální úroveň – Jakob Hurrle, Ph.D.</a:t>
            </a:r>
          </a:p>
          <a:p>
            <a:r>
              <a:rPr lang="cs-CZ" dirty="0"/>
              <a:t>Kriminalita + jak trestáme - Jakub Drápal,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82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142F8-0BEA-D929-EC62-08797CC7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problémů a bariéry řešení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DE6D1-922C-FE4F-6BCD-C31BCBFEA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Skupinový úkol (skupiny á 6-8 studentů)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Jaké problémy v probíraných tématech zazněly?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Jaká byla/jsou jejich řešení (realizovaná i nerealizovaná)?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Jaké byly/jsou  bariery jejich řešení?</a:t>
            </a:r>
          </a:p>
          <a:p>
            <a:endParaRPr lang="cs-CZ" dirty="0"/>
          </a:p>
          <a:p>
            <a:r>
              <a:rPr lang="cs-CZ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Bydlení </a:t>
            </a:r>
          </a:p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Město/lokální úroveň </a:t>
            </a:r>
          </a:p>
          <a:p>
            <a:r>
              <a:rPr lang="cs-CZ" dirty="0">
                <a:solidFill>
                  <a:srgbClr val="FF0000"/>
                </a:solidFill>
              </a:rPr>
              <a:t>Kriminalita</a:t>
            </a:r>
          </a:p>
        </p:txBody>
      </p:sp>
    </p:spTree>
    <p:extLst>
      <p:ext uri="{BB962C8B-B14F-4D97-AF65-F5344CB8AC3E}">
        <p14:creationId xmlns:p14="http://schemas.microsoft.com/office/powerpoint/2010/main" val="91217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5CF70-E2C6-2145-9367-1A9F498E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379" y="282011"/>
            <a:ext cx="10515600" cy="1630867"/>
          </a:xfrm>
        </p:spPr>
        <p:txBody>
          <a:bodyPr>
            <a:noAutofit/>
          </a:bodyPr>
          <a:lstStyle/>
          <a:p>
            <a:r>
              <a:rPr lang="cs-CZ" sz="2800" dirty="0">
                <a:latin typeface="+mn-lt"/>
              </a:rPr>
              <a:t>Aktuality 1: </a:t>
            </a:r>
            <a:r>
              <a:rPr lang="cs-CZ" sz="2800" dirty="0">
                <a:solidFill>
                  <a:schemeClr val="accent1"/>
                </a:solidFill>
                <a:latin typeface="+mn-lt"/>
              </a:rPr>
              <a:t>Senátor </a:t>
            </a:r>
            <a:r>
              <a:rPr lang="cs-CZ" sz="2800" dirty="0">
                <a:solidFill>
                  <a:schemeClr val="accent1"/>
                </a:solidFill>
                <a:effectLst/>
                <a:latin typeface="+mn-lt"/>
              </a:rPr>
              <a:t>Zdeněk Hraba (ODS) na sociálních sítích ohlásil svůj záměr sepsat zákon, který by poslal lidi bez přístřeší do vězení, pokud by odmítli vykonávat veřejně prospěšné práce. (rok 2024)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B74F6-D868-6055-C75F-50CABA1EC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514"/>
            <a:ext cx="10515600" cy="4681449"/>
          </a:xfrm>
        </p:spPr>
        <p:txBody>
          <a:bodyPr>
            <a:normAutofit fontScale="77500" lnSpcReduction="20000"/>
          </a:bodyPr>
          <a:lstStyle/>
          <a:p>
            <a:endParaRPr lang="cs-CZ" b="1" dirty="0">
              <a:solidFill>
                <a:schemeClr val="tx1">
                  <a:lumMod val="85000"/>
                </a:schemeClr>
              </a:solidFill>
              <a:latin typeface="Martel"/>
            </a:endParaRPr>
          </a:p>
          <a:p>
            <a:pPr marL="0" indent="0" algn="l" fontAlgn="base">
              <a:buNone/>
            </a:pPr>
            <a:r>
              <a:rPr lang="cs-CZ" b="0" i="0" dirty="0">
                <a:effectLst/>
                <a:latin typeface="Martel"/>
              </a:rPr>
              <a:t>„Zaprvé: Zákaz žití na ulici. Zadruhé: Donucení k opuštění veřejného prostoru za současné nabídky sociální pomoci. Zatřetí: Nerespektování zákona bude znamenat okamžitý trest,“ vyjmenovává </a:t>
            </a:r>
            <a:r>
              <a:rPr lang="cs-CZ" b="0" i="0" dirty="0">
                <a:solidFill>
                  <a:srgbClr val="A05D5D"/>
                </a:solidFill>
                <a:effectLst/>
                <a:latin typeface="Martel"/>
                <a:hlinkClick r:id="rId2"/>
              </a:rPr>
              <a:t>senátor Hraba ve videu</a:t>
            </a:r>
            <a:r>
              <a:rPr lang="cs-CZ" b="0" i="0" dirty="0">
                <a:solidFill>
                  <a:srgbClr val="382C2C"/>
                </a:solidFill>
                <a:effectLst/>
                <a:latin typeface="Martel"/>
              </a:rPr>
              <a:t> </a:t>
            </a:r>
            <a:r>
              <a:rPr lang="cs-CZ" b="0" i="0" dirty="0">
                <a:effectLst/>
                <a:latin typeface="Martel"/>
              </a:rPr>
              <a:t>zveřejněném na jeho sociálních sítích. „V ideálním případě by to byly veřejně prospěšné práce na financování ubytování, nepomůže-li to, bude muset následovat nutně odnětí svobody.“</a:t>
            </a:r>
          </a:p>
          <a:p>
            <a:pPr marL="0" indent="0" algn="l" fontAlgn="base">
              <a:buNone/>
            </a:pPr>
            <a:r>
              <a:rPr lang="cs-CZ" b="0" i="0" dirty="0">
                <a:effectLst/>
                <a:latin typeface="Martel"/>
              </a:rPr>
              <a:t>Nápad přivítal </a:t>
            </a:r>
            <a:r>
              <a:rPr lang="cs-CZ" b="0" i="0" dirty="0">
                <a:solidFill>
                  <a:srgbClr val="A05D5D"/>
                </a:solidFill>
                <a:effectLst/>
                <a:latin typeface="Martel"/>
                <a:hlinkClick r:id="rId3"/>
              </a:rPr>
              <a:t>ve vysílání České televize</a:t>
            </a:r>
            <a:r>
              <a:rPr lang="cs-CZ" b="0" i="0" dirty="0">
                <a:solidFill>
                  <a:srgbClr val="382C2C"/>
                </a:solidFill>
                <a:effectLst/>
                <a:latin typeface="Martel"/>
              </a:rPr>
              <a:t> </a:t>
            </a:r>
            <a:r>
              <a:rPr lang="cs-CZ" b="0" i="0" dirty="0">
                <a:effectLst/>
                <a:latin typeface="Martel"/>
              </a:rPr>
              <a:t>i Hrabův kolega z horní komory Parlamentu a starosta Vsetína Jiří Čunek (KDU-ČSL), podle něhož by města a obce nástroj pro eliminování negativních projevů spojených s bezdomovectvím uvítaly. Tento fenomén pak Čunek považuje za „životní styl“ přinejmenším některých lidí, kteří žijí na ulici. Zároveň tvrdí, že někteří z nich by bez přístřeší „asi ani být nemuseli“, prý to prostě chtějí.</a:t>
            </a:r>
          </a:p>
          <a:p>
            <a:pPr marL="0" indent="0" algn="l" fontAlgn="base">
              <a:buNone/>
            </a:pPr>
            <a:r>
              <a:rPr lang="cs-CZ" sz="2600" i="1" dirty="0">
                <a:latin typeface="Martel"/>
              </a:rPr>
              <a:t>Zdroj: https://www.seznamzpravy.cz/clanek/audio-podcast-5-59-vezeni-pro-lidi-bez-domova-popisujeme-proc-je-plan-senatora-hraby-nefunkcni-265653</a:t>
            </a:r>
            <a:endParaRPr lang="cs-CZ" sz="2600" b="0" i="1" dirty="0">
              <a:effectLst/>
              <a:latin typeface="Martel"/>
            </a:endParaRPr>
          </a:p>
          <a:p>
            <a:pPr marL="0" indent="0">
              <a:buNone/>
            </a:pPr>
            <a:endParaRPr lang="cs-CZ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 vy na to? Argumentujte pro a proti těmto řešením. </a:t>
            </a:r>
          </a:p>
        </p:txBody>
      </p:sp>
    </p:spTree>
    <p:extLst>
      <p:ext uri="{BB962C8B-B14F-4D97-AF65-F5344CB8AC3E}">
        <p14:creationId xmlns:p14="http://schemas.microsoft.com/office/powerpoint/2010/main" val="279524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724"/>
          </a:xfrm>
        </p:spPr>
        <p:txBody>
          <a:bodyPr>
            <a:normAutofit/>
          </a:bodyPr>
          <a:lstStyle/>
          <a:p>
            <a:r>
              <a:rPr lang="cs-CZ" dirty="0"/>
              <a:t>Řešení sociálních problémů </a:t>
            </a:r>
            <a:r>
              <a:rPr lang="cs-CZ" sz="1800" dirty="0"/>
              <a:t>….jsou často úplně vedle, ale někdy také ne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89035"/>
            <a:ext cx="5696661" cy="414450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996016" y="58351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Zdroj obrázku a zajímavý starší článek: https://denikreferendum.cz/clanek/19293-v-plzni-hledaji-konecne-reseni-otazky-bezdomovectvi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BF88F77-A117-2A2D-F407-769AED88C57B}"/>
              </a:ext>
            </a:extLst>
          </p:cNvPr>
          <p:cNvSpPr txBox="1"/>
          <p:nvPr/>
        </p:nvSpPr>
        <p:spPr>
          <a:xfrm>
            <a:off x="6922093" y="2118421"/>
            <a:ext cx="43348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capitolium-news-2"/>
              </a:rPr>
              <a:t>Rok 2014: Martin </a:t>
            </a:r>
            <a:r>
              <a:rPr lang="cs-CZ" b="0" i="0" dirty="0" err="1">
                <a:effectLst/>
                <a:latin typeface="capitolium-news-2"/>
              </a:rPr>
              <a:t>Zrzavecký</a:t>
            </a:r>
            <a:r>
              <a:rPr lang="cs-CZ" b="0" i="0" dirty="0">
                <a:effectLst/>
                <a:latin typeface="capitolium-news-2"/>
              </a:rPr>
              <a:t> (ČSSD) po svém zvolení plzeňským primátorem předstoupil před zastupitele a seznámil je se svými hlavními cíli. Ve svém projevu slíbil, že „do roka a do dne přinese výsledky v problému bezdomovectví“, a to „nejen v centru, ale v celém městě a především v městské dopravě“.</a:t>
            </a:r>
          </a:p>
          <a:p>
            <a:endParaRPr lang="cs-CZ" dirty="0">
              <a:latin typeface="capitolium-news-2"/>
            </a:endParaRPr>
          </a:p>
          <a:p>
            <a:endParaRPr lang="cs-CZ" dirty="0">
              <a:latin typeface="capitolium-news-2"/>
            </a:endParaRPr>
          </a:p>
          <a:p>
            <a:r>
              <a:rPr lang="cs-CZ" b="0" dirty="0">
                <a:effectLst/>
                <a:latin typeface="capitolium-news-2"/>
              </a:rPr>
              <a:t>K řešení uvedl: </a:t>
            </a:r>
            <a:r>
              <a:rPr lang="cs-CZ" b="0" i="1" dirty="0">
                <a:effectLst/>
                <a:latin typeface="capitolium-news-2"/>
              </a:rPr>
              <a:t>„Jednou z možností je vyvážet je za město. Ne do okrajových částí, protože to bychom jen problém přesunuli jinam, ale úplně mimo Plzeň. Vyvezete je několikrát a oni si třeba potom rozmyslí, jestli se do Plzně vrátí“. 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1357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849"/>
    </mc:Choice>
    <mc:Fallback xmlns="">
      <p:transition spd="slow" advTm="5484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64704-BBE0-C4ED-1A39-7CECB337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29" y="85459"/>
            <a:ext cx="10515600" cy="1588138"/>
          </a:xfrm>
        </p:spPr>
        <p:txBody>
          <a:bodyPr>
            <a:noAutofit/>
          </a:bodyPr>
          <a:lstStyle/>
          <a:p>
            <a:pPr algn="l">
              <a:spcAft>
                <a:spcPts val="1125"/>
              </a:spcAft>
            </a:pPr>
            <a:r>
              <a:rPr lang="cs-CZ" sz="2800" dirty="0">
                <a:latin typeface="+mn-lt"/>
              </a:rPr>
              <a:t>Aktuality 2: </a:t>
            </a:r>
            <a:r>
              <a:rPr lang="cs-CZ" sz="2800" i="0" dirty="0">
                <a:solidFill>
                  <a:schemeClr val="accent1"/>
                </a:solidFill>
                <a:effectLst/>
                <a:latin typeface="+mn-lt"/>
              </a:rPr>
              <a:t>Na řešení situace lidí žijících v sociálně vyloučených lokalitách vydalo MPSV 2,8 mld. Kč. Podpora jim pomohla jen omezeně a krátkodobě </a:t>
            </a:r>
            <a:r>
              <a:rPr lang="cs-CZ" sz="1600" b="0" i="0" dirty="0">
                <a:effectLst/>
                <a:latin typeface="+mn-lt"/>
              </a:rPr>
              <a:t>Národní kontrolní úřad, TISKOVÁ ZPRÁVA KE KONTROLNÍ AKCI č. 23/29 – 9. prosince 2024</a:t>
            </a:r>
            <a:br>
              <a:rPr lang="cs-CZ" sz="2800" b="0" i="0" dirty="0">
                <a:solidFill>
                  <a:srgbClr val="747474"/>
                </a:solidFill>
                <a:effectLst/>
                <a:latin typeface="+mn-lt"/>
              </a:rPr>
            </a:br>
            <a:endParaRPr lang="cs-CZ" sz="28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3E9EC-5D2A-9678-7237-45CC666DD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52" y="1239140"/>
            <a:ext cx="11724118" cy="4657458"/>
          </a:xfr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endParaRPr lang="cs-CZ" sz="2000" b="0" i="0" dirty="0">
              <a:effectLst/>
            </a:endParaRPr>
          </a:p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0" i="0" dirty="0">
                <a:effectLst/>
              </a:rPr>
              <a:t>MPSV vydalo 2,8 miliardy Kč z operačního programu Zaměstnanost na řešení situace lidí v sociálně vyloučených lokalitách. V letech 2016 až 2023 bylo podpořeno 418 projektů, kterých se zúčastnilo více než 23 tisíc lidí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2000" b="0" i="0" dirty="0">
                <a:effectLst/>
              </a:rPr>
              <a:t>Dopady projektů na situaci osob ze sociálně vyloučených lokalit byly pouze omezené a krátkodobé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0" i="0" dirty="0">
                <a:effectLst/>
              </a:rPr>
              <a:t>Pouze 24 % účastníků projektů se podařilo trvaleji začlenit na pracovním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0" i="0" dirty="0">
                <a:effectLst/>
              </a:rPr>
              <a:t>Průměrné náklady na podporu jednoho účastníka projektu dosáhly 110 208 Kč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 i="0" dirty="0">
                <a:effectLst/>
              </a:rPr>
              <a:t>Obecné definování cílů</a:t>
            </a:r>
            <a:r>
              <a:rPr lang="cs-CZ" sz="2000" b="0" i="0" dirty="0">
                <a:effectLst/>
              </a:rPr>
              <a:t>: MPSV kladlo důraz na čerpání peněžních prostředků a definovalo účel dotace velmi obecně, což vedlo k podpoře projektů bez jasných a měřitelných cílů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0" i="0" dirty="0">
                <a:effectLst/>
              </a:rPr>
              <a:t>MPSV systematicky nesledovalo, zda podpora vedla k odstranění základních příčin sociálního vyloučení, jako jsou bytová a hmotná nouze, zadluženost či exekuce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 i="0" dirty="0">
                <a:effectLst/>
              </a:rPr>
              <a:t>Neúčelné vynaložení prostředků</a:t>
            </a:r>
            <a:r>
              <a:rPr lang="cs-CZ" sz="2000" dirty="0"/>
              <a:t>, např. n</a:t>
            </a:r>
            <a:r>
              <a:rPr lang="cs-CZ" sz="2000" b="0" i="0" dirty="0">
                <a:effectLst/>
              </a:rPr>
              <a:t>ěkteré projekty nevedly k pracovnímu uplatnění žádného z účastníků, například projekt "Práce se nebojíme" za 2,5 milionu Kč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0" i="0" dirty="0">
                <a:effectLst/>
              </a:rPr>
              <a:t>Z projektů koordinovaného přístupu vznikly pouze dva sociální podniky, což je minimální přínos k rozvoji sociálního podnikání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Zdroj: </a:t>
            </a:r>
            <a:r>
              <a:rPr lang="cs-CZ" sz="2000" dirty="0">
                <a:hlinkClick r:id="rId2"/>
              </a:rPr>
              <a:t>https://www.nku.cz/cz/pro-media/tiskove-zpravy/na-reseni-situace-lidi-zijicich-v-socialne-vyloucenych-lokalitach-vydalo-mpsv-2-8-mld--kc--podpora-jim-pomohla-jen-omezene-a-kratkodobe-id14416/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8921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652EE-2329-E9A2-81D8-9DCB1738D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 co s tím? A jak to tedy je?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142B5-8284-045E-2896-61B0F6FF4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161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060CD-3D1B-1568-9B1B-060C0ACC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Sociální problém: </a:t>
            </a:r>
            <a:r>
              <a:rPr lang="cs-CZ" b="1" dirty="0"/>
              <a:t>opakování</a:t>
            </a:r>
            <a:br>
              <a:rPr lang="cs-CZ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4435C-733C-0204-C995-2B2107AA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„Sociálním problémem je jakýkoli stav nebo chování, které má negativní důsledky pro velký počet lidí a které je obecně považováno za stav nebo chování, které je třeba řešit.“</a:t>
            </a:r>
          </a:p>
          <a:p>
            <a:endParaRPr lang="cs-CZ" b="1" i="1" dirty="0"/>
          </a:p>
          <a:p>
            <a:r>
              <a:rPr lang="cs-CZ" b="1" i="1" dirty="0"/>
              <a:t>Jaké znáte vyřešené sociální problémy a jak „se“ to stalo?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49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4756</TotalTime>
  <Words>2007</Words>
  <Application>Microsoft Office PowerPoint</Application>
  <PresentationFormat>Širokoúhlá obrazovka</PresentationFormat>
  <Paragraphs>192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6" baseType="lpstr">
      <vt:lpstr>Aptos</vt:lpstr>
      <vt:lpstr>Arial</vt:lpstr>
      <vt:lpstr>Calibri</vt:lpstr>
      <vt:lpstr>Calibri Light</vt:lpstr>
      <vt:lpstr>capitolium-news-2</vt:lpstr>
      <vt:lpstr>Martel</vt:lpstr>
      <vt:lpstr>Segoe UI</vt:lpstr>
      <vt:lpstr>Symbol</vt:lpstr>
      <vt:lpstr>Office Theme</vt:lpstr>
      <vt:lpstr>SOCIÁLNÍ PROBLÉMY </vt:lpstr>
      <vt:lpstr>Obsah a cíle hodiny</vt:lpstr>
      <vt:lpstr>Reflexe hodin s hosty</vt:lpstr>
      <vt:lpstr>Řešení problémů a bariéry řešení problémů</vt:lpstr>
      <vt:lpstr>Aktuality 1: Senátor Zdeněk Hraba (ODS) na sociálních sítích ohlásil svůj záměr sepsat zákon, který by poslal lidi bez přístřeší do vězení, pokud by odmítli vykonávat veřejně prospěšné práce. (rok 2024)</vt:lpstr>
      <vt:lpstr>Řešení sociálních problémů ….jsou často úplně vedle, ale někdy také ne</vt:lpstr>
      <vt:lpstr>Aktuality 2: Na řešení situace lidí žijících v sociálně vyloučených lokalitách vydalo MPSV 2,8 mld. Kč. Podpora jim pomohla jen omezeně a krátkodobě Národní kontrolní úřad, TISKOVÁ ZPRÁVA KE KONTROLNÍ AKCI č. 23/29 – 9. prosince 2024 </vt:lpstr>
      <vt:lpstr>Tak co s tím? A jak to tedy je? </vt:lpstr>
      <vt:lpstr>Sociální problém: opakování </vt:lpstr>
      <vt:lpstr>Řešení sociálních problémů</vt:lpstr>
      <vt:lpstr>Nezamýšlené důsledky (ne)řešení SP </vt:lpstr>
      <vt:lpstr>Přervávání sociálních problémů</vt:lpstr>
      <vt:lpstr>Public Policy – analýza a tvorba veřejných politik </vt:lpstr>
      <vt:lpstr>Top-Down řešení sociálních problémů </vt:lpstr>
      <vt:lpstr>Top-Down řešení sociálních problémů I.</vt:lpstr>
      <vt:lpstr>Top-Down řešení sociálních problémů II.</vt:lpstr>
      <vt:lpstr>Bottom-Up řešení sociálních problémů </vt:lpstr>
      <vt:lpstr>Bottom-Up řešení sociálních problémů </vt:lpstr>
      <vt:lpstr>Bottom-Up řešení sociálních problémů </vt:lpstr>
      <vt:lpstr> Řešení SP </vt:lpstr>
      <vt:lpstr>NEZISKOVÉ ORGANIZACE - nevytvářejí zisk k přerozdělení mezi své vlastníky, správce nebo zakladatele, zisk mohou vytvořit, ale musí ho zase vložit zpět do rozvoje organizace a plnění jejího poslání.</vt:lpstr>
      <vt:lpstr>V ČR je zhruba 150 000 NNO…</vt:lpstr>
      <vt:lpstr>NEZISKOVÉ ORGANIZACE</vt:lpstr>
      <vt:lpstr>NEZISKOVÉ ORGANIZACE</vt:lpstr>
      <vt:lpstr>NEZISKOVÉ ORGANIZACE</vt:lpstr>
      <vt:lpstr>A aby to nebylo moc jednoduché…</vt:lpstr>
      <vt:lpstr>Děkuji za pozornost.   Úkol: Co myslel Ulrich Beck rizikovou společností?     Chcete ještě nějaké zdroje! Čtete Ulricha Becka? Nestačí to? Tak se podívejte třeba na hezké tedex video na téma bezdomovectví a řešení sociálních problémů: https://www.youtube.com/watch?v=DVylRwmYmJE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PROBLÉMY</dc:title>
  <dc:creator>Marie Jelínková</dc:creator>
  <cp:lastModifiedBy>Marie Jelínková</cp:lastModifiedBy>
  <cp:revision>166</cp:revision>
  <dcterms:created xsi:type="dcterms:W3CDTF">2020-10-05T18:12:30Z</dcterms:created>
  <dcterms:modified xsi:type="dcterms:W3CDTF">2024-12-11T12:44:10Z</dcterms:modified>
</cp:coreProperties>
</file>