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63" r:id="rId3"/>
    <p:sldId id="264" r:id="rId4"/>
    <p:sldId id="265" r:id="rId5"/>
    <p:sldId id="266" r:id="rId6"/>
    <p:sldId id="269" r:id="rId7"/>
    <p:sldId id="267" r:id="rId8"/>
    <p:sldId id="268" r:id="rId9"/>
    <p:sldId id="257" r:id="rId10"/>
    <p:sldId id="258" r:id="rId11"/>
    <p:sldId id="25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7"/>
  </p:normalViewPr>
  <p:slideViewPr>
    <p:cSldViewPr>
      <p:cViewPr varScale="1">
        <p:scale>
          <a:sx n="108" d="100"/>
          <a:sy n="108" d="100"/>
        </p:scale>
        <p:origin x="166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FE61DCB0-1EEF-16BE-5C3B-02EC5EB7A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4DD8BFBC-F7C4-7179-AB00-9EF1E4240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C0C3EC47-6E1D-A4FD-E99A-D837DBE30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2FF8F5E4-6FCD-B572-1290-3E054C023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9B205F26-1B8F-4EBF-E479-3F23BC32E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01513C1A-4AD7-2B7A-B500-34E53E167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2C315447-4DDF-7CB0-9AF7-3428671A3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BCCEBC30-5990-F976-5A3F-EDA06E3AB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4E54829C-11EA-1208-E98B-1C9144263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1AC377FA-0333-4CE4-E943-520525390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1AE00213-2729-EA96-1E15-57F019B5A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49B35557-F805-8E53-EEE7-F35CD65B89B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0837" cy="1247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2530336E-5106-4505-7EE3-749015BDF62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7350" cy="4095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66F6499F-C993-8DE3-1429-7875AF3F57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7ACE88E-E5DE-5B04-02D9-240C998645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E2B5F108-0C33-67AA-EFBC-16FC9F0352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6FE3C62F-EBBE-3E62-5157-7DC667174D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ln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0914C97F-D818-FA4D-B58F-77A721B494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E30647B4-A1E9-AE5D-04D5-578DC5898A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ln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B18108AF-4B03-BDA3-5448-A56B5C2261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45406F07-5077-38FD-4013-057416276A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ln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A8717C39-8A9D-14D5-74D7-04478C1FED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F608EAF3-F322-AADA-29EC-CDEE2ECFE1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ln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A8717C39-8A9D-14D5-74D7-04478C1FED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F608EAF3-F322-AADA-29EC-CDEE2ECFE1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ln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993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1CF6C461-0831-BF3E-1EE9-5DA2F35CE0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9BBECCA9-F90B-D55E-4D4E-791FF008D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ln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A1F6B4C7-413C-E692-6E6D-598FA55639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258B5A9E-D736-EA4F-5D28-8A7CB29D7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ln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67FFC3B0-6F30-AEC3-5ED1-41971E6598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6526" cy="12485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B3736B2-7F0A-1A91-F285-DAB5C7F6A3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CE092F-D8AC-E3E0-9396-5B7869F0BE7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2E33F7-7020-5CCC-2738-D414E05270C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041B25-E1AB-DEF8-111D-A60320E0634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CA023-6F0E-E74A-A945-67786E94EA3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85021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B13EA9-D04D-610B-F364-E0E51583CA7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83D97B-D2B4-5917-B945-EC73CDD02A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8A4167-B187-8151-36E8-A4E8B21E6C2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8ACC3-646F-EA4B-9121-02C9EEECC876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49452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5113" y="128588"/>
            <a:ext cx="2052637" cy="5978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05513" cy="5978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38998C-8BB4-CD02-3521-B7F116739C4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8DA6D5-08F0-0605-31D8-66BFFC57CC7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5CFFFE-68DC-831E-36E5-B9AEEF4E678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DFE4B-816A-2E45-951E-123D6215D27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43514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0550" cy="143351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9CC4B27-1803-9285-C8B1-7E8FD36EE5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AA0178-CD1E-0254-A2CD-DC456150116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8E8F2E-3AE3-5393-0A24-B64E31564A3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E1441-D275-9A43-B4A3-6360C11C835B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54176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B26500-2324-9606-CC2A-F8940723650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C8457B-7333-ACFA-CFB9-8852904C649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1FC8CB-E305-8F46-5DB5-EEE5117F4FC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4D0A8-EFDA-6C42-B006-647CDA95375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4946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B44A5E-28BA-8690-7DF9-2F219937198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49C546-C65C-D453-9DF2-496A006E193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399CD1-7BEE-C5B2-34E5-0ED68733D2E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5134E-C6ED-AA43-AA89-BA2118463ECE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6119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8675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095939C-FF26-7374-E6A5-930FCD12B3C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F2323AB-79AF-270B-9C5C-CBCE6A9DF61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DDB2008-F464-8E54-0626-AE3B9EB1F16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751DB-5B7E-344F-8030-3932050C4A1A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62079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9658AF7-6655-1E07-4D7B-46CF7261871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7F9B84E-562B-66C4-F258-58179300378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7014873-B016-A97E-6B90-E9AECCAD555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5E106-68A2-BD43-8B08-599954A772CB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63406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1079466-B8AB-7CBE-2F0A-84A61AD6410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30346A-CEED-3373-535B-814EDF2C700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F1AE81-42CE-944D-889E-7A94750E0D1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08980-4239-AB4B-98CF-27B00664155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7039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A6E099A-3DA3-AB89-DC2B-8F55283A92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15CE13E-7DDC-CF2D-D8B5-34D8E019EC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07FBCC2-4E51-29C2-092D-B12FFB39C88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78171-576B-7248-B6D7-66C08CB9BFB5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56528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4F0646E-1AFD-25A0-89BF-DB9E154AB72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3D3E72B-A6F5-64DE-8517-57222F5B1D0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A7E37-FF09-CB65-F456-E2FBFFD70CD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BEC87-77E0-334C-BE60-F48E1AE0754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2641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D5F2EEF-F689-08A7-D6BF-E4DFFAE7E8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8EEF6A5-5DF2-8260-453B-D57FB119941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1CE0DC7-225C-0238-243D-D4130B91DA0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D1ECD-3184-014D-B8BC-84030C7768D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85761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27FAE2F0-4867-D525-8371-0D8884940F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05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7B24906B-F2DA-2C7F-28FD-9DC0000AF9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0550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902F6DB-BCF2-ED19-65DC-1F1E1CA8725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D9F3422-A241-C12F-45D0-2781C73FCDA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76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6E1CA45-851A-E8AB-3C9A-0FE38EB2E68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9CBF020-52A6-134B-AC0E-1BD689403FA9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Arial" charset="0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Arial" charset="0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1AA966AE-DB2E-04AE-8CDD-9B1A46988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40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Slovanská synchronní kontrastivní a srovnávací jazykověda </a:t>
            </a:r>
            <a:endParaRPr lang="de-CH" altLang="de-DE" sz="4000" b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F5BEC3B7-8772-D7AA-A115-ECFA3873BE5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DE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Inhaltsplatzhalter 2">
            <a:extLst>
              <a:ext uri="{FF2B5EF4-FFF2-40B4-BE49-F238E27FC236}">
                <a16:creationId xmlns:a16="http://schemas.microsoft.com/office/drawing/2014/main" id="{62EF4FEE-F62E-B8F7-A346-003F97BE95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96300" cy="59753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Sotva srovnatelné jsou proto zejm. postulované slovesné třídy jednotlivých slovanských jazyků, srov. např. pro ruštinu Isačenko (1960) oproti „akademické“ RG (1980) nebo „akademickou“ MSJ (1966) a „akademickou“ MČ (1986). NB: Některé rozdíly jsou v tomto druhém případu samozřejmě dané materiálem, srov. č.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rozumím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jako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nosím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ale slk</a:t>
            </a:r>
            <a:r>
              <a:rPr lang="sk-SK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rozumiem</a:t>
            </a:r>
            <a:r>
              <a:rPr lang="sk-SK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vs. </a:t>
            </a:r>
            <a:r>
              <a:rPr lang="sk-SK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nosím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nicméně jiné rozdíly jsou koncepční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Srov. k problematice segmentace a analýzy slovesa ve slovanských jazycích např. Thelin (1975): „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Towards a theory of verb stem formation and conjugation in modern Russian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“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Inhaltsplatzhalter 2">
            <a:extLst>
              <a:ext uri="{FF2B5EF4-FFF2-40B4-BE49-F238E27FC236}">
                <a16:creationId xmlns:a16="http://schemas.microsoft.com/office/drawing/2014/main" id="{1F4E284A-2992-5B07-DEC5-029A6D2466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Materiálem je samozřejmě dán rozdíl, že zsl. jazyky mají s typem č.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dělat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třídu, která ve vsl. jazycích chybí. Souvisí to s tím, že ve vsl. jazycích neproběhla kontrakce: *bojati sę (бояться) &gt; bát se, *dělaješь (делаешь) &gt; děláš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Koncovky jsou v ruštině oproti západoslovanským jazykům ve třetí osobě delší, protože je zde zachováno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Toto ovšem nelze přímo typologicky interpretovat, západoslovanské jazyky na daném místě mají nulovou koncovku ve 3. sg. (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nese-Ø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), ve 3. pl. však kmenovou alternaci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(děl-á-m, děl-aj-í, sáz-í-m, sáz-ej-í)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což je zase flektivní rys.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Inhaltsplatzhalter 2">
            <a:extLst>
              <a:ext uri="{FF2B5EF4-FFF2-40B4-BE49-F238E27FC236}">
                <a16:creationId xmlns:a16="http://schemas.microsoft.com/office/drawing/2014/main" id="{B5E312CF-A1BD-D457-541E-12364906CE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96300" cy="61198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Č. má tři koncovky 1sg, -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i/-u/-m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přičemž první je většinou variabilní, srov.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kupuji/kupuju, píši/píšu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ale pouze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chci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R. pouze -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u/-m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-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přitom pouze u dvou sloves (a jejich derivátů),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есть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de-CH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дать</a:t>
            </a:r>
            <a:r>
              <a:rPr lang="de-CH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To odpovídá původní distribuci u atematických sloves, z nichž v ruštině zůstaly pouze tato dvě (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иметь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má dnes pravidelné časování,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быть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nemá prézentní tvary, 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</a:t>
            </a:r>
            <a:r>
              <a:rPr lang="de-DE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Ѣ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</a:t>
            </a:r>
            <a:r>
              <a:rPr lang="de-DE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Ѣ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ТИ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zaniklo). Ve všech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zsl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a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jsl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jazycích má oproti tomu koncovka -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širší využívání, někde je úplně zevšeobecněno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Inhaltsplatzhalter 2">
            <a:extLst>
              <a:ext uri="{FF2B5EF4-FFF2-40B4-BE49-F238E27FC236}">
                <a16:creationId xmlns:a16="http://schemas.microsoft.com/office/drawing/2014/main" id="{A33C71A3-0407-9783-C078-C5365B0549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4"/>
            <a:ext cx="8496300" cy="640799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Platí to pro slovenštinu, slovinštinu a makedonštinu, kde se tvary na -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rozšířili maximálně: vytlačili původní většinovou koncovku 1sg úplně a vystupují u všech sloves, pokud 1sg mají. Čeština a polština vykazují přechodný stav, s -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 některých třídách, ale bez něho zase v jiných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(dělám/nosím – nesu)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S tím souvisí pak i tvar 1pl (srov.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rus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нес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ё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м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ale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nesieme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 a často i 3pl: je nápadné, že -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se rozšířilo hlavně tam, kde by hrozila záměna 1sg s 3pl. Srov.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3pl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nesú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(1sg na -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oproti tomu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hls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ja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wuknu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(čili 1sg na -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u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woni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wuknu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wuknjeja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 inovací 3pl, jejíž koncovka byla přejata z jiného paradigmatu (při vynechání neemfatického zájmena jsou tvary totožné)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Inhaltsplatzhalter 2">
            <a:extLst>
              <a:ext uri="{FF2B5EF4-FFF2-40B4-BE49-F238E27FC236}">
                <a16:creationId xmlns:a16="http://schemas.microsoft.com/office/drawing/2014/main" id="{02EDDAED-90F0-FE29-968A-BDFE5E2BDF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333375"/>
            <a:ext cx="85693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Imperativ: archaické tvary v češtině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zvi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ale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zvěme, zvěte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srov. taktéž č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sedni, sedněte si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oproti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sadni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sk-SK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sadnite sa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Často zvláštní tvary 1pl imperativu (č.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pišme, nedělejme to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 zanikly (srov. např. v ruštině– totožné s 1.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indikativu prézentu)</a:t>
            </a: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endParaRPr lang="de-DE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3FB2D7AE-61FF-BA38-256D-E3820610D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6425" cy="14335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DE" sz="3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Sloveso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B9FD5DF6-42F0-629C-BFCE-73E516520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5068888"/>
          </a:xfrm>
        </p:spPr>
        <p:txBody>
          <a:bodyPr/>
          <a:lstStyle/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Větší komplexnost systému než v nominální oblasti: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Sloveso má např. v moderní spisovné ruštině následující kategorie: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osoba (1., 2., 3.), číslo (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sg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.), čas (prézens, préteritum, futurum), způsob (indikativ, imperativ, kondicionál), slovesný rod (aktivum, pasivum), vid (nedokonavý, dokonavý)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 toho vyplývá teoretický počet 3x2x3x3x2x2=216 určitých slovesných tvarů, kterých ovšem nedosáhne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2925F54-BD19-EA97-7AB1-368F1272716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713788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žádné reálné sloveso, protože např. imperativ netvoří všechny osoby, nemá časy, nepoužívá se pasivně atd.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Některé tvary (kondicionál, préteritum,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nedok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futurum, pasivum) se tvoří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perifrasticky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(opisně)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Tvary vidu se tvoří z největší části pomocí slovotvorného materiálu (prefixy –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psát/napsat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sufixy –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podepisovat/podepsat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), ojediněle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supletivně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(brát/vzít)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Zdaleka ne všechna slovesa tvoří všechny tvary, jsou např.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jednovidová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slovesa (imperfektiva tantum nebo perfektiva tantum), neosobní slovesa (jevy počasí a pod.), intranzitivní slovesa (bez pasiva), stavová slovesa (bez imperativu) a k tomu další restrikce (např. pro některé tvary některých sloves foneticko-fonologické)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4E485599-A5CC-BF39-6370-4B209F0D853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5976937"/>
          </a:xfrm>
        </p:spPr>
        <p:txBody>
          <a:bodyPr anchor="t"/>
          <a:lstStyle/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Pro část slovesných tvarů hraje úlohu nominální rod (maskulinum, femininum, neutrum –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četl, četla, četlo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, v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někt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. slov. jazycích i v plurálu – p. </a:t>
            </a:r>
            <a:r>
              <a:rPr lang="de-DE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m</a:t>
            </a:r>
            <a:r>
              <a:rPr lang="de-DE" sz="28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ężczyźni</a:t>
            </a:r>
            <a:r>
              <a:rPr lang="de-DE" sz="2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byli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kobiety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były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děvčata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 určitým slovesným tvarům se připojují infinitiv, sklonná příčestí (v ruštině nebo v češtině až čtyři, ale jenom částečně v obou videch) a dva (zásadně vidově diferencované) přechodníky (r. 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деепричастия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 (v češtině navíc flektivní s vyjadřováním rodu a čísla, ovšem s pochybným výskytem v textech)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I participiální tvary podléhají různým restrikcím, tj. zdaleka se netvoří ode všech sloves všechny tvary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A4C11294-85D9-375C-6754-56815A69C21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353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Podstatné jméno slovesné typu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писание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není v ruštině považováno za slovesný tvar (na rozdíl od některých koncepcí češtiny), mj. právě pro restrikce, kterým podléhá; v češtině nebo ve slovenštině dokáže však vyjadřovat vid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(malování/namalování, podepisování/ podepsaní)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Ďurovič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počítá v „Paradigmatice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spisovnej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ruštiny“ – bez určitých pasivních tvarů, ale včetně pasivních příčestí jako takových  – 147 slovesných tvarů v moderní spisovné ruštině. Pro češtinu lze počítat rámcově s podobným počtem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A4C11294-85D9-375C-6754-56815A69C21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353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Řada slovanských jazyků má však další slovesné kategorie, resp. tvary: formální varianty nedokonavého futura (ukrajinština, polština), syntetické préteritum (lužická srbština, balkánská slovanština vč. chorvatštiny/srbštiny), supinum (dolnolužická srbština, slovinština), opozici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nedok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./dok. prézentu i futura (jihoslovanské jazyky, srov.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sln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pridem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bom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prišel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oproti č.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přijdu/*budu přijít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renarativ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(balkánská slovanština)</a:t>
            </a:r>
          </a:p>
        </p:txBody>
      </p:sp>
    </p:spTree>
    <p:extLst>
      <p:ext uri="{BB962C8B-B14F-4D97-AF65-F5344CB8AC3E}">
        <p14:creationId xmlns:p14="http://schemas.microsoft.com/office/powerpoint/2010/main" val="4292232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E36B2816-5ED7-6DB0-A49B-E3D84785E32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353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Počet paradigmatických tvarů se zvyšuje existencí různých flektivních tříd (slovesných tříd), protože jeden a týž tvar může mít různou podobu. To je u sloves velmi výrazné (srov. č.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děl</a:t>
            </a:r>
            <a:r>
              <a:rPr lang="cs-CZ" altLang="de-DE" sz="2800" i="1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ám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píš</a:t>
            </a:r>
            <a:r>
              <a:rPr lang="cs-CZ" altLang="de-DE" sz="2800" i="1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u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chod</a:t>
            </a:r>
            <a:r>
              <a:rPr lang="cs-CZ" altLang="de-DE" sz="2800" i="1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ím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atd.)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 rozdíl od nominální oblasti jsou v oblasti verbální kmenové alternace prakticky systematickým jevem: co je nám v případě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rus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писа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ть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–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я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пиш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у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hned jasné, ukazuje v případě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делать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–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я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делаю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teprve fonologická transkripce (/</a:t>
            </a:r>
            <a:r>
              <a:rPr lang="cs-CZ" altLang="de-DE" sz="2800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</a:t>
            </a:r>
            <a:r>
              <a:rPr lang="cs-CZ" altLang="de-DE" sz="2000" u="sng" baseline="-20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1</a:t>
            </a:r>
            <a:r>
              <a:rPr lang="cs-CZ" altLang="de-DE" sz="2800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ela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t,/ - /</a:t>
            </a:r>
            <a:r>
              <a:rPr lang="cs-CZ" altLang="de-DE" sz="2800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</a:t>
            </a:r>
            <a:r>
              <a:rPr lang="cs-CZ" altLang="de-DE" sz="2000" u="sng" baseline="-200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1</a:t>
            </a:r>
            <a:r>
              <a:rPr lang="cs-CZ" altLang="de-DE" sz="2800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ela</a:t>
            </a:r>
            <a:r>
              <a:rPr lang="cs-CZ" altLang="de-DE" sz="2800" u="sng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j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u/), jedná se však z hlediska systematiky o naprosto stejný jev, totiž protiklad infinitivního a prézentního kmene  (v č. srov.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psát – píšu, děla-t, děl-á-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te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děl-aj-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í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61FA0AE-23A5-9327-120C-B639E657635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353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Někdy je třeba počítat se zvláštním préteritálním kmenem (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srov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rus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исчезнуть, исчезнувший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исчезну, исчезнешь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ale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исчез, исчезла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spadnout – spadnu, spadneš – spadl, spadla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Platí to zejm. i pro jazyky se zachovaným syntetickým préteritem, kde se část tvarů tvoří od infinitivního, část od prézentního a část od zvláštního préteritálního kmene: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hls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wukny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ć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–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wuknu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wuknje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š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– 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wuknje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ch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/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wukny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ch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ale 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ć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– </a:t>
            </a:r>
            <a:r>
              <a:rPr lang="cs-CZ" altLang="de-DE" sz="2800" i="1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lij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u, </a:t>
            </a:r>
            <a:r>
              <a:rPr lang="cs-CZ" altLang="de-DE" sz="2800" i="1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lij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eš – 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lij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ach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/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</a:t>
            </a:r>
            <a:r>
              <a:rPr lang="cs-CZ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la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ch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ipf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ru-RU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пие</a:t>
            </a:r>
            <a:r>
              <a:rPr lang="ru-RU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ru-RU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пие</a:t>
            </a:r>
            <a:r>
              <a:rPr lang="ru-RU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ше</a:t>
            </a:r>
            <a:r>
              <a:rPr lang="ru-RU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aor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ис</a:t>
            </a:r>
            <a:r>
              <a:rPr lang="ru-RU" altLang="de-DE" sz="2800" i="1" u="sng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</a:t>
            </a:r>
            <a:r>
              <a:rPr lang="ru-RU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в, </a:t>
            </a:r>
            <a:r>
              <a:rPr lang="ru-RU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ис</a:t>
            </a:r>
            <a:r>
              <a:rPr lang="ru-RU" altLang="de-DE" sz="2800" i="1" u="sng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</a:t>
            </a:r>
            <a:endParaRPr lang="cs-CZ" altLang="de-DE" sz="2800" i="1" u="sng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F31F520-8617-5A48-B084-1E628297F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542338" cy="6192838"/>
          </a:xfrm>
        </p:spPr>
        <p:txBody>
          <a:bodyPr/>
          <a:lstStyle/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 se projevuje výrazněji než u substantiva: problém různé interpretace navenek stejných faktů: srov. č.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píšeš, prosíš, čekáš 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podle MČ se stejnou koncovkou -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š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(-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-,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í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resp. -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á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- jsou něco jiného, a sice kmenotvorná přípona nebo téma) oproti p. </a:t>
            </a:r>
            <a:r>
              <a:rPr lang="pl-PL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piszesz, prosisz, czekasz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kde polská gramatická tradice reprezentovaná akademickou mluvnicí polštiny počítá se třemi různými koncovkami -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esz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-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isz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-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asz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Podle toho bude počet koncovek menší nebo větší.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však jasné, že pro srovnání se musejí stejná fakta stejně interpretovat, pokud není v materiálu nějaký důvod tak neučinit, že věci třeba stejně jen vypadají, ale nejsou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1396</Words>
  <Application>Microsoft Macintosh PowerPoint</Application>
  <PresentationFormat>Bildschirmpräsentation (4:3)</PresentationFormat>
  <Paragraphs>32</Paragraphs>
  <Slides>14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Larissa-Design</vt:lpstr>
      <vt:lpstr>Slovanská synchronní kontrastivní a srovnávací jazykověda </vt:lpstr>
      <vt:lpstr>Sloveso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2448</cp:revision>
  <cp:lastPrinted>1601-01-01T00:00:00Z</cp:lastPrinted>
  <dcterms:created xsi:type="dcterms:W3CDTF">2010-03-17T05:32:37Z</dcterms:created>
  <dcterms:modified xsi:type="dcterms:W3CDTF">2024-11-30T11:14:24Z</dcterms:modified>
</cp:coreProperties>
</file>