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3" r:id="rId5"/>
    <p:sldId id="270" r:id="rId6"/>
    <p:sldId id="271" r:id="rId7"/>
    <p:sldId id="272" r:id="rId8"/>
    <p:sldId id="261" r:id="rId9"/>
    <p:sldId id="262" r:id="rId10"/>
    <p:sldId id="263" r:id="rId11"/>
    <p:sldId id="264" r:id="rId12"/>
    <p:sldId id="267" r:id="rId13"/>
    <p:sldId id="265" r:id="rId14"/>
    <p:sldId id="266" r:id="rId15"/>
    <p:sldId id="26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0E584-E8D7-4A3C-9925-E522C0E96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75C03C-B9FB-4FF4-9328-8623C7A50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38420C-4652-4802-89BB-88332149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4E2-C81B-43C0-B570-44106EE78F7E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5CE39C-B642-4991-8BDF-DF8187E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97DCA6-7718-412D-A7A5-B5E0E596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F2E9-36AD-43FF-BABA-67D1E87F75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56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80EA3-0728-4DCE-9167-0B7305B0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00F7CB-E80A-495C-9A25-9FA2997D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CEFDA3-B367-45BF-AF52-AB3B6B36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4E2-C81B-43C0-B570-44106EE78F7E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35C660-7F8F-48CB-8823-DEBD55ED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C34CCF-4493-4BCD-B01B-DFCBE03B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F2E9-36AD-43FF-BABA-67D1E87F75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8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7A1970A-4AFB-4B16-9670-17C7FF971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64AEED-3D90-4CFE-9D58-A23F27043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7D89C9-6B0A-476B-9AF9-A9564FAB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4E2-C81B-43C0-B570-44106EE78F7E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70F71E-0DAF-476F-BA5E-ADB92B4A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253194-8A2F-4818-98EF-01C3EBAF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F2E9-36AD-43FF-BABA-67D1E87F75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52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E1545-B9FF-4FE4-AAF7-EEA2B3F0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861BF7-7913-45D4-A593-34C3835DA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74B9B5-746F-4B82-A4F2-F84955AC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4E2-C81B-43C0-B570-44106EE78F7E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CA9F5F-BE06-481C-AD74-8786EC41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051C06-EB4D-427C-9B89-99A9DF42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F2E9-36AD-43FF-BABA-67D1E87F75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12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442A2-3D69-4C5F-B736-A0C820EC3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A9A3D25-D5DF-4924-8D0A-397D68D9A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35EEE1-FDF4-421A-8CD7-0CC1F55C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4E2-C81B-43C0-B570-44106EE78F7E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0F9D67-0198-4F02-808C-C171AA66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E706F7-4F1D-4AFB-BEB7-F3E24CB6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F2E9-36AD-43FF-BABA-67D1E87F75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58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89381-A05F-41CE-99D4-8205E6BC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A41022-2752-489E-956E-888BC420E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D1015BB-6511-4D61-A02C-C19931B5C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9B909D-7530-4960-9C41-7EA8B13B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4E2-C81B-43C0-B570-44106EE78F7E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CDB1DE-AB99-4444-87F1-58E7DD6D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4BE7C3-D04F-4726-903E-C4428033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F2E9-36AD-43FF-BABA-67D1E87F75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9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15CFD-43D1-41AA-936A-685EC64E5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733042-D387-479D-967C-C3F516A1B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23AE030-60A7-4F21-AD63-1D2A3527F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48D4F5F-B981-4770-B48A-400FD34BB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8030D55-C6A0-40A6-8C3A-5C98380D2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0CA88BF-6D34-4DBD-B391-0AC18B7E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4E2-C81B-43C0-B570-44106EE78F7E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99DB334-4A59-4E9E-BBD7-4E1DA1CB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AD362E-F40C-41E8-9D36-14131AE2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F2E9-36AD-43FF-BABA-67D1E87F75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08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EB9AD-5060-4E55-88C8-F2742BAD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05686C6-E4A0-42FF-ADB6-45D46112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4E2-C81B-43C0-B570-44106EE78F7E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CFDDB38-F7AD-45C6-9846-B9BE72C9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448368-545C-45CE-B1D3-AA1A11E5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F2E9-36AD-43FF-BABA-67D1E87F75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36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0966148-E793-4BC8-9B86-7F94A8CF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4E2-C81B-43C0-B570-44106EE78F7E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EF3B821-D0B8-4AC5-9DCF-3C92292E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44D542-622E-4555-BB4A-77BABB27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F2E9-36AD-43FF-BABA-67D1E87F75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97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AA334-55A2-4FCE-B861-3685CCC5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57E038-21C2-49AE-A464-B0317BDA0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D3CDB53-AB90-482F-A02C-67DC64E07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211389-2BA9-44D0-9E92-44B849F11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4E2-C81B-43C0-B570-44106EE78F7E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AEBDE6-E875-4DC5-AB33-BC0519F1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460A19-3109-4C79-971D-EEFA93A7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F2E9-36AD-43FF-BABA-67D1E87F75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8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CF027-1B01-4E44-A575-A8320CA8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A3B17-D3DC-4BBA-9614-7CEB4983B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4A6E7EF-EE63-45D1-9C1F-97AF9D8FB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85AFD5-04C6-4E0A-8311-53BB015C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4E2-C81B-43C0-B570-44106EE78F7E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F179A9-2818-4321-BF4B-603387F8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E86ECB-3FDE-409E-95F4-29AB890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F2E9-36AD-43FF-BABA-67D1E87F75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22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B4D8CE0-5D11-4D74-AA60-D25712FC1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F93C8A0-DAFC-4C55-B6A9-D88FC3637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0836FE-6214-478A-B192-B5F96BA97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0A4E2-C81B-43C0-B570-44106EE78F7E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BA1FDB-B7DA-4C17-93D6-98EAA9FA7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2C7884-226A-4492-8DBF-F4C0181A4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FF2E9-36AD-43FF-BABA-67D1E87F75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39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ana.proksova@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ase-rec.ujc.cas.cz/archiv.php?art=6455" TargetMode="External"/><Relationship Id="rId2" Type="http://schemas.openxmlformats.org/officeDocument/2006/relationships/hyperlink" Target="http://sas.ujc.cas.cz/archiv.php?art=20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0050C-B6AA-4617-8F12-C4B04390AF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Synchronní proměny českého předložkového systému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A441F1-EDB1-4E8E-B286-C5D57DAE8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Hana Prokšová</a:t>
            </a:r>
          </a:p>
          <a:p>
            <a:pPr algn="r"/>
            <a:r>
              <a:rPr lang="cs-CZ" dirty="0">
                <a:hlinkClick r:id="rId2"/>
              </a:rPr>
              <a:t>hana.proksova@ff.cuni.cz</a:t>
            </a:r>
            <a:endParaRPr lang="cs-CZ" dirty="0"/>
          </a:p>
          <a:p>
            <a:pPr algn="r"/>
            <a:r>
              <a:rPr lang="cs-CZ" dirty="0"/>
              <a:t>konzultace: po 10:50–12:00</a:t>
            </a:r>
          </a:p>
        </p:txBody>
      </p:sp>
    </p:spTree>
    <p:extLst>
      <p:ext uri="{BB962C8B-B14F-4D97-AF65-F5344CB8AC3E}">
        <p14:creationId xmlns:p14="http://schemas.microsoft.com/office/powerpoint/2010/main" val="327748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4020F-44A6-4432-BC54-D3D4B58F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DACE96-CE80-40DE-AA7B-D19D72555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745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EVANS, Vyvyan – TYLER, Andrea (2003):</a:t>
            </a:r>
            <a:r>
              <a:rPr lang="cs-CZ" sz="2200" dirty="0"/>
              <a:t> </a:t>
            </a:r>
            <a:r>
              <a:rPr lang="en-US" sz="2200" i="1" dirty="0"/>
              <a:t>The semantics of English Prepositions: Spatial Scenes, Embodied Meaning and Cognition</a:t>
            </a:r>
            <a:r>
              <a:rPr lang="en-US" sz="2200" dirty="0"/>
              <a:t>.</a:t>
            </a:r>
            <a:r>
              <a:rPr lang="cs-CZ" sz="2200" dirty="0"/>
              <a:t> </a:t>
            </a:r>
            <a:r>
              <a:rPr lang="en-US" sz="2200" dirty="0"/>
              <a:t>Cambridge: Cambridge University Press, p. vii–254.</a:t>
            </a:r>
            <a:endParaRPr lang="cs-CZ" sz="2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/>
              <a:t>3 tradiční náhledy na sémantiku prepozic: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err="1"/>
              <a:t>monosémní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homonymní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/>
              <a:t>polysémní</a:t>
            </a:r>
          </a:p>
          <a:p>
            <a:pPr lvl="1"/>
            <a:r>
              <a:rPr lang="cs-CZ" dirty="0"/>
              <a:t>složitá síť vztahů, rozložená do vzájemně provázaných </a:t>
            </a:r>
            <a:r>
              <a:rPr lang="cs-CZ" dirty="0" err="1"/>
              <a:t>centrálnějších</a:t>
            </a:r>
            <a:r>
              <a:rPr lang="cs-CZ" dirty="0"/>
              <a:t> a </a:t>
            </a:r>
            <a:r>
              <a:rPr lang="cs-CZ" dirty="0" err="1"/>
              <a:t>perifernějších</a:t>
            </a:r>
            <a:r>
              <a:rPr lang="cs-CZ" dirty="0"/>
              <a:t> užití</a:t>
            </a:r>
          </a:p>
          <a:p>
            <a:pPr lvl="1"/>
            <a:r>
              <a:rPr lang="cs-CZ" dirty="0"/>
              <a:t>v centru není jeden prototyp!</a:t>
            </a:r>
          </a:p>
          <a:p>
            <a:pPr marL="514350" indent="-514350">
              <a:buFont typeface="+mj-lt"/>
              <a:buAutoNum type="alphaL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04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04054-C43C-4A65-90E9-712E3AF1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D00388C-ECC9-475C-95CA-16BC3561D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1749"/>
            <a:ext cx="10515600" cy="39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5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04054-C43C-4A65-90E9-712E3AF16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8" y="365125"/>
            <a:ext cx="6423991" cy="1325563"/>
          </a:xfrm>
        </p:spPr>
        <p:txBody>
          <a:bodyPr>
            <a:normAutofit/>
          </a:bodyPr>
          <a:lstStyle/>
          <a:p>
            <a:r>
              <a:rPr lang="cs-CZ" sz="2600" dirty="0"/>
              <a:t>zapojujeme mimojazykovou znalost o gravitaci, přirozeném pohybu kočky atd.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D00388C-ECC9-475C-95CA-16BC3561D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093843"/>
            <a:ext cx="10515600" cy="3969124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AB687F7-ADD5-4525-8691-F1905095FDA2}"/>
              </a:ext>
            </a:extLst>
          </p:cNvPr>
          <p:cNvCxnSpPr>
            <a:cxnSpLocks/>
          </p:cNvCxnSpPr>
          <p:nvPr/>
        </p:nvCxnSpPr>
        <p:spPr>
          <a:xfrm>
            <a:off x="8216348" y="1537251"/>
            <a:ext cx="1285461" cy="128546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0A9A0542-F74C-452A-A85D-A181DC594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74475" cy="30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2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6B0C1-E52E-4A0C-9B96-DE827419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07E5CE3-A375-4E2B-8C1A-167948C61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096" y="833"/>
            <a:ext cx="7513983" cy="68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8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451CB-B261-4E83-876A-12202D1A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konstrukční gramatika</a:t>
            </a:r>
            <a:br>
              <a:rPr lang="cs-CZ" sz="3200" b="1" dirty="0"/>
            </a:br>
            <a:r>
              <a:rPr lang="cs-CZ" sz="2000" b="1" dirty="0"/>
              <a:t>(Fried, 2013)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786AAF-47E5-4C73-A351-51DA24A5E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Jaký vztah mají</a:t>
            </a:r>
          </a:p>
          <a:p>
            <a:pPr lvl="1"/>
            <a:r>
              <a:rPr lang="cs-CZ" dirty="0"/>
              <a:t>struktura/forma</a:t>
            </a:r>
          </a:p>
          <a:p>
            <a:pPr lvl="1"/>
            <a:r>
              <a:rPr lang="cs-CZ" dirty="0"/>
              <a:t>význam</a:t>
            </a:r>
          </a:p>
          <a:p>
            <a:pPr lvl="1"/>
            <a:r>
              <a:rPr lang="cs-CZ" dirty="0"/>
              <a:t>(komunikační) funkce?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Co je konstrukce? (Proč je konstrukce </a:t>
            </a:r>
            <a:r>
              <a:rPr lang="cs-CZ" dirty="0" err="1"/>
              <a:t>emický</a:t>
            </a:r>
            <a:r>
              <a:rPr lang="cs-CZ" dirty="0"/>
              <a:t> znak? Co to znamená?)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Hlavní typy konstrukcí:</a:t>
            </a:r>
          </a:p>
          <a:p>
            <a:pPr lvl="1"/>
            <a:r>
              <a:rPr lang="cs-CZ" dirty="0"/>
              <a:t>lexikální,</a:t>
            </a:r>
          </a:p>
          <a:p>
            <a:pPr lvl="1"/>
            <a:r>
              <a:rPr lang="cs-CZ" dirty="0"/>
              <a:t>valenční (</a:t>
            </a:r>
            <a:r>
              <a:rPr lang="cs-CZ" dirty="0" err="1"/>
              <a:t>linking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frázové (+ </a:t>
            </a:r>
            <a:r>
              <a:rPr lang="cs-CZ" dirty="0" err="1"/>
              <a:t>linearizační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K jakému typu konstrukcí jsou řazeny předložkové fráze?</a:t>
            </a:r>
          </a:p>
        </p:txBody>
      </p:sp>
    </p:spTree>
    <p:extLst>
      <p:ext uri="{BB962C8B-B14F-4D97-AF65-F5344CB8AC3E}">
        <p14:creationId xmlns:p14="http://schemas.microsoft.com/office/powerpoint/2010/main" val="404040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C8B4E-F84A-4AC8-A81E-56078212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četba na 25. října </a:t>
            </a:r>
            <a:br>
              <a:rPr lang="cs-CZ" sz="3200" b="1" dirty="0"/>
            </a:br>
            <a:r>
              <a:rPr lang="cs-CZ" sz="3200" b="1" dirty="0"/>
              <a:t>(alespoň jedno z toho)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A01AA2-F7A9-40D5-B60D-C722C94B9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KROUPOVÁ, L. (1971): K synchronnímu pojetí českých nevlastních předložek při lexikografickém zpracování. Slovo a slovesnost, 32, č. 3, s. 225–231.</a:t>
            </a:r>
          </a:p>
          <a:p>
            <a:pPr lvl="1"/>
            <a:r>
              <a:rPr lang="cs-CZ" dirty="0">
                <a:hlinkClick r:id="rId2"/>
              </a:rPr>
              <a:t>http://sas.ujc.cas.cz/archiv.php?art=2097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KROUPOVÁ, L. (1984): Klasifikace sekundárních předložek z hlediska jejich tvoření. Naše řeč, 67, č. 3, s. 113–116.</a:t>
            </a:r>
          </a:p>
          <a:p>
            <a:pPr lvl="1"/>
            <a:r>
              <a:rPr lang="cs-CZ" dirty="0">
                <a:hlinkClick r:id="rId3"/>
              </a:rPr>
              <a:t>http://nase-rec.ujc.cas.cz/archiv.php?art=6455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79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AC1E7-399F-4B50-B277-6E940072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náplň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974AE4A-5E80-4FF1-8F12-D8B4D61A2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620721"/>
              </p:ext>
            </p:extLst>
          </p:nvPr>
        </p:nvGraphicFramePr>
        <p:xfrm>
          <a:off x="1325218" y="1537253"/>
          <a:ext cx="9011478" cy="4614694"/>
        </p:xfrm>
        <a:graphic>
          <a:graphicData uri="http://schemas.openxmlformats.org/drawingml/2006/table">
            <a:tbl>
              <a:tblPr firstRow="1" firstCol="1" bandRow="1"/>
              <a:tblGrid>
                <a:gridCol w="1146250">
                  <a:extLst>
                    <a:ext uri="{9D8B030D-6E8A-4147-A177-3AD203B41FA5}">
                      <a16:colId xmlns:a16="http://schemas.microsoft.com/office/drawing/2014/main" val="2075852866"/>
                    </a:ext>
                  </a:extLst>
                </a:gridCol>
                <a:gridCol w="7865228">
                  <a:extLst>
                    <a:ext uri="{9D8B030D-6E8A-4147-A177-3AD203B41FA5}">
                      <a16:colId xmlns:a16="http://schemas.microsoft.com/office/drawing/2014/main" val="508842511"/>
                    </a:ext>
                  </a:extLst>
                </a:gridCol>
              </a:tblGrid>
              <a:tr h="355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úvod, charakterizace předložkového systému, nástřel témat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987716"/>
                  </a:ext>
                </a:extLst>
              </a:tr>
              <a:tr h="355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11. 10.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valence, vztah předložek a pádu, finální rozdělení témat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6302"/>
                  </a:ext>
                </a:extLst>
              </a:tr>
              <a:tr h="349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18. 10.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jazyková změna: gramatikalizace, pohled konstrukční, pohled kognitivní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215821"/>
                  </a:ext>
                </a:extLst>
              </a:tr>
              <a:tr h="355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25. 10.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prepozicializace: sekundární prepozice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326942"/>
                  </a:ext>
                </a:extLst>
              </a:tr>
              <a:tr h="355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1. 11.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prepozicializace: sekundární prepozice – individuální práce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41110"/>
                  </a:ext>
                </a:extLst>
              </a:tr>
              <a:tr h="355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8. 11.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instrumentál + předložka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397428"/>
                  </a:ext>
                </a:extLst>
              </a:tr>
              <a:tr h="355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15. 11.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 prezentace korpusových výzkumů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888573"/>
                  </a:ext>
                </a:extLst>
              </a:tr>
              <a:tr h="355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22. 11.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604641"/>
                  </a:ext>
                </a:extLst>
              </a:tr>
              <a:tr h="355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29. 11.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 prezentace korpusových výzkumů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243401"/>
                  </a:ext>
                </a:extLst>
              </a:tr>
              <a:tr h="355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6. 12.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příprava empirického výzkumu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637402"/>
                  </a:ext>
                </a:extLst>
              </a:tr>
              <a:tr h="355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13. 12.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empirický výzkum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72828"/>
                  </a:ext>
                </a:extLst>
              </a:tr>
              <a:tr h="355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20. 12.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empirický výzkum, interpretace výsledků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12617"/>
                  </a:ext>
                </a:extLst>
              </a:tr>
              <a:tr h="355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empirický výzkum, interpretace výsledků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553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27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0E9E9-B79E-4727-B38C-AE8BDDF9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jazyková změna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152355-AC98-4F4D-A46B-30F764CAD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všechno může být chápáno jako jazyková změna?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být proti</a:t>
            </a:r>
          </a:p>
          <a:p>
            <a:pPr marL="0" indent="0">
              <a:buNone/>
            </a:pPr>
            <a:r>
              <a:rPr lang="cs-CZ" dirty="0"/>
              <a:t>neúroda vlivem počasí</a:t>
            </a:r>
          </a:p>
          <a:p>
            <a:pPr marL="0" indent="0">
              <a:buNone/>
            </a:pPr>
            <a:r>
              <a:rPr lang="cs-CZ" dirty="0"/>
              <a:t>platit na pokladně</a:t>
            </a:r>
          </a:p>
          <a:p>
            <a:pPr marL="0" indent="0">
              <a:buNone/>
            </a:pPr>
            <a:r>
              <a:rPr lang="cs-CZ" dirty="0"/>
              <a:t>zabývat se s něčím</a:t>
            </a:r>
          </a:p>
          <a:p>
            <a:pPr marL="0" indent="0">
              <a:buNone/>
            </a:pPr>
            <a:r>
              <a:rPr lang="cs-CZ" dirty="0"/>
              <a:t>podivovat se nad něčím</a:t>
            </a:r>
          </a:p>
          <a:p>
            <a:pPr marL="0" indent="0">
              <a:buNone/>
            </a:pPr>
            <a:r>
              <a:rPr lang="cs-CZ" dirty="0"/>
              <a:t>být o tom, že…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45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0E9E9-B79E-4727-B38C-AE8BDDF9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jazyková změna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152355-AC98-4F4D-A46B-30F764CA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Co všechno může být chápáno jako jazyková změna?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být </a:t>
            </a:r>
            <a:r>
              <a:rPr lang="cs-CZ" dirty="0">
                <a:solidFill>
                  <a:srgbClr val="7030A0"/>
                </a:solidFill>
              </a:rPr>
              <a:t>proti</a:t>
            </a:r>
            <a:r>
              <a:rPr lang="cs-CZ" dirty="0"/>
              <a:t>				</a:t>
            </a:r>
            <a:r>
              <a:rPr lang="cs-CZ" dirty="0">
                <a:solidFill>
                  <a:srgbClr val="7030A0"/>
                </a:solidFill>
              </a:rPr>
              <a:t>DESÉMANTIZACE, systémová elipsa</a:t>
            </a:r>
          </a:p>
          <a:p>
            <a:pPr marL="0" indent="0">
              <a:buNone/>
            </a:pPr>
            <a:r>
              <a:rPr lang="cs-CZ" dirty="0"/>
              <a:t>neúroda </a:t>
            </a:r>
            <a:r>
              <a:rPr lang="cs-CZ" dirty="0">
                <a:solidFill>
                  <a:srgbClr val="00B050"/>
                </a:solidFill>
              </a:rPr>
              <a:t>vlivem</a:t>
            </a:r>
            <a:r>
              <a:rPr lang="cs-CZ" dirty="0"/>
              <a:t> počasí		</a:t>
            </a:r>
            <a:r>
              <a:rPr lang="cs-CZ" dirty="0">
                <a:solidFill>
                  <a:srgbClr val="00B050"/>
                </a:solidFill>
              </a:rPr>
              <a:t>GRAMATIKALIZACE, </a:t>
            </a:r>
            <a:r>
              <a:rPr lang="cs-CZ" sz="2400" dirty="0">
                <a:solidFill>
                  <a:srgbClr val="00B050"/>
                </a:solidFill>
              </a:rPr>
              <a:t>ustrnutí, ztráta paradigmatu</a:t>
            </a:r>
          </a:p>
          <a:p>
            <a:pPr marL="0" indent="0">
              <a:buNone/>
            </a:pPr>
            <a:r>
              <a:rPr lang="cs-CZ" dirty="0"/>
              <a:t>platit </a:t>
            </a:r>
            <a:r>
              <a:rPr lang="cs-CZ" dirty="0">
                <a:solidFill>
                  <a:srgbClr val="C00000"/>
                </a:solidFill>
              </a:rPr>
              <a:t>na</a:t>
            </a:r>
            <a:r>
              <a:rPr lang="cs-CZ" dirty="0"/>
              <a:t> pokladně			</a:t>
            </a:r>
            <a:r>
              <a:rPr lang="cs-CZ" dirty="0">
                <a:solidFill>
                  <a:srgbClr val="C00000"/>
                </a:solidFill>
              </a:rPr>
              <a:t>unifikace vyjadřování prostorových vztahů</a:t>
            </a:r>
          </a:p>
          <a:p>
            <a:pPr marL="0" indent="0">
              <a:buNone/>
            </a:pPr>
            <a:r>
              <a:rPr lang="cs-CZ" dirty="0"/>
              <a:t>zabývat se </a:t>
            </a:r>
            <a:r>
              <a:rPr lang="cs-CZ" dirty="0">
                <a:solidFill>
                  <a:srgbClr val="FFC000"/>
                </a:solidFill>
              </a:rPr>
              <a:t>s</a:t>
            </a:r>
            <a:r>
              <a:rPr lang="cs-CZ" dirty="0"/>
              <a:t> něčím			</a:t>
            </a:r>
            <a:r>
              <a:rPr lang="cs-CZ" dirty="0">
                <a:solidFill>
                  <a:srgbClr val="FFC000"/>
                </a:solidFill>
              </a:rPr>
              <a:t>??</a:t>
            </a:r>
          </a:p>
          <a:p>
            <a:pPr marL="0" indent="0">
              <a:buNone/>
            </a:pPr>
            <a:r>
              <a:rPr lang="cs-CZ" dirty="0"/>
              <a:t>podivovat se </a:t>
            </a:r>
            <a:r>
              <a:rPr lang="cs-CZ" dirty="0">
                <a:solidFill>
                  <a:srgbClr val="0070C0"/>
                </a:solidFill>
              </a:rPr>
              <a:t>nad</a:t>
            </a:r>
            <a:r>
              <a:rPr lang="cs-CZ" dirty="0"/>
              <a:t> něčím		</a:t>
            </a:r>
            <a:r>
              <a:rPr lang="cs-CZ" dirty="0">
                <a:solidFill>
                  <a:srgbClr val="0070C0"/>
                </a:solidFill>
              </a:rPr>
              <a:t>kontaminace, analogie</a:t>
            </a:r>
          </a:p>
          <a:p>
            <a:pPr marL="0" indent="0">
              <a:buNone/>
            </a:pPr>
            <a:r>
              <a:rPr lang="cs-CZ" dirty="0"/>
              <a:t>být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cs-CZ" dirty="0"/>
              <a:t> tom, že…			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jazykový kontakt, kalk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48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CFE5135-44E9-4410-AD33-F840BD895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26" y="887896"/>
            <a:ext cx="10864940" cy="51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0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95E08CD-D209-4F99-9E9F-4CCE2DFA4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68" y="253159"/>
            <a:ext cx="8905461" cy="64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1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FE9DD38-624D-4E45-B682-30B58D35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7" y="1245704"/>
            <a:ext cx="11295462" cy="44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1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12B61-DF53-4D6F-A551-7525AFE2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náhled kognitivní gramatiky na předložky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64A01E-54EC-43ED-BAA3-27C6B8538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Ronald </a:t>
            </a:r>
            <a:r>
              <a:rPr lang="cs-CZ" sz="2400" dirty="0" err="1"/>
              <a:t>Langacker</a:t>
            </a:r>
            <a:r>
              <a:rPr lang="cs-CZ" sz="2400" dirty="0"/>
              <a:t>:</a:t>
            </a:r>
          </a:p>
          <a:p>
            <a:r>
              <a:rPr lang="cs-CZ" sz="2400" dirty="0"/>
              <a:t>předložky patří do </a:t>
            </a:r>
            <a:r>
              <a:rPr lang="cs-CZ" sz="2400" dirty="0" err="1"/>
              <a:t>grammatical</a:t>
            </a:r>
            <a:r>
              <a:rPr lang="cs-CZ" sz="2400" dirty="0"/>
              <a:t> </a:t>
            </a:r>
            <a:r>
              <a:rPr lang="cs-CZ" sz="2400" dirty="0" err="1"/>
              <a:t>markers</a:t>
            </a:r>
            <a:endParaRPr lang="cs-CZ" sz="2400" dirty="0"/>
          </a:p>
          <a:p>
            <a:pPr lvl="1"/>
            <a:r>
              <a:rPr lang="cs-CZ" sz="2200" dirty="0"/>
              <a:t>jinak též: </a:t>
            </a:r>
            <a:r>
              <a:rPr lang="cs-CZ" sz="2200" dirty="0" err="1"/>
              <a:t>grammatical</a:t>
            </a:r>
            <a:r>
              <a:rPr lang="cs-CZ" sz="2200" dirty="0"/>
              <a:t> </a:t>
            </a:r>
            <a:r>
              <a:rPr lang="cs-CZ" sz="2200" dirty="0" err="1"/>
              <a:t>morphemes</a:t>
            </a:r>
            <a:r>
              <a:rPr lang="cs-CZ" sz="2200" dirty="0"/>
              <a:t>, </a:t>
            </a:r>
            <a:r>
              <a:rPr lang="cs-CZ" sz="2200" dirty="0" err="1"/>
              <a:t>functional</a:t>
            </a:r>
            <a:r>
              <a:rPr lang="cs-CZ" sz="2200" dirty="0"/>
              <a:t> </a:t>
            </a:r>
            <a:r>
              <a:rPr lang="cs-CZ" sz="2200" dirty="0" err="1"/>
              <a:t>words</a:t>
            </a:r>
            <a:r>
              <a:rPr lang="cs-CZ" sz="2200" dirty="0"/>
              <a:t>, </a:t>
            </a:r>
            <a:r>
              <a:rPr lang="cs-CZ" sz="2200" dirty="0" err="1"/>
              <a:t>empty</a:t>
            </a:r>
            <a:r>
              <a:rPr lang="cs-CZ" sz="2200" dirty="0"/>
              <a:t> </a:t>
            </a:r>
            <a:r>
              <a:rPr lang="cs-CZ" sz="2200" dirty="0" err="1"/>
              <a:t>words</a:t>
            </a:r>
            <a:r>
              <a:rPr lang="cs-CZ" sz="2200" dirty="0"/>
              <a:t>, </a:t>
            </a:r>
            <a:r>
              <a:rPr lang="cs-CZ" sz="2200" dirty="0" err="1"/>
              <a:t>formatives</a:t>
            </a:r>
            <a:r>
              <a:rPr lang="cs-CZ" sz="2200" dirty="0"/>
              <a:t>, </a:t>
            </a:r>
            <a:r>
              <a:rPr lang="cs-CZ" sz="2200" dirty="0" err="1"/>
              <a:t>closed-class</a:t>
            </a:r>
            <a:r>
              <a:rPr lang="cs-CZ" sz="2200" dirty="0"/>
              <a:t> </a:t>
            </a:r>
            <a:r>
              <a:rPr lang="cs-CZ" sz="2200" dirty="0" err="1"/>
              <a:t>elements</a:t>
            </a:r>
            <a:endParaRPr lang="cs-CZ" sz="2200" dirty="0"/>
          </a:p>
          <a:p>
            <a:r>
              <a:rPr lang="cs-CZ" sz="2400" dirty="0"/>
              <a:t>předložky mají „</a:t>
            </a:r>
            <a:r>
              <a:rPr lang="cs-CZ" sz="2400" dirty="0" err="1"/>
              <a:t>clearly</a:t>
            </a:r>
            <a:r>
              <a:rPr lang="cs-CZ" sz="2400" dirty="0"/>
              <a:t> </a:t>
            </a:r>
            <a:r>
              <a:rPr lang="cs-CZ" sz="2400" dirty="0" err="1"/>
              <a:t>discernible</a:t>
            </a:r>
            <a:r>
              <a:rPr lang="cs-CZ" sz="2400" dirty="0"/>
              <a:t> </a:t>
            </a:r>
            <a:r>
              <a:rPr lang="cs-CZ" sz="2400" dirty="0" err="1"/>
              <a:t>meanings</a:t>
            </a:r>
            <a:r>
              <a:rPr lang="cs-CZ" sz="2400" dirty="0"/>
              <a:t>“, </a:t>
            </a:r>
            <a:br>
              <a:rPr lang="cs-CZ" sz="2400" dirty="0"/>
            </a:br>
            <a:r>
              <a:rPr lang="cs-CZ" sz="2400" dirty="0"/>
              <a:t>ale tyto významy jsou spíše „</a:t>
            </a:r>
            <a:r>
              <a:rPr lang="cs-CZ" sz="2400" dirty="0" err="1"/>
              <a:t>tenuous</a:t>
            </a:r>
            <a:r>
              <a:rPr lang="cs-CZ" sz="2400" dirty="0"/>
              <a:t>, </a:t>
            </a:r>
            <a:r>
              <a:rPr lang="cs-CZ" sz="2400" dirty="0" err="1"/>
              <a:t>abstract</a:t>
            </a:r>
            <a:r>
              <a:rPr lang="cs-CZ" sz="2400" dirty="0"/>
              <a:t>, and hard to </a:t>
            </a:r>
            <a:r>
              <a:rPr lang="cs-CZ" sz="2400" dirty="0" err="1"/>
              <a:t>eluciade</a:t>
            </a:r>
            <a:r>
              <a:rPr lang="cs-CZ" sz="2400" dirty="0"/>
              <a:t>“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en-US" sz="2200" dirty="0"/>
              <a:t>„The essential point, though, is that even the most „grammatical“ of grammatical markers – forms like be, do, of, the infinitival to, agreement markers, case inflections, and derivational affixes – are viewed in CG as being meaningful“</a:t>
            </a:r>
            <a:r>
              <a:rPr lang="cs-CZ" sz="2200" dirty="0"/>
              <a:t> (</a:t>
            </a:r>
            <a:r>
              <a:rPr lang="cs-CZ" sz="2200" dirty="0" err="1"/>
              <a:t>Langacker</a:t>
            </a:r>
            <a:r>
              <a:rPr lang="cs-CZ" sz="2200" dirty="0"/>
              <a:t>, 2008, s. 23)</a:t>
            </a:r>
          </a:p>
          <a:p>
            <a:pPr marL="0" indent="0">
              <a:buNone/>
            </a:pPr>
            <a:r>
              <a:rPr lang="cs-CZ" sz="2200" dirty="0"/>
              <a:t>LANGACKER, Ronald (2008): </a:t>
            </a:r>
            <a:r>
              <a:rPr lang="cs-CZ" sz="2200" i="1" dirty="0" err="1"/>
              <a:t>Cognitive</a:t>
            </a:r>
            <a:r>
              <a:rPr lang="cs-CZ" sz="2200" i="1" dirty="0"/>
              <a:t> </a:t>
            </a:r>
            <a:r>
              <a:rPr lang="cs-CZ" sz="2200" i="1" dirty="0" err="1"/>
              <a:t>grammar</a:t>
            </a:r>
            <a:r>
              <a:rPr lang="cs-CZ" sz="2200" i="1" dirty="0"/>
              <a:t>. A basic </a:t>
            </a:r>
            <a:r>
              <a:rPr lang="cs-CZ" sz="2200" i="1" dirty="0" err="1"/>
              <a:t>introduction</a:t>
            </a:r>
            <a:r>
              <a:rPr lang="cs-CZ" sz="2200" dirty="0"/>
              <a:t>. New York: Oxford University </a:t>
            </a:r>
            <a:r>
              <a:rPr lang="cs-CZ" sz="2200" dirty="0" err="1"/>
              <a:t>Press</a:t>
            </a:r>
            <a:r>
              <a:rPr lang="cs-CZ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74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12B61-DF53-4D6F-A551-7525AFE2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náhled kognitivní gramatiky na předložky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64A01E-54EC-43ED-BAA3-27C6B8538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10293626" cy="471922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dirty="0"/>
              <a:t>Frank </a:t>
            </a:r>
            <a:r>
              <a:rPr lang="cs-CZ" dirty="0" err="1"/>
              <a:t>Boers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sz="2200" dirty="0"/>
              <a:t>výrazy se dají dělat na:</a:t>
            </a:r>
          </a:p>
          <a:p>
            <a:pPr marL="457200" indent="-457200">
              <a:buAutoNum type="alphaLcParenR"/>
            </a:pPr>
            <a:r>
              <a:rPr lang="cs-CZ" sz="2200" dirty="0"/>
              <a:t>nominální</a:t>
            </a:r>
          </a:p>
          <a:p>
            <a:pPr marL="457200" indent="-457200">
              <a:buAutoNum type="alphaLcParenR"/>
            </a:pPr>
            <a:r>
              <a:rPr lang="cs-CZ" sz="2200" b="1" dirty="0"/>
              <a:t>vztahové</a:t>
            </a:r>
          </a:p>
          <a:p>
            <a:pPr marL="971550" lvl="1" indent="-514350">
              <a:buFont typeface="+mj-lt"/>
              <a:buAutoNum type="romanLcPeriod"/>
            </a:pPr>
            <a:r>
              <a:rPr lang="cs-CZ" sz="2000" dirty="0"/>
              <a:t>temporální</a:t>
            </a:r>
          </a:p>
          <a:p>
            <a:pPr marL="971550" lvl="1" indent="-514350">
              <a:buFont typeface="+mj-lt"/>
              <a:buAutoNum type="romanLcPeriod"/>
            </a:pPr>
            <a:r>
              <a:rPr lang="cs-CZ" sz="2000" b="1" dirty="0"/>
              <a:t>atemporální</a:t>
            </a:r>
          </a:p>
          <a:p>
            <a:pPr lvl="1"/>
            <a:r>
              <a:rPr lang="cs-CZ" sz="2000" dirty="0"/>
              <a:t>ADJ, ADV</a:t>
            </a:r>
          </a:p>
          <a:p>
            <a:pPr lvl="1"/>
            <a:r>
              <a:rPr lang="cs-CZ" sz="2000" b="1" dirty="0"/>
              <a:t>PREP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000" b="1" dirty="0"/>
              <a:t>mají charakter stavový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000" b="1" dirty="0"/>
              <a:t>mají charakter dynamický</a:t>
            </a:r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r>
              <a:rPr lang="cs-CZ" sz="2200" b="1" dirty="0" err="1"/>
              <a:t>Langacker</a:t>
            </a:r>
            <a:r>
              <a:rPr lang="cs-CZ" sz="2200" b="1" dirty="0"/>
              <a:t>:</a:t>
            </a:r>
          </a:p>
          <a:p>
            <a:pPr marL="0" indent="0">
              <a:buNone/>
            </a:pPr>
            <a:r>
              <a:rPr lang="cs-CZ" sz="2200" b="1" dirty="0"/>
              <a:t>předložky</a:t>
            </a:r>
            <a:r>
              <a:rPr lang="cs-CZ" sz="2200" dirty="0"/>
              <a:t> mohou vyjadřovat vztahy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200" dirty="0"/>
              <a:t>simplexní (jeden bod)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200" dirty="0"/>
              <a:t>komplexní (spojení vícero bodů, </a:t>
            </a:r>
            <a:r>
              <a:rPr lang="cs-CZ" sz="2200" dirty="0" err="1"/>
              <a:t>spatial</a:t>
            </a:r>
            <a:r>
              <a:rPr lang="cs-CZ" sz="2200" dirty="0"/>
              <a:t> </a:t>
            </a:r>
            <a:r>
              <a:rPr lang="cs-CZ" sz="2200" dirty="0" err="1"/>
              <a:t>path</a:t>
            </a:r>
            <a:r>
              <a:rPr lang="cs-CZ" sz="2200" dirty="0"/>
              <a:t>)</a:t>
            </a:r>
          </a:p>
          <a:p>
            <a:pPr lvl="1"/>
            <a:r>
              <a:rPr lang="cs-CZ" sz="1800" dirty="0"/>
              <a:t>to umějí i slovesa, ale ta tyhle vztahy vyjadřují v čase</a:t>
            </a:r>
          </a:p>
          <a:p>
            <a:pPr marL="457200" lvl="1" indent="0">
              <a:buNone/>
            </a:pPr>
            <a:endParaRPr lang="cs-CZ" sz="1800" dirty="0"/>
          </a:p>
          <a:p>
            <a:pPr marL="457200" lvl="1" indent="0">
              <a:buNone/>
            </a:pPr>
            <a:r>
              <a:rPr lang="cs-CZ" b="1" dirty="0">
                <a:solidFill>
                  <a:schemeClr val="accent5"/>
                </a:solidFill>
              </a:rPr>
              <a:t>LANDMARK + TRAJECTOR?</a:t>
            </a:r>
          </a:p>
        </p:txBody>
      </p:sp>
    </p:spTree>
    <p:extLst>
      <p:ext uri="{BB962C8B-B14F-4D97-AF65-F5344CB8AC3E}">
        <p14:creationId xmlns:p14="http://schemas.microsoft.com/office/powerpoint/2010/main" val="39831802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426</Words>
  <Application>Microsoft Office PowerPoint</Application>
  <PresentationFormat>Širokoúhlá obrazovka</PresentationFormat>
  <Paragraphs>105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Synchronní proměny českého předložkového systému</vt:lpstr>
      <vt:lpstr>náplň</vt:lpstr>
      <vt:lpstr>jazyková změna</vt:lpstr>
      <vt:lpstr>jazyková změna</vt:lpstr>
      <vt:lpstr>Prezentace aplikace PowerPoint</vt:lpstr>
      <vt:lpstr>Prezentace aplikace PowerPoint</vt:lpstr>
      <vt:lpstr>Prezentace aplikace PowerPoint</vt:lpstr>
      <vt:lpstr>náhled kognitivní gramatiky na předložky</vt:lpstr>
      <vt:lpstr>náhled kognitivní gramatiky na předložky</vt:lpstr>
      <vt:lpstr>Prezentace aplikace PowerPoint</vt:lpstr>
      <vt:lpstr>Prezentace aplikace PowerPoint</vt:lpstr>
      <vt:lpstr>zapojujeme mimojazykovou znalost o gravitaci, přirozeném pohybu kočky atd.</vt:lpstr>
      <vt:lpstr>Prezentace aplikace PowerPoint</vt:lpstr>
      <vt:lpstr>konstrukční gramatika (Fried, 2013)</vt:lpstr>
      <vt:lpstr>četba na 25. října  (alespoň jedno z toho)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Synchronní proměny českého předložkového systému</dc:title>
  <dc:creator>pivo</dc:creator>
  <cp:lastModifiedBy>pivo</cp:lastModifiedBy>
  <cp:revision>47</cp:revision>
  <dcterms:created xsi:type="dcterms:W3CDTF">2017-10-04T11:45:58Z</dcterms:created>
  <dcterms:modified xsi:type="dcterms:W3CDTF">2017-10-18T13:39:38Z</dcterms:modified>
</cp:coreProperties>
</file>