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309" r:id="rId36"/>
    <p:sldId id="292" r:id="rId37"/>
    <p:sldId id="314" r:id="rId38"/>
    <p:sldId id="293" r:id="rId39"/>
    <p:sldId id="315" r:id="rId40"/>
    <p:sldId id="313" r:id="rId41"/>
    <p:sldId id="310" r:id="rId42"/>
    <p:sldId id="312" r:id="rId43"/>
    <p:sldId id="316" r:id="rId44"/>
    <p:sldId id="317" r:id="rId45"/>
    <p:sldId id="294" r:id="rId46"/>
    <p:sldId id="318" r:id="rId47"/>
    <p:sldId id="319" r:id="rId48"/>
    <p:sldId id="320" r:id="rId49"/>
    <p:sldId id="321" r:id="rId50"/>
    <p:sldId id="322" r:id="rId51"/>
    <p:sldId id="323" r:id="rId52"/>
    <p:sldId id="335" r:id="rId53"/>
    <p:sldId id="336" r:id="rId54"/>
    <p:sldId id="295" r:id="rId55"/>
    <p:sldId id="296" r:id="rId56"/>
    <p:sldId id="337" r:id="rId57"/>
    <p:sldId id="324" r:id="rId58"/>
    <p:sldId id="325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26" r:id="rId67"/>
    <p:sldId id="338" r:id="rId68"/>
    <p:sldId id="297" r:id="rId69"/>
    <p:sldId id="339" r:id="rId70"/>
    <p:sldId id="298" r:id="rId71"/>
    <p:sldId id="299" r:id="rId72"/>
    <p:sldId id="344" r:id="rId73"/>
    <p:sldId id="342" r:id="rId74"/>
    <p:sldId id="340" r:id="rId75"/>
    <p:sldId id="300" r:id="rId76"/>
    <p:sldId id="341" r:id="rId7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369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0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87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9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06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829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64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65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3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19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68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22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>
            <a:noAutofit/>
          </a:bodyPr>
          <a:lstStyle/>
          <a:p>
            <a:r>
              <a:rPr lang="cs-CZ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Ústavy pro hluchoněmé </a:t>
            </a:r>
            <a:br>
              <a:rPr lang="cs-CZ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</a:br>
            <a:r>
              <a:rPr lang="cs-CZ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v Čechách a na Moravě</a:t>
            </a:r>
            <a:endParaRPr lang="cs-CZ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4941168"/>
            <a:ext cx="6400800" cy="1752600"/>
          </a:xfrm>
        </p:spPr>
        <p:txBody>
          <a:bodyPr>
            <a:normAutofit/>
          </a:bodyPr>
          <a:lstStyle/>
          <a:p>
            <a:r>
              <a:rPr lang="cs-CZ" sz="2600" b="1" dirty="0" smtClean="0">
                <a:solidFill>
                  <a:schemeClr val="tx1"/>
                </a:solidFill>
                <a:latin typeface="Segoe Script" panose="020B0504020000000003" pitchFamily="34" charset="0"/>
              </a:rPr>
              <a:t>Petr Pánek</a:t>
            </a:r>
          </a:p>
          <a:p>
            <a:r>
              <a:rPr lang="cs-CZ" sz="2600" b="1" smtClean="0">
                <a:solidFill>
                  <a:schemeClr val="tx1"/>
                </a:solidFill>
                <a:latin typeface="Segoe Script" panose="020B0504020000000003" pitchFamily="34" charset="0"/>
              </a:rPr>
              <a:t>16.3.2020</a:t>
            </a:r>
          </a:p>
          <a:p>
            <a:endParaRPr lang="cs-CZ" sz="2600" b="1" dirty="0" smtClean="0">
              <a:solidFill>
                <a:schemeClr val="tx1"/>
              </a:solidFill>
              <a:latin typeface="Segoe Script" panose="020B0504020000000003" pitchFamily="34" charset="0"/>
            </a:endParaRPr>
          </a:p>
          <a:p>
            <a:endParaRPr lang="cs-CZ" sz="2600" b="1" dirty="0">
              <a:solidFill>
                <a:schemeClr val="tx1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9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1902 – postavena vlastní budova </a:t>
            </a:r>
            <a:br>
              <a:rPr lang="cs-CZ" b="1" dirty="0" smtClean="0"/>
            </a:br>
            <a:r>
              <a:rPr lang="cs-CZ" b="1" dirty="0" smtClean="0"/>
              <a:t>v Holečkově ulici</a:t>
            </a:r>
            <a:endParaRPr lang="cs-CZ" b="1" dirty="0"/>
          </a:p>
        </p:txBody>
      </p:sp>
      <p:pic>
        <p:nvPicPr>
          <p:cNvPr id="6147" name="Picture 3" descr="C:\Users\40041666\Desktop\Ustavy\Praha_Smichov\Smichov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" y="1458613"/>
            <a:ext cx="9127478" cy="536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7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Císař František Josef I. vlastnoručně 3x poklepal na základní kámen</a:t>
            </a:r>
            <a:endParaRPr lang="cs-CZ" b="1" dirty="0"/>
          </a:p>
        </p:txBody>
      </p:sp>
      <p:pic>
        <p:nvPicPr>
          <p:cNvPr id="7170" name="Picture 2" descr="C:\Users\40041666\Desktop\Ustavy\Praha_Smichov\Smichov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" y="1366378"/>
            <a:ext cx="9134414" cy="564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7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</a:t>
            </a:r>
            <a:endParaRPr lang="cs-CZ" dirty="0"/>
          </a:p>
        </p:txBody>
      </p:sp>
      <p:pic>
        <p:nvPicPr>
          <p:cNvPr id="8194" name="Picture 2" descr="C:\Users\40041666\Desktop\Ustavy\Praha_Smichov\Smichov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18"/>
            <a:ext cx="9229229" cy="629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123728" y="5589240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1919-1929 musel ústav dočasně sídlit ve Starých Dejvicích</a:t>
            </a:r>
            <a:endParaRPr lang="cs-CZ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Jak se v něm učilo</a:t>
            </a:r>
            <a:endParaRPr lang="cs-CZ" sz="4000" b="1" dirty="0"/>
          </a:p>
        </p:txBody>
      </p:sp>
      <p:pic>
        <p:nvPicPr>
          <p:cNvPr id="9218" name="Picture 2" descr="C:\Users\40041666\Desktop\Ustavy\Praha_Smichov\Smichov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285904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28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C:\Users\40041666\Desktop\Ustavy\Praha_Smichov\Smichov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88"/>
            <a:ext cx="9464976" cy="68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Slavní ředitelé</a:t>
            </a:r>
            <a:endParaRPr lang="cs-CZ" sz="4000" b="1" dirty="0"/>
          </a:p>
        </p:txBody>
      </p:sp>
      <p:pic>
        <p:nvPicPr>
          <p:cNvPr id="11267" name="Picture 3" descr="C:\Users\40041666\Desktop\Ustavy\Praha_Smichov\Neslysici_ucitele\Vaclav_Frost\Vaclav_Fro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238845"/>
            <a:ext cx="378908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05543" y="1782761"/>
            <a:ext cx="24482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FF0000"/>
                </a:solidFill>
              </a:rPr>
              <a:t>Václav </a:t>
            </a:r>
            <a:r>
              <a:rPr lang="cs-CZ" sz="3600" b="1" dirty="0" err="1" smtClean="0">
                <a:solidFill>
                  <a:srgbClr val="FF0000"/>
                </a:solidFill>
              </a:rPr>
              <a:t>Frost</a:t>
            </a:r>
            <a:r>
              <a:rPr lang="cs-CZ" sz="3600" b="1" dirty="0" smtClean="0">
                <a:solidFill>
                  <a:srgbClr val="FF0000"/>
                </a:solidFill>
              </a:rPr>
              <a:t> </a:t>
            </a:r>
            <a:r>
              <a:rPr lang="cs-CZ" sz="3200" b="1" dirty="0" smtClean="0">
                <a:solidFill>
                  <a:srgbClr val="FF0000"/>
                </a:solidFill>
              </a:rPr>
              <a:t>(1814-1865)</a:t>
            </a:r>
          </a:p>
          <a:p>
            <a:endParaRPr lang="cs-CZ" sz="3200" b="1" dirty="0">
              <a:solidFill>
                <a:srgbClr val="FF0000"/>
              </a:solidFill>
            </a:endParaRPr>
          </a:p>
          <a:p>
            <a:r>
              <a:rPr lang="cs-CZ" sz="3200" b="1" dirty="0" smtClean="0">
                <a:solidFill>
                  <a:srgbClr val="FF0000"/>
                </a:solidFill>
              </a:rPr>
              <a:t>zavedl bilingvální metodu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8" name="Picture 4" descr="C:\Users\40041666\Desktop\Obráze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04" y="1238845"/>
            <a:ext cx="348816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70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C:\Users\40041666\Desktop\Ustavy\Praha_Smichov\Neslysici_ucitele\Vaclav_Frost\Ucitelsky_sbor_s_Vaclavem_Froste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2" y="0"/>
            <a:ext cx="9073008" cy="70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72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Slavní ředitelé</a:t>
            </a:r>
            <a:endParaRPr lang="cs-CZ" sz="4000" b="1" dirty="0"/>
          </a:p>
        </p:txBody>
      </p:sp>
      <p:pic>
        <p:nvPicPr>
          <p:cNvPr id="13314" name="Picture 2" descr="C:\Users\40041666\Desktop\Ustavy\Praha_Smichov\Neslysici_ucitele\Karel_Kmoch\Karel_Kmoc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424936" cy="621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86859" y="1106934"/>
            <a:ext cx="4988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FF0000"/>
                </a:solidFill>
              </a:rPr>
              <a:t>Karel Kmoch (1839-1913)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7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Slavní ředitelé</a:t>
            </a:r>
            <a:endParaRPr lang="cs-CZ" sz="4000" b="1" dirty="0"/>
          </a:p>
        </p:txBody>
      </p:sp>
      <p:pic>
        <p:nvPicPr>
          <p:cNvPr id="14338" name="Picture 2" descr="C:\Users\40041666\Desktop\Ustavy\Praha_Smichov\Smichov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352928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771800" y="980728"/>
            <a:ext cx="3888432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FF0000"/>
                </a:solidFill>
              </a:rPr>
              <a:t>Antonín Vetešník (1869-1931)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1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3923929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Slavní ředitelé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332037"/>
            <a:ext cx="346672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 smtClean="0">
                <a:solidFill>
                  <a:srgbClr val="FF0000"/>
                </a:solidFill>
              </a:rPr>
              <a:t>Alois Novák</a:t>
            </a:r>
          </a:p>
          <a:p>
            <a:pPr marL="0" indent="0">
              <a:buNone/>
            </a:pPr>
            <a:r>
              <a:rPr lang="cs-CZ" sz="3600" b="1" dirty="0" smtClean="0">
                <a:solidFill>
                  <a:srgbClr val="FF0000"/>
                </a:solidFill>
              </a:rPr>
              <a:t>(1894-1961)</a:t>
            </a:r>
            <a:endParaRPr lang="cs-CZ" sz="3600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C:\Users\40041666\Desktop\Ustavy\Praha_Smichov\Smichov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0"/>
            <a:ext cx="52200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13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154"/>
            <a:ext cx="8229600" cy="831558"/>
          </a:xfrm>
        </p:spPr>
        <p:txBody>
          <a:bodyPr/>
          <a:lstStyle/>
          <a:p>
            <a:r>
              <a:rPr lang="cs-CZ" dirty="0" smtClean="0"/>
              <a:t>Dvě hádanky na zahřátí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785395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 descr="C:\Users\40041666\Desktop\Ustavy\Praha_Radlice\Radlice_fotosoutez\Stare_Radl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" y="848491"/>
            <a:ext cx="9172014" cy="598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792948" y="848491"/>
            <a:ext cx="3600400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0000"/>
                </a:solidFill>
              </a:rPr>
              <a:t>Poznáte, kde to je?</a:t>
            </a:r>
            <a:endParaRPr lang="cs-CZ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5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C:\Users\40041666\Desktop\Ustavy\Praha_Smichov\Smichov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73" y="332656"/>
            <a:ext cx="9245973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3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	Neslyšící učitelé</a:t>
            </a:r>
            <a:endParaRPr lang="cs-CZ" sz="4000" b="1" dirty="0"/>
          </a:p>
        </p:txBody>
      </p:sp>
      <p:pic>
        <p:nvPicPr>
          <p:cNvPr id="17410" name="Picture 2" descr="C:\Users\40041666\Desktop\Ustavy\Praha_Smichov\Neslysici_ucitele\Vaclav_Wilczek\Vaclav_Wilcze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93" y="1244026"/>
            <a:ext cx="4378307" cy="585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40041666\Desktop\Ustavy\Vaclav_Wilcz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621213" cy="64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69359" y="1180165"/>
            <a:ext cx="324036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FF0000"/>
                </a:solidFill>
              </a:rPr>
              <a:t>Václav </a:t>
            </a:r>
            <a:r>
              <a:rPr lang="cs-CZ" sz="3600" b="1" dirty="0" err="1" smtClean="0">
                <a:solidFill>
                  <a:srgbClr val="FF0000"/>
                </a:solidFill>
              </a:rPr>
              <a:t>Wilczek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26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Neslyšící učitelé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Autofit/>
          </a:bodyPr>
          <a:lstStyle/>
          <a:p>
            <a:pPr indent="-339725">
              <a:lnSpc>
                <a:spcPct val="90000"/>
              </a:lnSpc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b="1" dirty="0"/>
              <a:t>Nejznámějším </a:t>
            </a:r>
            <a:r>
              <a:rPr lang="cs-CZ" altLang="cs-CZ" b="1" dirty="0" smtClean="0"/>
              <a:t>byl </a:t>
            </a:r>
            <a:r>
              <a:rPr lang="cs-CZ" altLang="cs-CZ" b="1" dirty="0" smtClean="0">
                <a:solidFill>
                  <a:srgbClr val="FF0000"/>
                </a:solidFill>
              </a:rPr>
              <a:t>Václav </a:t>
            </a:r>
            <a:r>
              <a:rPr lang="cs-CZ" altLang="cs-CZ" b="1" dirty="0">
                <a:solidFill>
                  <a:srgbClr val="FF0000"/>
                </a:solidFill>
              </a:rPr>
              <a:t>Josef </a:t>
            </a:r>
            <a:r>
              <a:rPr lang="cs-CZ" altLang="cs-CZ" b="1" dirty="0" err="1">
                <a:solidFill>
                  <a:srgbClr val="FF0000"/>
                </a:solidFill>
              </a:rPr>
              <a:t>Wilczek</a:t>
            </a:r>
            <a:endParaRPr lang="cs-CZ" altLang="cs-CZ" b="1" dirty="0">
              <a:solidFill>
                <a:srgbClr val="FF0000"/>
              </a:solidFill>
            </a:endParaRPr>
          </a:p>
          <a:p>
            <a:pPr indent="-339725">
              <a:lnSpc>
                <a:spcPct val="90000"/>
              </a:lnSpc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b="1" dirty="0"/>
              <a:t>(1826–1897, učil </a:t>
            </a:r>
            <a:r>
              <a:rPr lang="cs-CZ" altLang="cs-CZ" b="1" dirty="0" smtClean="0"/>
              <a:t>od r</a:t>
            </a:r>
            <a:r>
              <a:rPr lang="cs-CZ" altLang="cs-CZ" b="1" dirty="0"/>
              <a:t>. 1852)</a:t>
            </a:r>
          </a:p>
          <a:p>
            <a:pPr indent="-339725">
              <a:lnSpc>
                <a:spcPct val="90000"/>
              </a:lnSpc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b="1" dirty="0"/>
          </a:p>
          <a:p>
            <a:pPr indent="-339725">
              <a:lnSpc>
                <a:spcPct val="90000"/>
              </a:lnSpc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b="1" dirty="0"/>
          </a:p>
          <a:p>
            <a:pPr indent="-339725">
              <a:lnSpc>
                <a:spcPct val="90000"/>
              </a:lnSpc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b="1" dirty="0"/>
              <a:t>Prvním však </a:t>
            </a:r>
            <a:r>
              <a:rPr lang="cs-CZ" altLang="cs-CZ" b="1" dirty="0" smtClean="0"/>
              <a:t>byl </a:t>
            </a:r>
            <a:r>
              <a:rPr lang="cs-CZ" altLang="cs-CZ" b="1" dirty="0" smtClean="0">
                <a:solidFill>
                  <a:srgbClr val="FF0000"/>
                </a:solidFill>
              </a:rPr>
              <a:t>Hubert </a:t>
            </a:r>
            <a:r>
              <a:rPr lang="cs-CZ" altLang="cs-CZ" b="1" dirty="0" err="1">
                <a:solidFill>
                  <a:srgbClr val="FF0000"/>
                </a:solidFill>
              </a:rPr>
              <a:t>Kauzner</a:t>
            </a:r>
            <a:endParaRPr lang="cs-CZ" altLang="cs-CZ" b="1" dirty="0">
              <a:solidFill>
                <a:srgbClr val="FF0000"/>
              </a:solidFill>
            </a:endParaRPr>
          </a:p>
          <a:p>
            <a:pPr indent="-339725">
              <a:lnSpc>
                <a:spcPct val="90000"/>
              </a:lnSpc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b="1" dirty="0"/>
              <a:t>(1816–1856, učil </a:t>
            </a:r>
            <a:r>
              <a:rPr lang="cs-CZ" altLang="cs-CZ" b="1" dirty="0" smtClean="0"/>
              <a:t>od r</a:t>
            </a:r>
            <a:r>
              <a:rPr lang="cs-CZ" altLang="cs-CZ" b="1" dirty="0"/>
              <a:t>. 1835)</a:t>
            </a:r>
          </a:p>
        </p:txBody>
      </p:sp>
    </p:spTree>
    <p:extLst>
      <p:ext uri="{BB962C8B-B14F-4D97-AF65-F5344CB8AC3E}">
        <p14:creationId xmlns:p14="http://schemas.microsoft.com/office/powerpoint/2010/main" val="415202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Neslyšící učitelé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39725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b="1" dirty="0">
                <a:solidFill>
                  <a:srgbClr val="FF0000"/>
                </a:solidFill>
              </a:rPr>
              <a:t>Ignác </a:t>
            </a:r>
            <a:r>
              <a:rPr lang="cs-CZ" altLang="cs-CZ" b="1" dirty="0" err="1">
                <a:solidFill>
                  <a:srgbClr val="FF0000"/>
                </a:solidFill>
              </a:rPr>
              <a:t>Reisser</a:t>
            </a:r>
            <a:endParaRPr lang="cs-CZ" altLang="cs-CZ" b="1" dirty="0">
              <a:solidFill>
                <a:srgbClr val="FF0000"/>
              </a:solidFill>
            </a:endParaRPr>
          </a:p>
          <a:p>
            <a:pPr indent="-339725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b="1" dirty="0"/>
              <a:t>(kreslení učil </a:t>
            </a:r>
          </a:p>
          <a:p>
            <a:pPr indent="-339725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b="1" dirty="0"/>
              <a:t>od r. 1853,</a:t>
            </a:r>
          </a:p>
          <a:p>
            <a:pPr indent="-339725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b="1" dirty="0"/>
              <a:t>zemřel 1890)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8434" name="Picture 2" descr="C:\Users\40041666\Desktop\Ustavy\Praha_Smichov\Neslysici_ucitele\Ignac_Reisser\Ucitel_Ignac_Reis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796" y="1270000"/>
            <a:ext cx="5346204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0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5898048" cy="980728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Neslyšící učitelé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39725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 dirty="0">
                <a:solidFill>
                  <a:srgbClr val="FF0000"/>
                </a:solidFill>
              </a:rPr>
              <a:t>Amalie K</a:t>
            </a:r>
            <a:r>
              <a:rPr lang="en-US" altLang="cs-CZ" sz="3600" b="1" dirty="0">
                <a:solidFill>
                  <a:srgbClr val="FF0000"/>
                </a:solidFill>
                <a:cs typeface="Tahoma" pitchFamily="32" charset="0"/>
              </a:rPr>
              <a:t>ü</a:t>
            </a:r>
            <a:r>
              <a:rPr lang="cs-CZ" altLang="cs-CZ" sz="3600" b="1" dirty="0" err="1">
                <a:solidFill>
                  <a:srgbClr val="FF0000"/>
                </a:solidFill>
                <a:cs typeface="Tahoma" pitchFamily="32" charset="0"/>
              </a:rPr>
              <a:t>hnelová</a:t>
            </a:r>
            <a:endParaRPr lang="cs-CZ" altLang="cs-CZ" sz="3600" b="1" dirty="0">
              <a:solidFill>
                <a:srgbClr val="FF0000"/>
              </a:solidFill>
              <a:cs typeface="Tahoma" pitchFamily="32" charset="0"/>
            </a:endParaRPr>
          </a:p>
          <a:p>
            <a:pPr indent="-339725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 dirty="0">
                <a:cs typeface="Tahoma" pitchFamily="32" charset="0"/>
              </a:rPr>
              <a:t>(1833–1924,</a:t>
            </a:r>
          </a:p>
          <a:p>
            <a:pPr indent="-339725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 dirty="0">
                <a:cs typeface="Tahoma" pitchFamily="32" charset="0"/>
              </a:rPr>
              <a:t>učila dívky ruční </a:t>
            </a:r>
          </a:p>
          <a:p>
            <a:pPr indent="-339725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 dirty="0">
                <a:cs typeface="Tahoma" pitchFamily="32" charset="0"/>
              </a:rPr>
              <a:t>práce od r. 1857)</a:t>
            </a:r>
          </a:p>
        </p:txBody>
      </p:sp>
      <p:pic>
        <p:nvPicPr>
          <p:cNvPr id="19458" name="Picture 2" descr="C:\Users\40041666\Desktop\Ustavy\Praha_Smichov\Neslysici_ucitele\Amalie_Kuhnelova\Amalie_Kuhnel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-243408"/>
            <a:ext cx="3779912" cy="878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34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Neslyšící učitelé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-339725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 dirty="0">
                <a:solidFill>
                  <a:srgbClr val="FF0000"/>
                </a:solidFill>
              </a:rPr>
              <a:t>Johann </a:t>
            </a:r>
            <a:r>
              <a:rPr lang="cs-CZ" altLang="cs-CZ" sz="3600" b="1" dirty="0" err="1">
                <a:solidFill>
                  <a:srgbClr val="FF0000"/>
                </a:solidFill>
              </a:rPr>
              <a:t>Karresch</a:t>
            </a:r>
            <a:endParaRPr lang="cs-CZ" altLang="cs-CZ" sz="3600" b="1" dirty="0">
              <a:solidFill>
                <a:srgbClr val="FF0000"/>
              </a:solidFill>
            </a:endParaRPr>
          </a:p>
          <a:p>
            <a:pPr indent="-339725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/>
              <a:t>(1870–1925, učil </a:t>
            </a:r>
          </a:p>
          <a:p>
            <a:pPr indent="-339725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/>
              <a:t>kreslení od r. 1891)</a:t>
            </a:r>
          </a:p>
          <a:p>
            <a:pPr indent="-339725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/>
          </a:p>
          <a:p>
            <a:pPr indent="-339725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 dirty="0">
                <a:solidFill>
                  <a:srgbClr val="FF0000"/>
                </a:solidFill>
              </a:rPr>
              <a:t>František </a:t>
            </a:r>
            <a:r>
              <a:rPr lang="cs-CZ" altLang="cs-CZ" sz="3600" b="1" dirty="0" err="1">
                <a:solidFill>
                  <a:srgbClr val="FF0000"/>
                </a:solidFill>
              </a:rPr>
              <a:t>Kudyn</a:t>
            </a:r>
            <a:endParaRPr lang="cs-CZ" altLang="cs-CZ" sz="3600" b="1" dirty="0">
              <a:solidFill>
                <a:srgbClr val="FF0000"/>
              </a:solidFill>
            </a:endParaRPr>
          </a:p>
          <a:p>
            <a:pPr indent="-339725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/>
              <a:t>(1864–1941, učil </a:t>
            </a:r>
          </a:p>
          <a:p>
            <a:pPr indent="-339725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/>
              <a:t>od r. 1896)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482" name="Picture 2" descr="C:\Users\40041666\Desktop\Ustavy\Praha_Smichov\Neslysici_ucitele\Frantisek_Kudy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42" y="1268760"/>
            <a:ext cx="4766019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60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cs-CZ" sz="4900" b="1" dirty="0" smtClean="0"/>
              <a:t>Moravsko-slezský ústav pro hluchoněmé v Brně – 1829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21506" name="Picture 2" descr="C:\Users\40041666\Desktop\Ustavy\Brno\Brno_18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616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4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C:\Users\40041666\Desktop\Ustavy\Brno\Brno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9" y="0"/>
            <a:ext cx="92952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9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 descr="C:\Users\40041666\Desktop\Ustavy\Brno\Brno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" y="8230"/>
            <a:ext cx="9393000" cy="684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81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Moravsko-slezský ústav pro hluchoněmé v Brně – 1829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4209331"/>
          </a:xfrm>
        </p:spPr>
        <p:txBody>
          <a:bodyPr>
            <a:noAutofit/>
          </a:bodyPr>
          <a:lstStyle/>
          <a:p>
            <a:r>
              <a:rPr lang="cs-CZ" sz="3600" dirty="0" smtClean="0"/>
              <a:t>Ústav nejprve sídlil v Trnité ulici a byl založen z veřejné sbírky</a:t>
            </a:r>
          </a:p>
          <a:p>
            <a:r>
              <a:rPr lang="cs-CZ" sz="3600" dirty="0" smtClean="0"/>
              <a:t>Prvním ředitelem byl kněz </a:t>
            </a:r>
            <a:r>
              <a:rPr lang="cs-CZ" sz="3600" b="1" dirty="0" smtClean="0"/>
              <a:t>Josef </a:t>
            </a:r>
            <a:r>
              <a:rPr lang="cs-CZ" sz="3600" b="1" dirty="0" err="1" smtClean="0"/>
              <a:t>Handschuch</a:t>
            </a:r>
            <a:r>
              <a:rPr lang="cs-CZ" sz="3600" b="1" dirty="0" smtClean="0"/>
              <a:t> </a:t>
            </a:r>
            <a:r>
              <a:rPr lang="cs-CZ" sz="3600" dirty="0" smtClean="0"/>
              <a:t>(1829-1833)</a:t>
            </a:r>
          </a:p>
          <a:p>
            <a:r>
              <a:rPr lang="cs-CZ" sz="3600" dirty="0" smtClean="0"/>
              <a:t>Nejprve se vyučovalo pouze </a:t>
            </a:r>
            <a:r>
              <a:rPr lang="cs-CZ" sz="3600" b="1" dirty="0" smtClean="0"/>
              <a:t>německy</a:t>
            </a:r>
          </a:p>
          <a:p>
            <a:r>
              <a:rPr lang="cs-CZ" sz="3600" dirty="0" smtClean="0"/>
              <a:t>Teprve od roku 1857 začal české děti vyučovat </a:t>
            </a:r>
            <a:r>
              <a:rPr lang="cs-CZ" sz="3600" b="1" dirty="0" smtClean="0"/>
              <a:t>česky</a:t>
            </a:r>
            <a:r>
              <a:rPr lang="cs-CZ" sz="3600" dirty="0" smtClean="0"/>
              <a:t> učitel </a:t>
            </a:r>
            <a:r>
              <a:rPr lang="cs-CZ" sz="3600" b="1" dirty="0" smtClean="0"/>
              <a:t>Jan Valíček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104707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40041666\Desktop\Ustavy\Praha_Radlice\Radlice_fotosoutez\Nove_Radlic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0060"/>
            <a:ext cx="9468544" cy="618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01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900" b="1" dirty="0" smtClean="0"/>
              <a:t>Diecézní ústav pro hluchoněmé </a:t>
            </a:r>
            <a:br>
              <a:rPr lang="cs-CZ" sz="4900" b="1" dirty="0" smtClean="0"/>
            </a:br>
            <a:r>
              <a:rPr lang="cs-CZ" sz="4900" b="1" dirty="0" smtClean="0"/>
              <a:t>v Českých Budějovicích – 1871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24578" name="Picture 2" descr="C:\Users\40041666\Desktop\Ustavy\Ceske_Budejovice\Ceske_Budejovice1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405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40041666\Desktop\Ustavy\Ceske_Budejovice\Ceske_Budejovice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38746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05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Diecézní ústav pro hluchoněmé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v </a:t>
            </a:r>
            <a:r>
              <a:rPr lang="cs-CZ" b="1" dirty="0"/>
              <a:t>Českých Budějovicích – 1871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47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Diecézní</a:t>
            </a:r>
            <a:r>
              <a:rPr lang="cs-CZ" sz="3600" dirty="0"/>
              <a:t> = biskupský</a:t>
            </a:r>
          </a:p>
          <a:p>
            <a:pPr marL="0" indent="0">
              <a:buNone/>
            </a:pPr>
            <a:endParaRPr lang="cs-CZ" sz="3600" dirty="0" smtClean="0"/>
          </a:p>
          <a:p>
            <a:pPr marL="0" indent="0">
              <a:buNone/>
            </a:pPr>
            <a:r>
              <a:rPr lang="cs-CZ" sz="3600" dirty="0" smtClean="0"/>
              <a:t>Zakladatel </a:t>
            </a:r>
            <a:r>
              <a:rPr lang="cs-CZ" sz="3600" dirty="0"/>
              <a:t>biskup </a:t>
            </a:r>
            <a:r>
              <a:rPr lang="cs-CZ" sz="3600" b="1" dirty="0" smtClean="0"/>
              <a:t>Valerián Jirsík </a:t>
            </a:r>
            <a:r>
              <a:rPr lang="cs-CZ" sz="3600" dirty="0" smtClean="0"/>
              <a:t>(1798-1883)</a:t>
            </a:r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r>
              <a:rPr lang="cs-CZ" sz="3600" dirty="0" smtClean="0"/>
              <a:t>První ředitel </a:t>
            </a:r>
            <a:r>
              <a:rPr lang="cs-CZ" sz="3600" b="1" dirty="0" smtClean="0"/>
              <a:t>Matěj Sedlák</a:t>
            </a:r>
          </a:p>
          <a:p>
            <a:pPr marL="0" indent="0">
              <a:buNone/>
            </a:pPr>
            <a:endParaRPr lang="cs-CZ" sz="3600" dirty="0" smtClean="0"/>
          </a:p>
          <a:p>
            <a:pPr marL="0" indent="0">
              <a:buNone/>
            </a:pPr>
            <a:r>
              <a:rPr lang="cs-CZ" sz="3600" dirty="0" smtClean="0"/>
              <a:t>Vyučování začalo se 14 žáky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042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cs-CZ" b="1" dirty="0" smtClean="0"/>
              <a:t>Nejslavnější žák Bohumil Bažil </a:t>
            </a:r>
            <a:br>
              <a:rPr lang="cs-CZ" b="1" dirty="0" smtClean="0"/>
            </a:br>
            <a:r>
              <a:rPr lang="cs-CZ" b="1" dirty="0" smtClean="0"/>
              <a:t>(1892-1962)</a:t>
            </a:r>
            <a:endParaRPr lang="cs-CZ" b="1" dirty="0"/>
          </a:p>
        </p:txBody>
      </p:sp>
      <p:pic>
        <p:nvPicPr>
          <p:cNvPr id="26626" name="Picture 2" descr="E:\Zaloha_plocha\Historie\Gong\Bohumil_Bazil_Gong\Knihar_Bohumil_Bazil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4" y="1539392"/>
            <a:ext cx="3886009" cy="57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E:\Zaloha_plocha\Historie\Gong\Bohumil_Bazil_Gong\Bohumil_Bazil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472" y="1607504"/>
            <a:ext cx="3939890" cy="563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80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cs-CZ" b="1" dirty="0" smtClean="0"/>
              <a:t>Diecézní ústav pro hluchoněmé </a:t>
            </a:r>
            <a:br>
              <a:rPr lang="cs-CZ" b="1" dirty="0" smtClean="0"/>
            </a:br>
            <a:r>
              <a:rPr lang="cs-CZ" b="1" dirty="0" smtClean="0"/>
              <a:t>v Hradci Králové – 1881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27652" name="Picture 4" descr="C:\Users\40041666\Desktop\Ustavy\Hradec_Kralove\skola_kopi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8278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9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8865" y="0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/>
              <a:t>Diecézní ústav pro hluchoněmé 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3600" b="1" dirty="0" smtClean="0"/>
              <a:t>v </a:t>
            </a:r>
            <a:r>
              <a:rPr lang="cs-CZ" sz="3600" b="1" dirty="0"/>
              <a:t>Hradci Králové – 1881</a:t>
            </a:r>
            <a:endParaRPr lang="cs-CZ" sz="3600" dirty="0"/>
          </a:p>
        </p:txBody>
      </p:sp>
      <p:pic>
        <p:nvPicPr>
          <p:cNvPr id="28674" name="Picture 2" descr="C:\Users\40041666\Desktop\Ustavy\Hradec_Kralove\Beran_kop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0" y="2329529"/>
            <a:ext cx="3760002" cy="467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40041666\Desktop\Ustavy\Hradec_Kralove\Hais_k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889" y="2335170"/>
            <a:ext cx="3578225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1268760"/>
            <a:ext cx="3779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První ředitel </a:t>
            </a:r>
          </a:p>
          <a:p>
            <a:r>
              <a:rPr lang="cs-CZ" sz="2800" b="1" dirty="0" smtClean="0"/>
              <a:t>Josef Beran </a:t>
            </a:r>
            <a:r>
              <a:rPr lang="cs-CZ" sz="2800" dirty="0" smtClean="0"/>
              <a:t>(1841-1907)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148064" y="1268760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Zakladatel biskup </a:t>
            </a:r>
          </a:p>
          <a:p>
            <a:r>
              <a:rPr lang="cs-CZ" sz="2800" b="1" dirty="0" smtClean="0"/>
              <a:t>Josef Jan Hais </a:t>
            </a:r>
            <a:r>
              <a:rPr lang="cs-CZ" sz="2800" dirty="0" smtClean="0"/>
              <a:t>(1829-1892)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3673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Diecézní ústav pro hluchoněmé </a:t>
            </a:r>
            <a:br>
              <a:rPr lang="cs-CZ" b="1" dirty="0"/>
            </a:br>
            <a:r>
              <a:rPr lang="cs-CZ" b="1" dirty="0"/>
              <a:t>v Hradci Králové – 1881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97702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9698" name="Picture 2" descr="C:\Users\40041666\Desktop\Ustavy\Hradec_Kralove\PTDC0072_(2) – kop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7806"/>
            <a:ext cx="8274039" cy="486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5536" y="6191183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/>
              <a:t>Ředitel </a:t>
            </a:r>
            <a:r>
              <a:rPr lang="cs-CZ" sz="3600" b="1" dirty="0" smtClean="0"/>
              <a:t>Vladislav Sekera </a:t>
            </a:r>
            <a:r>
              <a:rPr lang="cs-CZ" sz="3600" dirty="0" smtClean="0"/>
              <a:t>(1891-1940)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6457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Diecézní ústav pro hluchoněmé </a:t>
            </a:r>
            <a:br>
              <a:rPr lang="cs-CZ" b="1" dirty="0"/>
            </a:br>
            <a:r>
              <a:rPr lang="cs-CZ" b="1" dirty="0"/>
              <a:t>v Hradci Králové – 1881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916832"/>
            <a:ext cx="9144000" cy="4941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400" dirty="0" smtClean="0"/>
              <a:t>První ženou – ředitelkou </a:t>
            </a:r>
            <a:r>
              <a:rPr lang="cs-CZ" sz="3400" b="1" dirty="0" smtClean="0"/>
              <a:t>Eustachie </a:t>
            </a:r>
            <a:r>
              <a:rPr lang="cs-CZ" sz="3400" b="1" dirty="0" err="1" smtClean="0"/>
              <a:t>Rypotová</a:t>
            </a:r>
            <a:endParaRPr lang="cs-CZ" sz="3400" b="1" dirty="0" smtClean="0"/>
          </a:p>
          <a:p>
            <a:pPr marL="0" indent="0">
              <a:buNone/>
            </a:pPr>
            <a:r>
              <a:rPr lang="cs-CZ" sz="3400" dirty="0" smtClean="0"/>
              <a:t>Ústav se několikrát stěhoval</a:t>
            </a:r>
          </a:p>
          <a:p>
            <a:pPr marL="0" indent="0">
              <a:buNone/>
            </a:pPr>
            <a:r>
              <a:rPr lang="cs-CZ" sz="3400" b="1" dirty="0" smtClean="0"/>
              <a:t>1902</a:t>
            </a:r>
            <a:r>
              <a:rPr lang="cs-CZ" sz="3400" dirty="0" smtClean="0"/>
              <a:t> – dokončena stavba ústavu na Pospíšilově třídě</a:t>
            </a:r>
          </a:p>
          <a:p>
            <a:pPr marL="0" indent="0">
              <a:buNone/>
            </a:pPr>
            <a:r>
              <a:rPr lang="cs-CZ" sz="3400" b="1" dirty="0" smtClean="0"/>
              <a:t>1952</a:t>
            </a:r>
            <a:r>
              <a:rPr lang="cs-CZ" sz="3400" dirty="0"/>
              <a:t> </a:t>
            </a:r>
            <a:r>
              <a:rPr lang="cs-CZ" sz="3400" dirty="0" smtClean="0"/>
              <a:t>– budova zabrána pro Vojenskou lékařskou akademii</a:t>
            </a:r>
          </a:p>
          <a:p>
            <a:pPr marL="0" indent="0">
              <a:buNone/>
            </a:pPr>
            <a:r>
              <a:rPr lang="cs-CZ" sz="3400" dirty="0" smtClean="0"/>
              <a:t>Škola se stěhuje do Josefova Dolu a Hořiček</a:t>
            </a:r>
          </a:p>
          <a:p>
            <a:pPr marL="0" indent="0">
              <a:buNone/>
            </a:pPr>
            <a:r>
              <a:rPr lang="cs-CZ" sz="3400" b="1" dirty="0" smtClean="0"/>
              <a:t>1991 </a:t>
            </a:r>
            <a:r>
              <a:rPr lang="cs-CZ" sz="3400" dirty="0" smtClean="0"/>
              <a:t>– otevřena nová budova ve Štefánikově ulici</a:t>
            </a:r>
            <a:endParaRPr lang="cs-CZ" sz="3400" dirty="0"/>
          </a:p>
        </p:txBody>
      </p:sp>
    </p:spTree>
    <p:extLst>
      <p:ext uri="{BB962C8B-B14F-4D97-AF65-F5344CB8AC3E}">
        <p14:creationId xmlns:p14="http://schemas.microsoft.com/office/powerpoint/2010/main" val="173810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b="1" dirty="0"/>
              <a:t>Moravský zemský ústav pro hluchoněmé v Ivančicích – 1894</a:t>
            </a:r>
            <a:endParaRPr lang="cs-CZ" dirty="0"/>
          </a:p>
        </p:txBody>
      </p:sp>
      <p:pic>
        <p:nvPicPr>
          <p:cNvPr id="1026" name="Picture 2" descr="C:\Users\40041666\Desktop\Ustavy\Ivancice\Ivancice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1556792"/>
            <a:ext cx="9480087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5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900" b="1" dirty="0" smtClean="0"/>
              <a:t>Moravský zemský ústav pro hluchoněmé v Ivančicích – 1894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30722" name="Picture 2" descr="C:\Users\40041666\Desktop\Ustavy\Ivancice\Ivancic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6264"/>
            <a:ext cx="9144000" cy="536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02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Moravský zemský ústav pro hluchoněmé v Ivančicích – 1894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68" y="1844824"/>
            <a:ext cx="9144000" cy="52578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Město Ivančice poskytlo na stavbu bezplatně pozemek, 200 000 pálených cihel, kámen z vlastních lomů a písek z řeky</a:t>
            </a:r>
          </a:p>
          <a:p>
            <a:pPr marL="0" indent="0">
              <a:buNone/>
            </a:pPr>
            <a:r>
              <a:rPr lang="cs-CZ" b="1" dirty="0" smtClean="0"/>
              <a:t>Zajímavost</a:t>
            </a:r>
            <a:r>
              <a:rPr lang="cs-CZ" dirty="0" smtClean="0"/>
              <a:t> – k osvětlení se používal plyn acetylen, </a:t>
            </a:r>
          </a:p>
          <a:p>
            <a:pPr marL="0" indent="0">
              <a:buNone/>
            </a:pPr>
            <a:r>
              <a:rPr lang="cs-CZ" dirty="0" smtClean="0"/>
              <a:t>od </a:t>
            </a:r>
            <a:r>
              <a:rPr lang="cs-CZ" b="1" dirty="0" smtClean="0"/>
              <a:t>1910</a:t>
            </a:r>
            <a:r>
              <a:rPr lang="cs-CZ" dirty="0" smtClean="0"/>
              <a:t> elektrické žárovky</a:t>
            </a:r>
          </a:p>
          <a:p>
            <a:pPr marL="0" indent="0">
              <a:buNone/>
            </a:pPr>
            <a:r>
              <a:rPr lang="cs-CZ" dirty="0" smtClean="0"/>
              <a:t>Za 1. světové války byl ústav změněn na vojenskou nemocnici, za 2. světové války v něm byla kasárna</a:t>
            </a:r>
          </a:p>
          <a:p>
            <a:pPr marL="0" indent="0">
              <a:buNone/>
            </a:pPr>
            <a:r>
              <a:rPr lang="cs-CZ" b="1" dirty="0" smtClean="0"/>
              <a:t>1964</a:t>
            </a:r>
            <a:r>
              <a:rPr lang="cs-CZ" dirty="0" smtClean="0"/>
              <a:t> – konaly se zde první </a:t>
            </a:r>
            <a:r>
              <a:rPr lang="cs-CZ" b="1" dirty="0" smtClean="0"/>
              <a:t>sportovní hry ZŠ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246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40041666\Desktop\Ustavy\Praha_Radlice\Radlice_fotosoutez\Fotosoutez_stare_Radlic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43" y="902412"/>
            <a:ext cx="9413471" cy="510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34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Moravský zemský ústav pro hluchoněmé v Ivančicích – 1894</a:t>
            </a:r>
            <a:endParaRPr lang="cs-CZ" dirty="0"/>
          </a:p>
        </p:txBody>
      </p:sp>
      <p:pic>
        <p:nvPicPr>
          <p:cNvPr id="2050" name="Picture 2" descr="C:\Users\40041666\Desktop\Ustavy\Ivancice\Ivancice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920880" cy="489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0433" y="623731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První učitelský sbor, 1894. Třetí zleva je ředitel </a:t>
            </a:r>
            <a:r>
              <a:rPr lang="cs-CZ" sz="3000" b="1" dirty="0" smtClean="0"/>
              <a:t>Josef Kolář</a:t>
            </a:r>
            <a:endParaRPr lang="cs-CZ" sz="3000" b="1" dirty="0"/>
          </a:p>
        </p:txBody>
      </p:sp>
    </p:spTree>
    <p:extLst>
      <p:ext uri="{BB962C8B-B14F-4D97-AF65-F5344CB8AC3E}">
        <p14:creationId xmlns:p14="http://schemas.microsoft.com/office/powerpoint/2010/main" val="316011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 descr="C:\Users\40041666\Desktop\Ustavy\Ivancice\Ivancice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08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r>
              <a:rPr lang="cs-CZ" b="1" dirty="0" smtClean="0"/>
              <a:t>Moravský zemský ústav pro hluchoněmé v Lipníku – 1894</a:t>
            </a:r>
            <a:endParaRPr lang="cs-CZ" b="1" dirty="0"/>
          </a:p>
        </p:txBody>
      </p:sp>
      <p:pic>
        <p:nvPicPr>
          <p:cNvPr id="32770" name="Picture 2" descr="C:\Users\40041666\Desktop\Ustavy\Lipnik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2789"/>
            <a:ext cx="91440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40041666\Desktop\Ustavy\Lipnik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218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32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1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Moravský zemský ústav pro hluchoněmé v Lipníku – 1894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45" y="1412776"/>
            <a:ext cx="9144000" cy="5573216"/>
          </a:xfrm>
        </p:spPr>
        <p:txBody>
          <a:bodyPr/>
          <a:lstStyle/>
          <a:p>
            <a:r>
              <a:rPr lang="cs-CZ" dirty="0" smtClean="0"/>
              <a:t>Postaven ve stejném roce (1894) a stejným stavitelem (Josef Kočí), jako ústav v Ivančicích</a:t>
            </a:r>
          </a:p>
          <a:p>
            <a:r>
              <a:rPr lang="cs-CZ" dirty="0" smtClean="0"/>
              <a:t>Za 1. světové války zde byly i žáci z Ivančic a Valašského Meziříčí</a:t>
            </a:r>
          </a:p>
          <a:p>
            <a:r>
              <a:rPr lang="cs-CZ" b="1" dirty="0" smtClean="0"/>
              <a:t>1918</a:t>
            </a:r>
            <a:r>
              <a:rPr lang="cs-CZ" dirty="0" smtClean="0"/>
              <a:t> – vychází tu „Noviny pro hluchoněmé“, první český časopis pro neslyšící</a:t>
            </a:r>
          </a:p>
          <a:p>
            <a:r>
              <a:rPr lang="cs-CZ" dirty="0" smtClean="0"/>
              <a:t>Významným ředitelem byl </a:t>
            </a:r>
            <a:r>
              <a:rPr lang="cs-CZ" b="1" dirty="0" smtClean="0"/>
              <a:t>Hubert Synek</a:t>
            </a:r>
            <a:r>
              <a:rPr lang="cs-CZ" dirty="0" smtClean="0"/>
              <a:t> (1883-1951)</a:t>
            </a:r>
          </a:p>
          <a:p>
            <a:r>
              <a:rPr lang="cs-CZ" dirty="0" smtClean="0"/>
              <a:t>1950-1999 přestěhován do kláštera na </a:t>
            </a:r>
            <a:r>
              <a:rPr lang="cs-CZ" b="1" dirty="0" smtClean="0"/>
              <a:t>Svatém Kopečku</a:t>
            </a:r>
            <a:r>
              <a:rPr lang="cs-CZ" dirty="0" smtClean="0"/>
              <a:t> u Olomouce, od 1999 v </a:t>
            </a:r>
            <a:r>
              <a:rPr lang="cs-CZ" b="1" dirty="0" smtClean="0"/>
              <a:t>Olomouci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82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cs-CZ" b="1" dirty="0" smtClean="0"/>
              <a:t>Moravský zemský ústav pro hluchoněmé v Šumperku – 1907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88840"/>
            <a:ext cx="8892480" cy="4525963"/>
          </a:xfrm>
        </p:spPr>
        <p:txBody>
          <a:bodyPr>
            <a:normAutofit/>
          </a:bodyPr>
          <a:lstStyle/>
          <a:p>
            <a:r>
              <a:rPr lang="cs-CZ" sz="3600" dirty="0" smtClean="0"/>
              <a:t>Jen pro německé neslyšící děti</a:t>
            </a:r>
          </a:p>
          <a:p>
            <a:r>
              <a:rPr lang="cs-CZ" sz="3600" dirty="0" smtClean="0"/>
              <a:t>Od </a:t>
            </a:r>
            <a:r>
              <a:rPr lang="cs-CZ" sz="3600" b="1" dirty="0" smtClean="0"/>
              <a:t>1919</a:t>
            </a:r>
            <a:r>
              <a:rPr lang="cs-CZ" sz="3600" dirty="0" smtClean="0"/>
              <a:t> sem chodily i německé neslyšící děti z Brna</a:t>
            </a:r>
          </a:p>
          <a:p>
            <a:r>
              <a:rPr lang="cs-CZ" sz="3600" dirty="0" smtClean="0"/>
              <a:t>Za 2. světové války v něm byla vojenská nemocnice</a:t>
            </a:r>
          </a:p>
          <a:p>
            <a:r>
              <a:rPr lang="cs-CZ" sz="3600" b="1" dirty="0" smtClean="0"/>
              <a:t>1945</a:t>
            </a:r>
            <a:r>
              <a:rPr lang="cs-CZ" sz="3600" dirty="0" smtClean="0"/>
              <a:t> – ústav je zrušen, protože německé děti byly odsunuty do Německa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65429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8840"/>
          </a:xfrm>
        </p:spPr>
        <p:txBody>
          <a:bodyPr>
            <a:noAutofit/>
          </a:bodyPr>
          <a:lstStyle/>
          <a:p>
            <a:r>
              <a:rPr lang="cs-CZ" sz="4200" b="1" dirty="0" smtClean="0"/>
              <a:t>Moravský zemský ústav pro hluchoněmé ve Valašském Meziříčí – 1911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3075" name="Picture 3" descr="C:\Users\40041666\Desktop\Ustavy\Valasske_Mezirici\Valmez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91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4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cs-CZ" sz="4200" b="1" dirty="0"/>
              <a:t>Moravský zemský ústav pro hluchoněmé ve Valašském Meziříčí – 1911</a:t>
            </a:r>
            <a:endParaRPr lang="cs-CZ" sz="4200" dirty="0"/>
          </a:p>
        </p:txBody>
      </p:sp>
      <p:pic>
        <p:nvPicPr>
          <p:cNvPr id="4099" name="Picture 3" descr="C:\Users\40041666\Desktop\Ustavy\Valasske_Mezirici\img00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0768"/>
            <a:ext cx="9122336" cy="588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00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cs-CZ" sz="4200" b="1" dirty="0"/>
              <a:t>Moravský zemský ústav pro hluchoněmé ve Valašském Meziříčí – 1911</a:t>
            </a:r>
            <a:endParaRPr lang="cs-CZ" sz="4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5112568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1911</a:t>
            </a:r>
            <a:r>
              <a:rPr lang="cs-CZ" dirty="0" smtClean="0"/>
              <a:t> – první ředitel </a:t>
            </a:r>
            <a:r>
              <a:rPr lang="cs-CZ" b="1" dirty="0" smtClean="0"/>
              <a:t>Antonín </a:t>
            </a:r>
            <a:r>
              <a:rPr lang="cs-CZ" b="1" dirty="0" err="1" smtClean="0"/>
              <a:t>Schell</a:t>
            </a:r>
            <a:r>
              <a:rPr lang="cs-CZ" b="1" dirty="0" smtClean="0"/>
              <a:t> </a:t>
            </a:r>
            <a:r>
              <a:rPr lang="cs-CZ" dirty="0" smtClean="0"/>
              <a:t>(předtím ředitel v Lipníku, učil také v Brně a Ivančicích)</a:t>
            </a:r>
          </a:p>
          <a:p>
            <a:r>
              <a:rPr lang="cs-CZ" b="1" dirty="0" smtClean="0"/>
              <a:t>1914-1918</a:t>
            </a:r>
            <a:r>
              <a:rPr lang="cs-CZ" dirty="0" smtClean="0"/>
              <a:t> – z ústavu je velká </a:t>
            </a:r>
            <a:r>
              <a:rPr lang="cs-CZ" b="1" dirty="0" smtClean="0"/>
              <a:t>vojenská nemocnice </a:t>
            </a:r>
            <a:r>
              <a:rPr lang="cs-CZ" dirty="0" smtClean="0"/>
              <a:t>pro 500 zraněných vojáků</a:t>
            </a:r>
          </a:p>
          <a:p>
            <a:r>
              <a:rPr lang="cs-CZ" dirty="0" smtClean="0"/>
              <a:t>1924 – ústav navštívil prezident </a:t>
            </a:r>
            <a:r>
              <a:rPr lang="cs-CZ" b="1" dirty="0" smtClean="0"/>
              <a:t>T. G. Masaryk</a:t>
            </a:r>
          </a:p>
          <a:p>
            <a:r>
              <a:rPr lang="cs-CZ" dirty="0" smtClean="0"/>
              <a:t>vznikají nové učební obory: </a:t>
            </a:r>
            <a:r>
              <a:rPr lang="cs-CZ" dirty="0" err="1" smtClean="0"/>
              <a:t>elektrovýroba</a:t>
            </a:r>
            <a:r>
              <a:rPr lang="cs-CZ" dirty="0" smtClean="0"/>
              <a:t> (od 1987), výpočetní technika (od 1991), zahradník (od 1997)</a:t>
            </a:r>
          </a:p>
          <a:p>
            <a:r>
              <a:rPr lang="cs-CZ" b="1" dirty="0" smtClean="0"/>
              <a:t>2006</a:t>
            </a:r>
            <a:r>
              <a:rPr lang="cs-CZ" dirty="0" smtClean="0"/>
              <a:t> – škola </a:t>
            </a:r>
            <a:r>
              <a:rPr lang="cs-CZ" dirty="0"/>
              <a:t>zařazena mezi 100 nejlepších českých firem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186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40041666\Desktop\Ustavy\Valasske_Mezirici\Vyuka_Valasske_Meziric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47" y="33403"/>
            <a:ext cx="9104598" cy="682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08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C:\Users\40041666\Desktop\Ustavy\Valasske_Mezirici\Valmez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0"/>
            <a:ext cx="9641540" cy="685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96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C:\Users\40041666\Desktop\Ustavy\Praha_Radlice\Radlice_fotosoutez\IMGP94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06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1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40041666\Desktop\Ustavy\Valasske_Mezirici\Valmez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5" y="4762"/>
            <a:ext cx="9452741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68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40041666\Desktop\Ustavy\Valasske_Mezirici\img000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780" y="0"/>
            <a:ext cx="9361514" cy="688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6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Ústav </a:t>
            </a:r>
            <a:r>
              <a:rPr lang="cs-CZ" b="1" dirty="0"/>
              <a:t>pro hluchoněmé v Plzni – 1913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5122" name="Picture 2" descr="C:\Users\40041666\Desktop\Ustavy\Plzeň\0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484" y="1196752"/>
            <a:ext cx="929248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95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9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Ústav pro hluchoněmé v Plzni – 1913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 smtClean="0"/>
              <a:t>1913-1923</a:t>
            </a:r>
            <a:r>
              <a:rPr lang="cs-CZ" dirty="0" smtClean="0"/>
              <a:t> – výuka probíhala v Ústavu školských sester </a:t>
            </a:r>
            <a:r>
              <a:rPr lang="cs-CZ" dirty="0" err="1" smtClean="0"/>
              <a:t>Notredamských</a:t>
            </a:r>
            <a:endParaRPr lang="cs-CZ" dirty="0" smtClean="0"/>
          </a:p>
          <a:p>
            <a:r>
              <a:rPr lang="cs-CZ" dirty="0" smtClean="0"/>
              <a:t>1923 – zakoupen dům v Houškově ulici</a:t>
            </a:r>
          </a:p>
          <a:p>
            <a:r>
              <a:rPr lang="cs-CZ" dirty="0" smtClean="0"/>
              <a:t>1931 – nová budova na Benešově náměstí</a:t>
            </a:r>
          </a:p>
          <a:p>
            <a:r>
              <a:rPr lang="cs-CZ" b="1" dirty="0" smtClean="0"/>
              <a:t>1945</a:t>
            </a:r>
            <a:r>
              <a:rPr lang="cs-CZ" dirty="0" smtClean="0"/>
              <a:t> – budova je zabrána pro lékařskou fakultu</a:t>
            </a:r>
          </a:p>
          <a:p>
            <a:r>
              <a:rPr lang="cs-CZ" b="1" dirty="0" smtClean="0"/>
              <a:t>1973</a:t>
            </a:r>
            <a:r>
              <a:rPr lang="cs-CZ" dirty="0" smtClean="0"/>
              <a:t> – nový školní areál v Plzni-Doubravce</a:t>
            </a:r>
          </a:p>
          <a:p>
            <a:r>
              <a:rPr lang="cs-CZ" dirty="0" smtClean="0"/>
              <a:t>Významným ředitelem v letech 1923-1938 </a:t>
            </a:r>
            <a:r>
              <a:rPr lang="cs-CZ" b="1" dirty="0" smtClean="0"/>
              <a:t>Melichar </a:t>
            </a:r>
            <a:r>
              <a:rPr lang="cs-CZ" b="1" dirty="0" err="1" smtClean="0"/>
              <a:t>Bednářík</a:t>
            </a:r>
            <a:r>
              <a:rPr lang="cs-CZ" b="1" dirty="0" smtClean="0"/>
              <a:t> </a:t>
            </a:r>
            <a:r>
              <a:rPr lang="cs-CZ" dirty="0" smtClean="0"/>
              <a:t>(pozdější ředitel Výmolova ústavu)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80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8098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3800" b="1" dirty="0" smtClean="0"/>
              <a:t>Současná adresa plzeňské školy v Mohylové ulici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2050" name="Picture 2" descr="C:\Users\40041666\Desktop\Ustavy\Plzeň\Plzeň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66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119675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3800" b="1" dirty="0" smtClean="0"/>
              <a:t>První český ústav pro hluchoněmé v Praze – 1916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8195" name="Picture 3" descr="C:\Users\40041666\Desktop\Ustavy\Praha_Radlice\Radlice_vybrane\1 – kop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3384"/>
            <a:ext cx="923945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4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2819" y="0"/>
            <a:ext cx="9176819" cy="922114"/>
          </a:xfrm>
        </p:spPr>
        <p:txBody>
          <a:bodyPr>
            <a:normAutofit fontScale="90000"/>
          </a:bodyPr>
          <a:lstStyle/>
          <a:p>
            <a:r>
              <a:rPr lang="cs-CZ" sz="3800" b="1" dirty="0" smtClean="0"/>
              <a:t/>
            </a:r>
            <a:br>
              <a:rPr lang="cs-CZ" sz="3800" b="1" dirty="0" smtClean="0"/>
            </a:br>
            <a:r>
              <a:rPr lang="cs-CZ" sz="3800" b="1" dirty="0" smtClean="0"/>
              <a:t>První </a:t>
            </a:r>
            <a:r>
              <a:rPr lang="cs-CZ" sz="3800" b="1" dirty="0"/>
              <a:t>český ústav pro hluchoněmé v Praze – 1916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 flipV="1">
            <a:off x="971600" y="332656"/>
            <a:ext cx="1619672" cy="5040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6147" name="Picture 3" descr="C:\Users\40041666\Desktop\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8" y="2492896"/>
            <a:ext cx="389915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40041666\Desktop\Josef_Kolar_redit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2895"/>
            <a:ext cx="3347864" cy="503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494249" y="980727"/>
            <a:ext cx="3648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První ředitel </a:t>
            </a:r>
            <a:r>
              <a:rPr lang="cs-CZ" sz="2800" b="1" dirty="0" smtClean="0"/>
              <a:t>Josef Kolář </a:t>
            </a:r>
            <a:r>
              <a:rPr lang="cs-CZ" sz="2800" dirty="0" smtClean="0"/>
              <a:t>(1864-1942) předtím řediteloval v Ivančicích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980728"/>
            <a:ext cx="4076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V letech 1916-1926 ústav sídlil v </a:t>
            </a:r>
            <a:r>
              <a:rPr lang="cs-CZ" sz="2800" b="1" dirty="0" smtClean="0"/>
              <a:t>Kateřinské ulici </a:t>
            </a:r>
          </a:p>
          <a:p>
            <a:pPr algn="ctr"/>
            <a:r>
              <a:rPr lang="cs-CZ" sz="2800" dirty="0" smtClean="0"/>
              <a:t>v domě „U zlatého lva“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4765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5517"/>
            <a:ext cx="9144000" cy="667179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800" b="1" dirty="0" smtClean="0"/>
              <a:t>První </a:t>
            </a:r>
            <a:r>
              <a:rPr lang="cs-CZ" sz="3800" b="1" dirty="0"/>
              <a:t>český ústav pro hluchoněmé v Praze – 1916</a:t>
            </a:r>
            <a:r>
              <a:rPr lang="cs-CZ" sz="3800" dirty="0"/>
              <a:t/>
            </a:r>
            <a:br>
              <a:rPr lang="cs-CZ" sz="3800" dirty="0"/>
            </a:br>
            <a:endParaRPr lang="cs-CZ" dirty="0"/>
          </a:p>
        </p:txBody>
      </p:sp>
      <p:pic>
        <p:nvPicPr>
          <p:cNvPr id="9218" name="Picture 2" descr="C:\Users\40041666\Desktop\Ustavy\Praha_Radlice\Radlice_vybrane\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3" y="788071"/>
            <a:ext cx="9147393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764704"/>
            <a:ext cx="5724128" cy="147732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rgbClr val="FF0000"/>
                </a:solidFill>
              </a:rPr>
              <a:t>Se stavbou vlastní budovy ústavu </a:t>
            </a:r>
          </a:p>
          <a:p>
            <a:r>
              <a:rPr lang="cs-CZ" sz="3000" b="1" dirty="0" smtClean="0">
                <a:solidFill>
                  <a:srgbClr val="FF0000"/>
                </a:solidFill>
              </a:rPr>
              <a:t>se začalo 30. 6. 1925 na místě bývalého velkostatku v Radlicích</a:t>
            </a:r>
            <a:endParaRPr lang="cs-CZ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3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68" y="0"/>
            <a:ext cx="9137631" cy="908720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Stavba ústavu probíhala velmi rychle, </a:t>
            </a:r>
            <a:br>
              <a:rPr lang="cs-CZ" sz="3200" b="1" dirty="0" smtClean="0"/>
            </a:br>
            <a:r>
              <a:rPr lang="cs-CZ" sz="3200" b="1" dirty="0" smtClean="0"/>
              <a:t>kolaudace je o rok později, 15. 9. 1926</a:t>
            </a:r>
            <a:endParaRPr lang="cs-CZ" sz="3200" b="1" dirty="0"/>
          </a:p>
        </p:txBody>
      </p:sp>
      <p:pic>
        <p:nvPicPr>
          <p:cNvPr id="10242" name="Picture 2" descr="C:\Users\40041666\Desktop\Ustavy\Praha_Radlice\Radlice_vybrane\008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62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96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0" y="0"/>
            <a:ext cx="9141850" cy="908720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Stavební práce provedla firma V. Nekvasil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C:\Users\40041666\Desktop\Ustavy\Praha_Radlice\Radlice_vybrane\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810" y="972210"/>
            <a:ext cx="937834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3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Kdy byly ústavy založeny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17908"/>
            <a:ext cx="8229600" cy="573325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sz="3800" dirty="0" smtClean="0"/>
              <a:t>1786 – Praha Smíchov</a:t>
            </a:r>
          </a:p>
          <a:p>
            <a:pPr marL="0" indent="0">
              <a:buNone/>
            </a:pPr>
            <a:r>
              <a:rPr lang="cs-CZ" sz="3800" dirty="0" smtClean="0"/>
              <a:t>1829 – Brno</a:t>
            </a:r>
          </a:p>
          <a:p>
            <a:pPr marL="0" indent="0">
              <a:buNone/>
            </a:pPr>
            <a:r>
              <a:rPr lang="cs-CZ" sz="3800" dirty="0" smtClean="0"/>
              <a:t>1844 – Mikulov (1852 přestěhován do Vídně)</a:t>
            </a:r>
          </a:p>
          <a:p>
            <a:pPr marL="0" indent="0">
              <a:buNone/>
            </a:pPr>
            <a:r>
              <a:rPr lang="cs-CZ" sz="3800" dirty="0" smtClean="0"/>
              <a:t>1858 – Litoměřice (1947 zanikl)</a:t>
            </a:r>
          </a:p>
          <a:p>
            <a:pPr marL="0" indent="0">
              <a:buNone/>
            </a:pPr>
            <a:r>
              <a:rPr lang="cs-CZ" sz="3800" dirty="0" smtClean="0"/>
              <a:t>1871 – České Budějovice</a:t>
            </a:r>
          </a:p>
          <a:p>
            <a:pPr marL="0" indent="0">
              <a:buNone/>
            </a:pPr>
            <a:r>
              <a:rPr lang="cs-CZ" sz="3800" dirty="0" smtClean="0"/>
              <a:t>1881 – Hradec Králové</a:t>
            </a:r>
          </a:p>
          <a:p>
            <a:pPr marL="0" indent="0">
              <a:buNone/>
            </a:pPr>
            <a:r>
              <a:rPr lang="cs-CZ" sz="3800" dirty="0" smtClean="0"/>
              <a:t>1894 – Ivančice</a:t>
            </a:r>
          </a:p>
          <a:p>
            <a:pPr marL="0" indent="0">
              <a:buNone/>
            </a:pPr>
            <a:r>
              <a:rPr lang="cs-CZ" sz="3800" dirty="0" smtClean="0"/>
              <a:t>1894 – Lipník (dnes v Olomouci)</a:t>
            </a:r>
          </a:p>
          <a:p>
            <a:pPr marL="0" indent="0">
              <a:buNone/>
            </a:pPr>
            <a:r>
              <a:rPr lang="cs-CZ" sz="3800" dirty="0" smtClean="0"/>
              <a:t>1907 – Šumperk (1939 zanikl)</a:t>
            </a:r>
          </a:p>
          <a:p>
            <a:pPr marL="0" indent="0">
              <a:buNone/>
            </a:pPr>
            <a:r>
              <a:rPr lang="cs-CZ" sz="3800" dirty="0" smtClean="0"/>
              <a:t>1911 – Valašské Meziříčí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933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C:\Users\40041666\Desktop\Ustavy\Praha_Radlice\Radlice_vybrane\0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48680"/>
            <a:ext cx="924680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2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0223" y="0"/>
            <a:ext cx="9174223" cy="1064378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Slavnostní otevření ústavu se konalo </a:t>
            </a:r>
            <a:r>
              <a:rPr lang="cs-CZ" sz="3200" b="1" dirty="0" smtClean="0">
                <a:solidFill>
                  <a:srgbClr val="FF0000"/>
                </a:solidFill>
              </a:rPr>
              <a:t>21. 11. 1926 </a:t>
            </a:r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cs-CZ" sz="3200" b="1" dirty="0" smtClean="0"/>
              <a:t>za účasti ministra Františka Staňka a primátora Karla Baxy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C:\Users\40041666\Desktop\Ustavy\Praha_Radlice\Radlice_vybrane\01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3" y="1064378"/>
            <a:ext cx="949455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77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40041666\Desktop\Ustavy\Praha_Radlice\Radlice_vybrane\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908" y="0"/>
            <a:ext cx="9510908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40041666\Desktop\Ustavy\Praha_Radlice\Radlice_vybrane\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" y="0"/>
            <a:ext cx="9537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1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40041666\Desktop\Ustavy\Praha_Radlice\Radlice_vybrane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99392"/>
            <a:ext cx="968563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7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556792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Největší zásluhy na stavbě školy měl </a:t>
            </a:r>
            <a:r>
              <a:rPr lang="cs-CZ" sz="3200" b="1" dirty="0" smtClean="0">
                <a:solidFill>
                  <a:srgbClr val="FF0000"/>
                </a:solidFill>
              </a:rPr>
              <a:t>Prof. MUDr. Karel Výmola </a:t>
            </a:r>
            <a:r>
              <a:rPr lang="cs-CZ" sz="3200" b="1" dirty="0" smtClean="0"/>
              <a:t>(1864-1935). Škola je po něm nazvána Výmolovým ústavem a ulice k ní Výmolova</a:t>
            </a:r>
            <a:endParaRPr lang="cs-CZ" sz="3200" b="1" dirty="0"/>
          </a:p>
        </p:txBody>
      </p:sp>
      <p:pic>
        <p:nvPicPr>
          <p:cNvPr id="4098" name="Picture 2" descr="C:\Users\40041666\Desktop\Ustavy\Praha_Radlice\Karel_Vymola\Karel_Vymola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2" y="1997102"/>
            <a:ext cx="3819548" cy="488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40041666\Desktop\Ustavy\Praha_Radlice\Karel_Vymola\Karel_Vymol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95194"/>
            <a:ext cx="3779912" cy="486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07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Autofit/>
          </a:bodyPr>
          <a:lstStyle/>
          <a:p>
            <a:r>
              <a:rPr lang="cs-CZ" altLang="cs-CZ" sz="3400" b="1" dirty="0"/>
              <a:t>Učitelský sbor Výmolova ústavu, dr. Výmola </a:t>
            </a:r>
            <a:br>
              <a:rPr lang="cs-CZ" altLang="cs-CZ" sz="3400" b="1" dirty="0"/>
            </a:br>
            <a:r>
              <a:rPr lang="cs-CZ" altLang="cs-CZ" sz="3400" b="1" dirty="0"/>
              <a:t>sedí mezi Viktorem Parmou a Josefem Kolářem</a:t>
            </a:r>
            <a:endParaRPr lang="cs-CZ" sz="3400" dirty="0"/>
          </a:p>
        </p:txBody>
      </p:sp>
      <p:pic>
        <p:nvPicPr>
          <p:cNvPr id="7171" name="Picture 3" descr="C:\Users\40041666\Desktop\Ustavy\Praha_Radlice\Radlice_vybrane\Ucitelsky_sbor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91339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6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Dne 7. 5. 1991 navštívila naši školu </a:t>
            </a:r>
            <a:br>
              <a:rPr lang="cs-CZ" sz="4000" b="1" dirty="0" smtClean="0"/>
            </a:br>
            <a:r>
              <a:rPr lang="cs-CZ" sz="4000" b="1" dirty="0" smtClean="0"/>
              <a:t>britská </a:t>
            </a:r>
            <a:r>
              <a:rPr lang="cs-CZ" sz="4000" b="1" dirty="0" smtClean="0">
                <a:solidFill>
                  <a:srgbClr val="FF0000"/>
                </a:solidFill>
              </a:rPr>
              <a:t>princezna Diana</a:t>
            </a:r>
            <a:endParaRPr lang="cs-CZ" sz="40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40041666\Desktop\0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9928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4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b="1" dirty="0" smtClean="0"/>
              <a:t>Veřejná škola pro nedoslýchavé v Praze, </a:t>
            </a:r>
            <a:br>
              <a:rPr lang="cs-CZ" sz="4000" b="1" dirty="0" smtClean="0"/>
            </a:br>
            <a:r>
              <a:rPr lang="cs-CZ" sz="4000" b="1" dirty="0" smtClean="0"/>
              <a:t>Ječné ulici – 1945</a:t>
            </a:r>
            <a:br>
              <a:rPr lang="cs-CZ" sz="4000" b="1" dirty="0" smtClean="0"/>
            </a:br>
            <a:endParaRPr lang="cs-CZ" sz="4000" b="1" dirty="0"/>
          </a:p>
        </p:txBody>
      </p:sp>
      <p:pic>
        <p:nvPicPr>
          <p:cNvPr id="3074" name="Picture 2" descr="C:\Users\40041666\Desktop\Ustavy\Praha_Jecna\IMGP9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93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6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Veřejná škola pro nedoslýchavé v Praze, </a:t>
            </a:r>
            <a:br>
              <a:rPr lang="cs-CZ" b="1" dirty="0"/>
            </a:br>
            <a:r>
              <a:rPr lang="cs-CZ" b="1" dirty="0"/>
              <a:t>Ječné ulici – 1945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486" y="1844824"/>
            <a:ext cx="9036496" cy="4497363"/>
          </a:xfrm>
        </p:spPr>
        <p:txBody>
          <a:bodyPr/>
          <a:lstStyle/>
          <a:p>
            <a:r>
              <a:rPr lang="cs-CZ" dirty="0" smtClean="0"/>
              <a:t>Škola se několikrát stěhovala:</a:t>
            </a:r>
          </a:p>
          <a:p>
            <a:r>
              <a:rPr lang="cs-CZ" dirty="0" smtClean="0"/>
              <a:t>do </a:t>
            </a:r>
            <a:r>
              <a:rPr lang="cs-CZ" b="1" dirty="0" smtClean="0"/>
              <a:t>Libně</a:t>
            </a:r>
            <a:r>
              <a:rPr lang="cs-CZ" dirty="0" smtClean="0"/>
              <a:t> (ulice Na Košince), do </a:t>
            </a:r>
            <a:r>
              <a:rPr lang="cs-CZ" b="1" dirty="0" smtClean="0"/>
              <a:t>Dejvic</a:t>
            </a:r>
            <a:r>
              <a:rPr lang="cs-CZ" dirty="0" smtClean="0"/>
              <a:t> (Komenského ulice, dnes Jugoslávských partyzánů), do </a:t>
            </a:r>
            <a:r>
              <a:rPr lang="cs-CZ" b="1" dirty="0" smtClean="0"/>
              <a:t>Karlína</a:t>
            </a:r>
            <a:r>
              <a:rPr lang="cs-CZ" dirty="0" smtClean="0"/>
              <a:t> (Lyčkovo náměstí)</a:t>
            </a:r>
          </a:p>
          <a:p>
            <a:r>
              <a:rPr lang="cs-CZ" dirty="0" smtClean="0"/>
              <a:t>V Ječné ulici je od roku 1950 (bývalý klášter sv. Anny)</a:t>
            </a:r>
          </a:p>
          <a:p>
            <a:r>
              <a:rPr lang="cs-CZ" b="1" dirty="0" smtClean="0"/>
              <a:t>1954</a:t>
            </a:r>
            <a:r>
              <a:rPr lang="cs-CZ" dirty="0" smtClean="0"/>
              <a:t> – založeno </a:t>
            </a:r>
            <a:r>
              <a:rPr lang="cs-CZ" b="1" dirty="0" smtClean="0"/>
              <a:t>gymnázium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01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cs-CZ" sz="4000" b="1" dirty="0"/>
              <a:t>Kdy byly ústavy založeny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 smtClean="0"/>
              <a:t>1913 – Plzeň</a:t>
            </a:r>
          </a:p>
          <a:p>
            <a:pPr marL="0" indent="0">
              <a:buNone/>
            </a:pPr>
            <a:r>
              <a:rPr lang="cs-CZ" dirty="0" smtClean="0"/>
              <a:t>1916 (1926) – Praha Radlice</a:t>
            </a:r>
          </a:p>
          <a:p>
            <a:pPr marL="0" indent="0">
              <a:buNone/>
            </a:pPr>
            <a:r>
              <a:rPr lang="cs-CZ" dirty="0" smtClean="0"/>
              <a:t>1945 – Praha Ječná</a:t>
            </a:r>
          </a:p>
          <a:p>
            <a:pPr marL="0" indent="0">
              <a:buNone/>
            </a:pPr>
            <a:r>
              <a:rPr lang="cs-CZ" dirty="0" smtClean="0"/>
              <a:t>1854 – Kyjov</a:t>
            </a:r>
          </a:p>
          <a:p>
            <a:pPr marL="0" indent="0">
              <a:buNone/>
            </a:pPr>
            <a:r>
              <a:rPr lang="cs-CZ" dirty="0" smtClean="0"/>
              <a:t>1955 – Liberec</a:t>
            </a:r>
          </a:p>
          <a:p>
            <a:pPr marL="0" indent="0">
              <a:buNone/>
            </a:pPr>
            <a:r>
              <a:rPr lang="cs-CZ" dirty="0" smtClean="0"/>
              <a:t>1982 – Ostrava</a:t>
            </a:r>
          </a:p>
          <a:p>
            <a:pPr marL="0" indent="0">
              <a:buNone/>
            </a:pPr>
            <a:r>
              <a:rPr lang="cs-CZ" dirty="0" smtClean="0"/>
              <a:t>1988 – Brno (střední škola)</a:t>
            </a:r>
          </a:p>
          <a:p>
            <a:pPr marL="0" indent="0">
              <a:buNone/>
            </a:pPr>
            <a:r>
              <a:rPr lang="cs-CZ" dirty="0" smtClean="0"/>
              <a:t>1994 – Beroun (střední škola)</a:t>
            </a:r>
          </a:p>
          <a:p>
            <a:pPr marL="0" indent="0">
              <a:buNone/>
            </a:pPr>
            <a:r>
              <a:rPr lang="cs-CZ" dirty="0" smtClean="0"/>
              <a:t>1995 – Praha (mateřská škola </a:t>
            </a:r>
            <a:r>
              <a:rPr lang="cs-CZ" dirty="0" err="1" smtClean="0"/>
              <a:t>Pipan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504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ZŠ a MŠ pro nedoslýchavé v Kyjově – 1954</a:t>
            </a:r>
            <a:endParaRPr lang="cs-CZ" sz="4000" b="1" dirty="0"/>
          </a:p>
        </p:txBody>
      </p:sp>
      <p:pic>
        <p:nvPicPr>
          <p:cNvPr id="4098" name="Picture 2" descr="C:\Users\40041666\Desktop\Ustavy\Kyjov\Kyjov_ZS_S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2" y="1124744"/>
            <a:ext cx="921392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63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99392"/>
            <a:ext cx="9162581" cy="90872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ZŠ a MŠ logopedická v Liberci – 1955</a:t>
            </a:r>
            <a:endParaRPr lang="cs-CZ" sz="40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-26370" y="908720"/>
            <a:ext cx="9170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První budova školy (bývalá hospoda) ve</a:t>
            </a:r>
            <a:r>
              <a:rPr lang="cs-CZ" sz="3200" b="1" dirty="0" smtClean="0"/>
              <a:t> Starém </a:t>
            </a:r>
            <a:r>
              <a:rPr lang="cs-CZ" sz="3200" b="1" dirty="0" err="1" smtClean="0"/>
              <a:t>Harcově</a:t>
            </a:r>
            <a:r>
              <a:rPr lang="cs-CZ" sz="3200" dirty="0" smtClean="0"/>
              <a:t>, v Jizerské ulici 237. Začínalo se s 25 žáky.</a:t>
            </a:r>
            <a:endParaRPr lang="cs-CZ" sz="3200" b="1" dirty="0"/>
          </a:p>
        </p:txBody>
      </p:sp>
      <p:pic>
        <p:nvPicPr>
          <p:cNvPr id="1026" name="Picture 2" descr="C:\Users\40041666\Desktop\Jizerska_23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15209"/>
            <a:ext cx="7560840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57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ZŠ a MŠ logopedická v Liberci – 1955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765" y="1124744"/>
            <a:ext cx="9132235" cy="5805264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Purkyňova 234 –</a:t>
            </a:r>
            <a:r>
              <a:rPr lang="cs-CZ" b="1" dirty="0"/>
              <a:t> </a:t>
            </a:r>
            <a:r>
              <a:rPr lang="cs-CZ" dirty="0" smtClean="0"/>
              <a:t>další </a:t>
            </a:r>
            <a:r>
              <a:rPr lang="cs-CZ" dirty="0"/>
              <a:t>nouzové řešení </a:t>
            </a:r>
            <a:r>
              <a:rPr lang="cs-CZ" dirty="0" smtClean="0"/>
              <a:t>budovy </a:t>
            </a:r>
            <a:r>
              <a:rPr lang="cs-CZ" dirty="0"/>
              <a:t>školy v roce </a:t>
            </a:r>
            <a:r>
              <a:rPr lang="cs-CZ" dirty="0" smtClean="0"/>
              <a:t>1956. Internát byl vzdálen 400 m.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4" name="Picture 2" descr="C:\Users\40041666\Desktop\Domov_Harc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6871"/>
            <a:ext cx="7272808" cy="462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83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ZŠ a MŠ logopedická v Liberci – 1955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6712"/>
            <a:ext cx="9131586" cy="5877272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1959-1981 </a:t>
            </a:r>
            <a:r>
              <a:rPr lang="cs-CZ" dirty="0"/>
              <a:t>škola sídlila </a:t>
            </a:r>
            <a:r>
              <a:rPr lang="cs-CZ" dirty="0" smtClean="0"/>
              <a:t>v </a:t>
            </a:r>
            <a:r>
              <a:rPr lang="cs-CZ" b="1" dirty="0"/>
              <a:t>Lesní ulici</a:t>
            </a:r>
            <a:r>
              <a:rPr lang="cs-CZ" dirty="0"/>
              <a:t>, ale prostory byly </a:t>
            </a:r>
            <a:r>
              <a:rPr lang="cs-CZ" dirty="0" smtClean="0"/>
              <a:t>opět nevyhovující</a:t>
            </a:r>
            <a:endParaRPr lang="cs-CZ" dirty="0"/>
          </a:p>
          <a:p>
            <a:endParaRPr lang="cs-CZ" dirty="0"/>
          </a:p>
        </p:txBody>
      </p:sp>
      <p:pic>
        <p:nvPicPr>
          <p:cNvPr id="2050" name="Picture 2" descr="C:\Users\40041666\Desktop\Purkyňova_2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09240"/>
            <a:ext cx="5891998" cy="584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3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Od 1. 9. 1989 najdeme libereckou školu </a:t>
            </a:r>
            <a:br>
              <a:rPr lang="cs-CZ" b="1" dirty="0" smtClean="0"/>
            </a:br>
            <a:r>
              <a:rPr lang="cs-CZ" b="1" dirty="0" smtClean="0"/>
              <a:t>v ulici Elišky Krásnohorské</a:t>
            </a:r>
            <a:endParaRPr lang="cs-CZ" b="1" dirty="0"/>
          </a:p>
        </p:txBody>
      </p:sp>
      <p:pic>
        <p:nvPicPr>
          <p:cNvPr id="8194" name="Picture 2" descr="C:\Users\40041666\Desktop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33398"/>
            <a:ext cx="7992888" cy="535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88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3999" cy="119675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Naše nejmladší ZŠ pro SP je v Ostravě – </a:t>
            </a:r>
            <a:br>
              <a:rPr lang="cs-CZ" b="1" dirty="0" smtClean="0"/>
            </a:br>
            <a:r>
              <a:rPr lang="cs-CZ" b="1" dirty="0" smtClean="0"/>
              <a:t>od 1. 9. 1982</a:t>
            </a:r>
            <a:endParaRPr lang="cs-CZ" b="1" dirty="0"/>
          </a:p>
        </p:txBody>
      </p:sp>
      <p:pic>
        <p:nvPicPr>
          <p:cNvPr id="6146" name="Picture 2" descr="C:\Users\40041666\Desktop\Ustavy\Ostrava\Ostrava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40041666\Desktop\Ustavy\Ostrava\Ostrav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860031" cy="36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55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Zdroje: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334349"/>
            <a:ext cx="8229600" cy="4525963"/>
          </a:xfrm>
        </p:spPr>
        <p:txBody>
          <a:bodyPr/>
          <a:lstStyle/>
          <a:p>
            <a:r>
              <a:rPr lang="cs-CZ" dirty="0" smtClean="0"/>
              <a:t>Kniha „Průvodce“ od Jaroslava Hrubého</a:t>
            </a:r>
          </a:p>
          <a:p>
            <a:r>
              <a:rPr lang="cs-CZ" dirty="0" smtClean="0"/>
              <a:t>Webové stránky škol</a:t>
            </a:r>
          </a:p>
          <a:p>
            <a:r>
              <a:rPr lang="cs-CZ" dirty="0" smtClean="0"/>
              <a:t>Vlastní archiv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635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Pražský ústav pro hluchoněmé – 1786</a:t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aložen na počest návštěvy Josefa II. v Praze</a:t>
            </a:r>
          </a:p>
          <a:p>
            <a:r>
              <a:rPr lang="cs-CZ" b="1" dirty="0" smtClean="0"/>
              <a:t>pátý nejstarší v Evropě</a:t>
            </a:r>
          </a:p>
          <a:p>
            <a:r>
              <a:rPr lang="cs-CZ" dirty="0"/>
              <a:t>n</a:t>
            </a:r>
            <a:r>
              <a:rPr lang="cs-CZ" dirty="0" smtClean="0"/>
              <a:t>ejdříve sídlil na Karlově náměstí (tehdy Dobytčí trh) naproti Novoměstské radnici</a:t>
            </a:r>
          </a:p>
          <a:p>
            <a:r>
              <a:rPr lang="cs-CZ" dirty="0"/>
              <a:t>p</a:t>
            </a:r>
            <a:r>
              <a:rPr lang="cs-CZ" dirty="0" smtClean="0"/>
              <a:t>ozději v Lipové ulici a Žitné ulici</a:t>
            </a:r>
          </a:p>
          <a:p>
            <a:r>
              <a:rPr lang="cs-CZ" dirty="0" smtClean="0"/>
              <a:t>1838-1901 ve Faustově domě na Karlově náměstí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414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C:\Users\40041666\Desktop\Ustavy\Praha_Smichov\Ustav_ve_Faustove_dome_1838_19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7" y="197330"/>
            <a:ext cx="9123163" cy="640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115616" y="260648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0000"/>
                </a:solidFill>
              </a:rPr>
              <a:t>Faustův dům na Karlově náměstí</a:t>
            </a:r>
            <a:endParaRPr lang="cs-CZ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633</TotalTime>
  <Words>1161</Words>
  <Application>Microsoft Office PowerPoint</Application>
  <PresentationFormat>Předvádění na obrazovce (4:3)</PresentationFormat>
  <Paragraphs>182</Paragraphs>
  <Slides>76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77" baseType="lpstr">
      <vt:lpstr>Motiv systému Office</vt:lpstr>
      <vt:lpstr>Ústavy pro hluchoněmé  v Čechách a na Moravě</vt:lpstr>
      <vt:lpstr>Dvě hádanky na zahřátí</vt:lpstr>
      <vt:lpstr>Prezentace aplikace PowerPoint</vt:lpstr>
      <vt:lpstr>Prezentace aplikace PowerPoint</vt:lpstr>
      <vt:lpstr>Prezentace aplikace PowerPoint</vt:lpstr>
      <vt:lpstr>Kdy byly ústavy založeny</vt:lpstr>
      <vt:lpstr>Kdy byly ústavy založeny</vt:lpstr>
      <vt:lpstr>Pražský ústav pro hluchoněmé – 1786 </vt:lpstr>
      <vt:lpstr>Prezentace aplikace PowerPoint</vt:lpstr>
      <vt:lpstr>1902 – postavena vlastní budova  v Holečkově ulici</vt:lpstr>
      <vt:lpstr>Císař František Josef I. vlastnoručně 3x poklepal na základní kámen</vt:lpstr>
      <vt:lpstr>h</vt:lpstr>
      <vt:lpstr>Jak se v něm učilo</vt:lpstr>
      <vt:lpstr>Prezentace aplikace PowerPoint</vt:lpstr>
      <vt:lpstr>Slavní ředitelé</vt:lpstr>
      <vt:lpstr>Prezentace aplikace PowerPoint</vt:lpstr>
      <vt:lpstr>Slavní ředitelé</vt:lpstr>
      <vt:lpstr>Slavní ředitelé</vt:lpstr>
      <vt:lpstr>Slavní ředitelé</vt:lpstr>
      <vt:lpstr>Prezentace aplikace PowerPoint</vt:lpstr>
      <vt:lpstr> Neslyšící učitelé</vt:lpstr>
      <vt:lpstr>Neslyšící učitelé</vt:lpstr>
      <vt:lpstr>Neslyšící učitelé</vt:lpstr>
      <vt:lpstr>Neslyšící učitelé</vt:lpstr>
      <vt:lpstr>Neslyšící učitelé</vt:lpstr>
      <vt:lpstr>Moravsko-slezský ústav pro hluchoněmé v Brně – 1829 </vt:lpstr>
      <vt:lpstr>Prezentace aplikace PowerPoint</vt:lpstr>
      <vt:lpstr>Prezentace aplikace PowerPoint</vt:lpstr>
      <vt:lpstr>Moravsko-slezský ústav pro hluchoněmé v Brně – 1829</vt:lpstr>
      <vt:lpstr>Diecézní ústav pro hluchoněmé  v Českých Budějovicích – 1871 </vt:lpstr>
      <vt:lpstr>Diecézní ústav pro hluchoněmé  v Českých Budějovicích – 1871 </vt:lpstr>
      <vt:lpstr>Nejslavnější žák Bohumil Bažil  (1892-1962)</vt:lpstr>
      <vt:lpstr>Diecézní ústav pro hluchoněmé  v Hradci Králové – 1881 </vt:lpstr>
      <vt:lpstr>Diecézní ústav pro hluchoněmé  v Hradci Králové – 1881</vt:lpstr>
      <vt:lpstr>Diecézní ústav pro hluchoněmé  v Hradci Králové – 1881</vt:lpstr>
      <vt:lpstr>Diecézní ústav pro hluchoněmé  v Hradci Králové – 1881</vt:lpstr>
      <vt:lpstr>Moravský zemský ústav pro hluchoněmé v Ivančicích – 1894</vt:lpstr>
      <vt:lpstr>Moravský zemský ústav pro hluchoněmé v Ivančicích – 1894 </vt:lpstr>
      <vt:lpstr>Moravský zemský ústav pro hluchoněmé v Ivančicích – 1894</vt:lpstr>
      <vt:lpstr>Moravský zemský ústav pro hluchoněmé v Ivančicích – 1894</vt:lpstr>
      <vt:lpstr>Prezentace aplikace PowerPoint</vt:lpstr>
      <vt:lpstr>Moravský zemský ústav pro hluchoněmé v Lipníku – 1894</vt:lpstr>
      <vt:lpstr>Moravský zemský ústav pro hluchoněmé v Lipníku – 1894</vt:lpstr>
      <vt:lpstr>Moravský zemský ústav pro hluchoněmé v Šumperku – 1907</vt:lpstr>
      <vt:lpstr>Moravský zemský ústav pro hluchoněmé ve Valašském Meziříčí – 1911 </vt:lpstr>
      <vt:lpstr>Moravský zemský ústav pro hluchoněmé ve Valašském Meziříčí – 1911</vt:lpstr>
      <vt:lpstr>Moravský zemský ústav pro hluchoněmé ve Valašském Meziříčí – 1911</vt:lpstr>
      <vt:lpstr>Prezentace aplikace PowerPoint</vt:lpstr>
      <vt:lpstr>Prezentace aplikace PowerPoint</vt:lpstr>
      <vt:lpstr>Prezentace aplikace PowerPoint</vt:lpstr>
      <vt:lpstr>Prezentace aplikace PowerPoint</vt:lpstr>
      <vt:lpstr> Ústav pro hluchoněmé v Plzni – 1913 </vt:lpstr>
      <vt:lpstr>Ústav pro hluchoněmé v Plzni – 1913</vt:lpstr>
      <vt:lpstr> Současná adresa plzeňské školy v Mohylové ulici </vt:lpstr>
      <vt:lpstr> První český ústav pro hluchoněmé v Praze – 1916 </vt:lpstr>
      <vt:lpstr> První český ústav pro hluchoněmé v Praze – 1916 </vt:lpstr>
      <vt:lpstr> První český ústav pro hluchoněmé v Praze – 1916 </vt:lpstr>
      <vt:lpstr>Stavba ústavu probíhala velmi rychle,  kolaudace je o rok později, 15. 9. 1926</vt:lpstr>
      <vt:lpstr>Stavební práce provedla firma V. Nekvasil</vt:lpstr>
      <vt:lpstr>Prezentace aplikace PowerPoint</vt:lpstr>
      <vt:lpstr>Slavnostní otevření ústavu se konalo 21. 11. 1926  za účasti ministra Františka Staňka a primátora Karla Baxy</vt:lpstr>
      <vt:lpstr>Prezentace aplikace PowerPoint</vt:lpstr>
      <vt:lpstr>Prezentace aplikace PowerPoint</vt:lpstr>
      <vt:lpstr>Prezentace aplikace PowerPoint</vt:lpstr>
      <vt:lpstr>Největší zásluhy na stavbě školy měl Prof. MUDr. Karel Výmola (1864-1935). Škola je po něm nazvána Výmolovým ústavem a ulice k ní Výmolova</vt:lpstr>
      <vt:lpstr>Učitelský sbor Výmolova ústavu, dr. Výmola  sedí mezi Viktorem Parmou a Josefem Kolářem</vt:lpstr>
      <vt:lpstr>Dne 7. 5. 1991 navštívila naši školu  britská princezna Diana</vt:lpstr>
      <vt:lpstr> Veřejná škola pro nedoslýchavé v Praze,  Ječné ulici – 1945 </vt:lpstr>
      <vt:lpstr>Veřejná škola pro nedoslýchavé v Praze,  Ječné ulici – 1945</vt:lpstr>
      <vt:lpstr>ZŠ a MŠ pro nedoslýchavé v Kyjově – 1954</vt:lpstr>
      <vt:lpstr>ZŠ a MŠ logopedická v Liberci – 1955</vt:lpstr>
      <vt:lpstr>ZŠ a MŠ logopedická v Liberci – 1955</vt:lpstr>
      <vt:lpstr>ZŠ a MŠ logopedická v Liberci – 1955</vt:lpstr>
      <vt:lpstr>Od 1. 9. 1989 najdeme libereckou školu  v ulici Elišky Krásnohorské</vt:lpstr>
      <vt:lpstr>Naše nejmladší ZŠ pro SP je v Ostravě –  od 1. 9. 1982</vt:lpstr>
      <vt:lpstr>Zdroje: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40041666</dc:creator>
  <cp:lastModifiedBy>tichysvet3</cp:lastModifiedBy>
  <cp:revision>146</cp:revision>
  <dcterms:created xsi:type="dcterms:W3CDTF">2015-04-20T22:30:07Z</dcterms:created>
  <dcterms:modified xsi:type="dcterms:W3CDTF">2020-03-16T11:47:54Z</dcterms:modified>
</cp:coreProperties>
</file>