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88" r:id="rId2"/>
    <p:sldId id="257" r:id="rId3"/>
    <p:sldId id="258" r:id="rId4"/>
    <p:sldId id="259" r:id="rId5"/>
    <p:sldId id="289" r:id="rId6"/>
    <p:sldId id="280" r:id="rId7"/>
    <p:sldId id="262" r:id="rId8"/>
    <p:sldId id="263" r:id="rId9"/>
    <p:sldId id="264" r:id="rId10"/>
    <p:sldId id="260" r:id="rId11"/>
    <p:sldId id="261" r:id="rId12"/>
    <p:sldId id="265" r:id="rId13"/>
    <p:sldId id="277" r:id="rId14"/>
    <p:sldId id="278" r:id="rId15"/>
    <p:sldId id="279" r:id="rId16"/>
    <p:sldId id="274" r:id="rId17"/>
    <p:sldId id="266" r:id="rId18"/>
    <p:sldId id="267" r:id="rId19"/>
    <p:sldId id="270" r:id="rId20"/>
    <p:sldId id="269" r:id="rId21"/>
    <p:sldId id="268" r:id="rId22"/>
    <p:sldId id="271" r:id="rId23"/>
    <p:sldId id="275" r:id="rId24"/>
    <p:sldId id="276" r:id="rId25"/>
    <p:sldId id="272" r:id="rId26"/>
    <p:sldId id="273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12" d="100"/>
          <a:sy n="112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66698E2A-6370-2E6A-4718-4883ADC5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93DCDE16-8274-EDEE-EB09-18622790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81337B9C-774C-4960-00BE-97CEECED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6042767D-BC1A-DEE8-B72A-82DA8DD4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44FF768C-F98E-998F-FF5D-E994E792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65144891-A7BD-9B16-E008-96993AF78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B4368AC2-6AA0-C776-9B82-FC9B65156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BF7C6470-50E0-881E-5F06-C03D10DC26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B46B309-0E8A-461A-1FC3-6262D78718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323B6C74-1B23-AE5E-2FC7-7C7E35CAD5A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5E8683-9EC8-E946-9284-E3853B9F7410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E23C36F-1492-D658-5A0D-6C65A1283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0BF6B70-1028-021A-153B-2D950C53D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55AC85F-21A3-2019-F153-C56E3933D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D788810-E239-CCB0-5EA9-E69EF5D6C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826166EE-961F-7E52-DB08-BCE96DD76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CDE3C04E-7C0A-0A6E-8563-90CA6286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9126AE32-F774-3280-3BAD-184CA9A6B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D58B893-7B23-09CD-6B9F-EC024A49D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91B75AB6-83D6-738B-F108-1F853324A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DADC09A8-0904-9CBA-AD52-F52734E2C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57CBF98C-9977-439C-79F5-C8A8E3893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D09140C8-6DB9-7F46-BCBF-77C1FB2CA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03FD95B0-2B4B-2738-F664-4F194BBCB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8D01E05-386E-F78A-B283-803473991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9C3003C8-F744-06BB-AA16-9EA48C865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160C680A-B1F0-9E14-A0F4-1A2167801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3F5E80F8-ACD2-B693-EF37-54E52C81B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5C7E3312-34C2-A4F8-37D0-A5C13E1E2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536CF0C8-7219-F2C7-050F-C5910A272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C3ECB07-89DA-5955-0785-9A0F1E14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683D3740-F37E-5114-AFD7-50CFDC603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37C4D605-995B-0550-AADA-00C407CFC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CF10E63-620F-041F-6DC6-321ACF380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C5826F1-A979-B2E7-E0FC-11A39DDA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CDAE347-A3A9-D9D9-BA59-1E84F0B67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49E52CF-FD99-F270-DC61-81B9A4A0C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7F783A11-133D-B503-4B60-5A0A0CE0E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F005E110-E4A8-46AA-AA15-5AC2D523A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14C84CAE-9F45-D7BA-A104-C83208704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DF0326FD-C63A-F209-0AD4-EB43FC26C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B78601A7-F9E2-DDA8-D39D-D82EAC458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94D38E8-E46B-F8CD-0254-A276E55F0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F8C7F7C3-C890-2C47-AD1F-77EE61043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091FFF6-2608-9BF8-DC0C-7EC8ACECF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34FE3-3D5D-FE3E-D1C8-4E3139F558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00C7C-7034-0558-84E6-52BB02001C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3E25D-A70D-C792-2EA1-0C0D333B25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90B8-D0F8-CA4F-A94D-6E3FDFF7D6A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452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EF91C-09B9-2079-5EB1-CCBD3DC279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0FFC4-7670-749D-B49D-A048EF836D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D7A70-3A3F-7601-32B3-97A45E423C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9BF15-9725-424A-9D2F-2602522AFBA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206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7B706-2B43-E230-C380-6C9A054E28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636C8-23FE-76AB-FA10-32B1668449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7C19C-8E62-4B17-753B-51DB2BC4AB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72FE-4F2B-9243-BB0D-7D726B11E37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8763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174048-C0AB-D7C4-35AE-5CFE9E48F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0783B4-9D99-78D4-E5F5-D508A47819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34DC3-209C-96E5-F8FC-1E8E9D1D69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BAFA-848C-3B49-9178-7AB6A18FF59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293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23BB2-2DF7-ED18-1AD1-1649A0A6BF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43B07-A169-7355-CF46-D30EA00A2E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03BEF-3897-33E0-0C0F-9E50296E18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2410-C3E8-6144-9362-670766EBBB2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8195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E58C5-429E-FDF3-9E9C-683D654DB0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955C7-E331-5300-C587-0757505CD4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06D98-2CD1-73C0-1828-450B64C914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F0A5-D1AF-F842-AC99-7C9B4F29327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3270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B2D182-32D0-1FD8-485A-28356CAFB9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D3F72F-5725-BFEE-48A8-65AD1D1F01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178E2C-704B-DAD3-402A-B347318D85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3C64-08D6-EA42-9386-81BF1C000AD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95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AAE75D-1406-6815-34B7-C9664BAA85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AAD48FD-520D-95B8-6315-4087E918BD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2C2D720-9298-0E6F-0D34-5127F8F64E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5A6F-61AB-234B-AD50-AFF91581110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162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EB8667-2BBF-D86B-8C39-B6B3F50452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CF334-9090-063A-167D-8F1DBF8FE37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A6DCE8-0000-431B-0138-73EAF5FB57B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70E8-BED0-F647-A7E5-0269D1488EC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8865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66F0AAB-7706-86FE-73F5-2695DE6708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86A97F-FBE1-F3BD-E99B-268FD23C5DA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574873-9E50-7255-A879-8BBA4FB6B0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66DE-46F6-C34C-8AA1-5A99542F648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396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974DF5-1D1B-3586-4239-91F0E9787B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D212D0-F62E-B644-A880-60D48916C3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C086BA-90E2-2AD9-1939-4EF4248058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4CA19-A35F-1F4F-A7AA-E6954386FD9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122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89B932-DABB-D7D2-282B-64815B1A93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02BB47-126C-70DA-3651-4643654382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C424FA-8A32-B6FB-C232-778E6E63C9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E768-9392-4345-8AD9-0AB74D3044F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6571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0A94755-5A3F-C092-2D19-B5AF4E13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4033C72-184E-F1CA-4321-420212D89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7F3660E-6DF0-F6B9-196D-5381F66189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27EFA5-8CFB-1B61-80C7-015F2396331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2566E2-4DF0-C5B1-4518-EFB53AA17D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C65FB3-139D-A24E-A25C-B268BCB6077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2A9B2552-8BF6-6BAB-04CB-3F0B9B701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FE762A8-6E79-7CCE-E149-2D228B93CAF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30126DF-0B26-8671-C373-9DE02E684B0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50825" y="188913"/>
            <a:ext cx="8424863" cy="6335712"/>
          </a:xfrm>
        </p:spPr>
        <p:txBody>
          <a:bodyPr anchor="t"/>
          <a:lstStyle/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При сравнении этой таблицы возникшей на основе нормативной литературы конца 50-х гг. </a:t>
            </a:r>
            <a:r>
              <a:rPr lang="cs-CZ" altLang="de-DE" sz="2800" dirty="0">
                <a:latin typeface="Times New Roman" panose="02020603050405020304" pitchFamily="18" charset="0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</a:rPr>
              <a:t>в. с современной нормативной литературой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А.А. Зализняк, </a:t>
            </a:r>
            <a:r>
              <a:rPr lang="ru-RU" altLang="de-DE" sz="2800" i="1" dirty="0">
                <a:latin typeface="Times New Roman" panose="02020603050405020304" pitchFamily="18" charset="0"/>
              </a:rPr>
              <a:t>Грамматический словарь русского языка</a:t>
            </a:r>
            <a:r>
              <a:rPr lang="ru-RU" altLang="de-DE" sz="2800" dirty="0">
                <a:latin typeface="Times New Roman" panose="02020603050405020304" pitchFamily="18" charset="0"/>
              </a:rPr>
              <a:t>, 2003, 2008</a:t>
            </a:r>
            <a:r>
              <a:rPr lang="cs-CZ" altLang="de-DE" sz="2800" dirty="0">
                <a:latin typeface="Times New Roman" panose="02020603050405020304" pitchFamily="18" charset="0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</a:rPr>
              <a:t>мы замечаем ряд изменений: прежде всего меньше случаев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формы м. р. образованных от основы инфинитива: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Дюрович</a:t>
            </a:r>
            <a:r>
              <a:rPr lang="cs-CZ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(1964)</a:t>
            </a:r>
            <a:r>
              <a:rPr lang="cs-CZ" altLang="de-DE" sz="2800" dirty="0">
                <a:latin typeface="Times New Roman" panose="02020603050405020304" pitchFamily="18" charset="0"/>
              </a:rPr>
              <a:t>			</a:t>
            </a:r>
            <a:r>
              <a:rPr lang="ru-RU" altLang="de-DE" sz="2800" dirty="0">
                <a:latin typeface="Times New Roman" panose="02020603050405020304" pitchFamily="18" charset="0"/>
              </a:rPr>
              <a:t>Зализняк (2003, 2008)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>
                <a:latin typeface="Times New Roman" panose="02020603050405020304" pitchFamily="18" charset="0"/>
              </a:rPr>
              <a:t>брюзгнул,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брюзгнула</a:t>
            </a:r>
            <a:r>
              <a:rPr lang="ru-RU" altLang="de-DE" sz="2800" dirty="0">
                <a:latin typeface="Times New Roman" panose="02020603050405020304" pitchFamily="18" charset="0"/>
              </a:rPr>
              <a:t>		</a:t>
            </a:r>
            <a:r>
              <a:rPr lang="ru-RU" altLang="de-DE" sz="2800" i="1" dirty="0">
                <a:latin typeface="Times New Roman" panose="02020603050405020304" pitchFamily="18" charset="0"/>
              </a:rPr>
              <a:t>брюзгнул, брюзгла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грязнул,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грязнула</a:t>
            </a:r>
            <a:r>
              <a:rPr lang="ru-RU" altLang="de-DE" sz="2800" i="1" dirty="0">
                <a:latin typeface="Times New Roman" panose="02020603050405020304" pitchFamily="18" charset="0"/>
              </a:rPr>
              <a:t>			грязнул/гряз, грязла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мякнул, мякла				 мякнул/мяк, мякла		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тускнул, тускла			 тускнул/туск, тускла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	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DD95100-6FE4-62DA-046B-93F763E069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226425" cy="6337300"/>
          </a:xfrm>
        </p:spPr>
        <p:txBody>
          <a:bodyPr anchor="t"/>
          <a:lstStyle/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потускнул, потускла			 потускнул/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потуск</a:t>
            </a:r>
            <a:r>
              <a:rPr lang="ru-RU" altLang="de-DE" sz="2800" i="1" dirty="0">
                <a:latin typeface="Times New Roman" panose="02020603050405020304" pitchFamily="18" charset="0"/>
              </a:rPr>
              <a:t>, 											 потускла 	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тихший</a:t>
            </a:r>
            <a:r>
              <a:rPr lang="ru-RU" altLang="de-DE" sz="2800" i="1" dirty="0">
                <a:latin typeface="Times New Roman" panose="02020603050405020304" pitchFamily="18" charset="0"/>
              </a:rPr>
              <a:t>							 тихнувший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тухший</a:t>
            </a:r>
            <a:r>
              <a:rPr lang="ru-RU" altLang="de-DE" sz="2800" i="1" dirty="0">
                <a:latin typeface="Times New Roman" panose="02020603050405020304" pitchFamily="18" charset="0"/>
              </a:rPr>
              <a:t>							 тухнувший</a:t>
            </a: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гасший</a:t>
            </a:r>
            <a:r>
              <a:rPr lang="ru-RU" altLang="de-DE" sz="2800" i="1" dirty="0">
                <a:latin typeface="Times New Roman" panose="02020603050405020304" pitchFamily="18" charset="0"/>
              </a:rPr>
              <a:t>/гаснувший				 гаснувший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ts val="80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такая же ситуация, как у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гаснуть</a:t>
            </a:r>
            <a:r>
              <a:rPr lang="ru-RU" altLang="de-DE" sz="2800" dirty="0">
                <a:latin typeface="Times New Roman" panose="02020603050405020304" pitchFamily="18" charset="0"/>
              </a:rPr>
              <a:t>, у 	глаголов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глóхнуть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дóхнуть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др</a:t>
            </a:r>
            <a:r>
              <a:rPr lang="cs-CZ" altLang="de-DE" sz="2800" i="1" dirty="0">
                <a:latin typeface="Times New Roman" panose="02020603050405020304" pitchFamily="18" charset="0"/>
              </a:rPr>
              <a:t>ó</a:t>
            </a:r>
            <a:r>
              <a:rPr lang="ru-RU" altLang="de-DE" sz="2800" i="1" dirty="0">
                <a:latin typeface="Times New Roman" panose="02020603050405020304" pitchFamily="18" charset="0"/>
              </a:rPr>
              <a:t>гнуть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зя́бнуть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	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ки́снуть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мёрзнуть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м</a:t>
            </a:r>
            <a:r>
              <a:rPr lang="cs-CZ" altLang="de-DE" sz="2800" i="1" dirty="0">
                <a:latin typeface="Times New Roman" panose="02020603050405020304" pitchFamily="18" charset="0"/>
              </a:rPr>
              <a:t>ó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кнуть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п</a:t>
            </a:r>
            <a:r>
              <a:rPr lang="cs-CZ" altLang="de-DE" sz="2800" i="1" dirty="0">
                <a:latin typeface="Times New Roman" panose="02020603050405020304" pitchFamily="18" charset="0"/>
              </a:rPr>
              <a:t>á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хнуть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слéпнуть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сóхнуть</a:t>
            </a:r>
            <a:endParaRPr lang="ru-RU" altLang="de-DE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9DFB83A-F824-8FC1-94B6-22DE5EC134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45953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Противоположные случаи (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форма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 не приводится в литературе 50-х гг., а у Зализняка приводится, или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</a:rPr>
              <a:t>. причастие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образуется в литературе 50-х гг. с суффиксом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-, а у Зализняка без суффикса) – совсем редки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Эта ситуация отвечает развитию данного </a:t>
            </a:r>
            <a:r>
              <a:rPr lang="cs-CZ" altLang="de-DE" sz="2800" dirty="0">
                <a:latin typeface="Times New Roman" panose="02020603050405020304" pitchFamily="18" charset="0"/>
              </a:rPr>
              <a:t>IX </a:t>
            </a:r>
            <a:r>
              <a:rPr lang="ru-RU" altLang="de-DE" sz="2800" dirty="0">
                <a:latin typeface="Times New Roman" panose="02020603050405020304" pitchFamily="18" charset="0"/>
              </a:rPr>
              <a:t>класса глаголов: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(1976, 199) констатируют, что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нашли у бесприставочных глаголов этого класса (и у глаголов с приставкой, которые без приставки не употребляются) 24 формы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он сох</a:t>
            </a:r>
            <a:r>
              <a:rPr lang="ru-RU" altLang="de-DE" sz="2800" dirty="0">
                <a:latin typeface="Times New Roman" panose="02020603050405020304" pitchFamily="18" charset="0"/>
              </a:rPr>
              <a:t>, а 21 форму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он сохнул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A999B77-A97A-5E6C-1405-6F4930C689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45953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более интересна у них цитата из стилистики Розенталя: </a:t>
            </a:r>
            <a:r>
              <a:rPr lang="de-CH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DE" sz="2800" dirty="0">
                <a:latin typeface="Times New Roman" panose="02020603050405020304" pitchFamily="18" charset="0"/>
              </a:rPr>
              <a:t>В мужском роде наблюдаются колебания, но за последние полтора столетия наблюдается тенденция к постепенной утрате названного суффикса и в этой форме.</a:t>
            </a:r>
            <a:r>
              <a:rPr lang="de-CH" altLang="de-DE" sz="2800" dirty="0">
                <a:latin typeface="Times New Roman" panose="02020603050405020304" pitchFamily="18" charset="0"/>
              </a:rPr>
              <a:t>»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Итак мы видим, что здесь не только колебание, но диахронный процесс, спряжение глаголов </a:t>
            </a:r>
            <a:r>
              <a:rPr lang="de-CH" altLang="de-DE" sz="2800" dirty="0">
                <a:latin typeface="Times New Roman" panose="02020603050405020304" pitchFamily="18" charset="0"/>
              </a:rPr>
              <a:t>IX </a:t>
            </a:r>
            <a:r>
              <a:rPr lang="ru-RU" altLang="de-DE" sz="2800" dirty="0">
                <a:latin typeface="Times New Roman" panose="02020603050405020304" pitchFamily="18" charset="0"/>
              </a:rPr>
              <a:t>класса изменяется так, что в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форме больше и больше укрепляются формы без суффикса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DDEBA19-0F5B-353E-B510-BAF61AD7C3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45953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Этот процесс происходит сегодня практически уже только у бесприставочных глаголов, у глаголов с приставкой он закончился уже раньше,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(1976)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приводят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соотношение 20 : 4 между формами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промок</a:t>
            </a:r>
            <a:r>
              <a:rPr lang="ru-RU" altLang="de-DE" sz="2800" dirty="0">
                <a:latin typeface="Times New Roman" panose="02020603050405020304" pitchFamily="18" charset="0"/>
              </a:rPr>
              <a:t> и формами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промокнул</a:t>
            </a:r>
            <a:r>
              <a:rPr lang="ru-RU" altLang="de-DE" sz="2800" dirty="0">
                <a:latin typeface="Times New Roman" panose="02020603050405020304" pitchFamily="18" charset="0"/>
              </a:rPr>
              <a:t> (с тем, что только первые являются литературными)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Однако и для глаголов с приставкой авторы констатируют: «Вытеснение вариантов с суффиксом произошло сравнительно недавно. Так, В. И. Чернышев </a:t>
            </a:r>
            <a:r>
              <a:rPr lang="cs-CZ" altLang="de-DE" sz="2800" dirty="0">
                <a:latin typeface="Times New Roman" panose="02020603050405020304" pitchFamily="18" charset="0"/>
              </a:rPr>
              <a:t>[1914/15, MG] </a:t>
            </a:r>
            <a:r>
              <a:rPr lang="ru-RU" altLang="de-DE" sz="2800" dirty="0">
                <a:latin typeface="Times New Roman" panose="02020603050405020304" pitchFamily="18" charset="0"/>
              </a:rPr>
              <a:t>отмечал еще равную возможность сохранения или выпадения приметы -ну в прошедшем времени и причастных формах,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67A2013-32B7-BB32-C67B-35AC50287D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45953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 делая оговорки отдельно для приставочных глаголов. У некоторых писателей, имеющих пристрастие к архаическим формам, встречаются еще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промокнул, смолкнул, стихнул</a:t>
            </a:r>
            <a:r>
              <a:rPr lang="ru-RU" altLang="de-DE" sz="2800" dirty="0">
                <a:latin typeface="Times New Roman" panose="02020603050405020304" pitchFamily="18" charset="0"/>
              </a:rPr>
              <a:t> и т. п.»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РКГ имеется глава о действительном причастии прошедшего времени (автор С. С.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Сай</a:t>
            </a:r>
            <a:r>
              <a:rPr lang="ru-RU" altLang="de-DE" sz="2800" dirty="0">
                <a:latin typeface="Times New Roman" panose="02020603050405020304" pitchFamily="18" charset="0"/>
              </a:rPr>
              <a:t>). Автор пишет: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распределением двух способов образования причастий у глаголов этого класса значительно различается для отдельных глаголов, при этом закономерности образования причастий не выводятся из закономерностей, касающихся образования финитных форм прошедшего времени. Данные для 18 из этих глаголов приведены в Таблице 1. 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B7B9E196-9E46-CB77-0C17-19804AE73B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577013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как для причастий прошедшего времени, так и для финитных форм прошедшего времени приводятся распределения форм с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(подсчеты велись только по текстам, созданным после 1900 года)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cs-CZ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таблице находится напр. глагол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гибнуть</a:t>
            </a:r>
            <a:r>
              <a:rPr lang="ru-RU" altLang="de-DE" sz="2800" dirty="0">
                <a:latin typeface="Times New Roman" panose="02020603050405020304" pitchFamily="18" charset="0"/>
              </a:rPr>
              <a:t>, у которого в корпусе 15 вхождений причастия (все со суффиксом, т.е.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гибнувший</a:t>
            </a:r>
            <a:r>
              <a:rPr lang="ru-RU" altLang="de-DE" sz="2800" dirty="0">
                <a:latin typeface="Times New Roman" panose="02020603050405020304" pitchFamily="18" charset="0"/>
              </a:rPr>
              <a:t> а не </a:t>
            </a:r>
            <a:r>
              <a:rPr lang="de-CH" altLang="de-DE" sz="2800" dirty="0">
                <a:latin typeface="Times New Roman" panose="02020603050405020304" pitchFamily="18" charset="0"/>
              </a:rPr>
              <a:t>*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гибший</a:t>
            </a:r>
            <a:r>
              <a:rPr lang="ru-RU" altLang="de-DE" sz="2800" dirty="0">
                <a:latin typeface="Times New Roman" panose="02020603050405020304" pitchFamily="18" charset="0"/>
              </a:rPr>
              <a:t>) и 621 вхождение финитной формы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., из них только 6 с суффиксом (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гибнул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тд</a:t>
            </a:r>
            <a:r>
              <a:rPr lang="ru-RU" altLang="de-DE" sz="2800" dirty="0">
                <a:latin typeface="Times New Roman" panose="02020603050405020304" pitchFamily="18" charset="0"/>
              </a:rPr>
              <a:t>. – автор форму м. р. специально не отличает). Подобно однозначно ситуация у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исчезнуть</a:t>
            </a:r>
            <a:r>
              <a:rPr lang="ru-RU" altLang="de-DE" sz="2800" dirty="0">
                <a:latin typeface="Times New Roman" panose="02020603050405020304" pitchFamily="18" charset="0"/>
              </a:rPr>
              <a:t> – 1078 вхождений формы </a:t>
            </a:r>
            <a:r>
              <a:rPr lang="ru-RU" altLang="de-DE" sz="2800" i="1" dirty="0">
                <a:latin typeface="Times New Roman" panose="02020603050405020304" pitchFamily="18" charset="0"/>
              </a:rPr>
              <a:t>исчезнувший</a:t>
            </a:r>
            <a:r>
              <a:rPr lang="ru-RU" altLang="de-DE" sz="2800" dirty="0">
                <a:latin typeface="Times New Roman" panose="02020603050405020304" pitchFamily="18" charset="0"/>
              </a:rPr>
              <a:t> и всего 1 форма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исчезший</a:t>
            </a:r>
            <a:r>
              <a:rPr lang="ru-RU" altLang="de-DE" sz="2800" dirty="0">
                <a:latin typeface="Times New Roman" panose="02020603050405020304" pitchFamily="18" charset="0"/>
              </a:rPr>
              <a:t>, 14224 вхождения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исчез, исчезла</a:t>
            </a:r>
            <a:r>
              <a:rPr lang="ru-RU" altLang="de-DE" sz="2800" dirty="0">
                <a:latin typeface="Times New Roman" panose="02020603050405020304" pitchFamily="18" charset="0"/>
              </a:rPr>
              <a:t>, а 12 – типа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исчезнул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исчезнула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431DF55-D24E-D35E-03EE-24AB77749A2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4788" y="165100"/>
            <a:ext cx="8721725" cy="645953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Более сильную вариацию показывает (только у причастия) глагол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умолкнуть</a:t>
            </a:r>
            <a:r>
              <a:rPr lang="ru-RU" altLang="de-DE" sz="2800" dirty="0">
                <a:latin typeface="Times New Roman" panose="02020603050405020304" pitchFamily="18" charset="0"/>
              </a:rPr>
              <a:t> – между формами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умолкший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умолкнувший</a:t>
            </a:r>
            <a:r>
              <a:rPr lang="ru-RU" altLang="de-DE" sz="2800" dirty="0">
                <a:latin typeface="Times New Roman" panose="02020603050405020304" pitchFamily="18" charset="0"/>
              </a:rPr>
              <a:t> в НКРЯ соотношение 85 : 39 (формы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почти исключительно без суффикса). Но самый интересный в таблице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Сая</a:t>
            </a:r>
            <a:r>
              <a:rPr lang="ru-RU" altLang="de-DE" sz="2800" dirty="0">
                <a:latin typeface="Times New Roman" panose="02020603050405020304" pitchFamily="18" charset="0"/>
              </a:rPr>
              <a:t> глагол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избегнуть</a:t>
            </a:r>
            <a:r>
              <a:rPr lang="ru-RU" altLang="de-DE" sz="2800" dirty="0">
                <a:latin typeface="Times New Roman" panose="02020603050405020304" pitchFamily="18" charset="0"/>
              </a:rPr>
              <a:t>, где формы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избегший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избегнувший</a:t>
            </a:r>
            <a:r>
              <a:rPr lang="ru-RU" altLang="de-DE" sz="2800" dirty="0">
                <a:latin typeface="Times New Roman" panose="02020603050405020304" pitchFamily="18" charset="0"/>
              </a:rPr>
              <a:t> имеют 101 : 16 вхождений, а формы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избег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избегнул</a:t>
            </a:r>
            <a:r>
              <a:rPr lang="ru-RU" altLang="de-DE" sz="2800" dirty="0">
                <a:latin typeface="Times New Roman" panose="02020603050405020304" pitchFamily="18" charset="0"/>
              </a:rPr>
              <a:t> 73 : 18. Это довольно интересно, потому что у этого глагола относительно больше форм с суффиксом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 у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формы, чем у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</a:rPr>
              <a:t>. причастия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Кроме того это глагол с приставкой, у которых утрата суффикса в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форме произошла быстрее.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A429671E-6F37-DCF7-B337-B8D3ABFC1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496300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Если мы ищем </a:t>
            </a: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-овую форму глагола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избегнуть</a:t>
            </a:r>
            <a:r>
              <a:rPr lang="ru-RU" altLang="de-DE" sz="2800">
                <a:latin typeface="Times New Roman" panose="02020603050405020304" pitchFamily="18" charset="0"/>
              </a:rPr>
              <a:t> в целом основном корпусе НКРЯ, мы находим соотношение между формами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избегнул</a:t>
            </a:r>
            <a:r>
              <a:rPr lang="cs-CZ" altLang="de-DE" sz="2800">
                <a:latin typeface="Times New Roman" panose="02020603050405020304" pitchFamily="18" charset="0"/>
              </a:rPr>
              <a:t>/</a:t>
            </a:r>
            <a:r>
              <a:rPr lang="ru-RU" altLang="de-DE" sz="2800" i="1">
                <a:latin typeface="Times New Roman" panose="02020603050405020304" pitchFamily="18" charset="0"/>
              </a:rPr>
              <a:t>избег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(только м. р.)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52 : 101</a:t>
            </a:r>
            <a:r>
              <a:rPr lang="ru-RU" altLang="de-DE" sz="2800">
                <a:latin typeface="Times New Roman" panose="02020603050405020304" pitchFamily="18" charset="0"/>
              </a:rPr>
              <a:t>. Но самое интересное – распределение по годам: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3" descr="Bildschirmfoto 2014-11-27 um 22.02.09.png">
            <a:extLst>
              <a:ext uri="{FF2B5EF4-FFF2-40B4-BE49-F238E27FC236}">
                <a16:creationId xmlns:a16="http://schemas.microsoft.com/office/drawing/2014/main" id="{12217A61-CFA7-6513-8E1E-BA947B08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91440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1A6C7D87-3301-9428-49E8-53919A024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143510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</a:rPr>
              <a:t>Глагол</a:t>
            </a:r>
            <a:r>
              <a:rPr lang="de-CH" altLang="de-DE" sz="3200">
                <a:latin typeface="Times New Roman" panose="02020603050405020304" pitchFamily="18" charset="0"/>
              </a:rPr>
              <a:t> II: </a:t>
            </a:r>
            <a:r>
              <a:rPr lang="ru-RU" altLang="de-DE" sz="3200">
                <a:latin typeface="Times New Roman" panose="02020603050405020304" pitchFamily="18" charset="0"/>
              </a:rPr>
              <a:t>К</a:t>
            </a:r>
            <a:r>
              <a:rPr lang="ru-RU" altLang="de-CZ" sz="3200">
                <a:latin typeface="Times New Roman" panose="02020603050405020304" pitchFamily="18" charset="0"/>
              </a:rPr>
              <a:t>онкуренция алломорфов в </a:t>
            </a:r>
            <a:r>
              <a:rPr lang="cs-CZ" altLang="de-CZ" sz="3200">
                <a:latin typeface="Times New Roman" panose="02020603050405020304" pitchFamily="18" charset="0"/>
              </a:rPr>
              <a:t>IX</a:t>
            </a:r>
            <a:r>
              <a:rPr lang="ru-RU" altLang="de-CZ" sz="3200">
                <a:latin typeface="Times New Roman" panose="02020603050405020304" pitchFamily="18" charset="0"/>
              </a:rPr>
              <a:t> классе</a:t>
            </a:r>
            <a:r>
              <a:rPr lang="de-CZ" altLang="de-CZ" sz="3200">
                <a:latin typeface="Times New Roman" panose="02020603050405020304" pitchFamily="18" charset="0"/>
              </a:rPr>
              <a:t> </a:t>
            </a:r>
            <a:r>
              <a:rPr lang="ru-RU" altLang="de-CZ" sz="3200">
                <a:latin typeface="Times New Roman" panose="02020603050405020304" pitchFamily="18" charset="0"/>
              </a:rPr>
              <a:t>глаголов</a:t>
            </a:r>
            <a:endParaRPr lang="de-CH" altLang="de-DE" sz="3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E9E4431-19B7-874B-0563-7D1483503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3250" cy="4519613"/>
          </a:xfrm>
        </p:spPr>
        <p:txBody>
          <a:bodyPr/>
          <a:lstStyle/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Глаголы </a:t>
            </a:r>
            <a:r>
              <a:rPr lang="cs-CZ" altLang="de-DE" sz="2800">
                <a:latin typeface="Times New Roman" panose="02020603050405020304" pitchFamily="18" charset="0"/>
              </a:rPr>
              <a:t>IX </a:t>
            </a:r>
            <a:r>
              <a:rPr lang="ru-RU" altLang="de-DE" sz="2800">
                <a:latin typeface="Times New Roman" panose="02020603050405020304" pitchFamily="18" charset="0"/>
              </a:rPr>
              <a:t>класса (по А. В. Исаченко) имеют специальную основу прош. времени (см. выше). В ней отсутствует суффикс -</a:t>
            </a:r>
            <a:r>
              <a:rPr lang="ru-RU" altLang="de-DE" sz="2800" i="1">
                <a:latin typeface="Times New Roman" panose="02020603050405020304" pitchFamily="18" charset="0"/>
              </a:rPr>
              <a:t>ну</a:t>
            </a:r>
            <a:r>
              <a:rPr lang="ru-RU" altLang="de-DE" sz="2800">
                <a:latin typeface="Times New Roman" panose="02020603050405020304" pitchFamily="18" charset="0"/>
              </a:rPr>
              <a:t>-: </a:t>
            </a:r>
            <a:r>
              <a:rPr lang="cs-CZ" altLang="de-DE" sz="2800" i="1">
                <a:latin typeface="Times New Roman" panose="02020603050405020304" pitchFamily="18" charset="0"/>
              </a:rPr>
              <a:t>м</a:t>
            </a:r>
            <a:r>
              <a:rPr lang="de-CH" altLang="de-DE" sz="2800" i="1">
                <a:latin typeface="Times New Roman" panose="02020603050405020304" pitchFamily="18" charset="0"/>
              </a:rPr>
              <a:t>ёрзнуть – мёрзну – мёрзнешь – </a:t>
            </a:r>
            <a:r>
              <a:rPr lang="de-CH" altLang="de-DE" sz="2800" b="1" i="1">
                <a:latin typeface="Times New Roman" panose="02020603050405020304" pitchFamily="18" charset="0"/>
              </a:rPr>
              <a:t>мёрз</a:t>
            </a:r>
            <a:r>
              <a:rPr lang="de-CH" altLang="de-DE" sz="2800" i="1">
                <a:latin typeface="Times New Roman" panose="02020603050405020304" pitchFamily="18" charset="0"/>
              </a:rPr>
              <a:t>/мёрзнул – </a:t>
            </a:r>
            <a:r>
              <a:rPr lang="de-CH" altLang="de-DE" sz="2800" b="1" i="1">
                <a:latin typeface="Times New Roman" panose="02020603050405020304" pitchFamily="18" charset="0"/>
              </a:rPr>
              <a:t>мёрз</a:t>
            </a:r>
            <a:r>
              <a:rPr lang="de-CH" altLang="de-DE" sz="2800" i="1">
                <a:latin typeface="Times New Roman" panose="02020603050405020304" pitchFamily="18" charset="0"/>
              </a:rPr>
              <a:t>ла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-овая форме м. р. ед. ч. иногда образуется с суффиксом, как в приведенном примере, при чем эти формы могут быть факультативными или (редко) облигаторными.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3" descr="Bildschirmfoto 2014-11-27 um 22.01.36.png">
            <a:extLst>
              <a:ext uri="{FF2B5EF4-FFF2-40B4-BE49-F238E27FC236}">
                <a16:creationId xmlns:a16="http://schemas.microsoft.com/office/drawing/2014/main" id="{2696EF3C-5ED8-DC3A-A9CC-C4DFFD45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Inhaltsplatzhalter 2">
            <a:extLst>
              <a:ext uri="{FF2B5EF4-FFF2-40B4-BE49-F238E27FC236}">
                <a16:creationId xmlns:a16="http://schemas.microsoft.com/office/drawing/2014/main" id="{3F24C517-97D5-36B3-C310-477104A497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88913"/>
            <a:ext cx="8569325" cy="6480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Мы видим, что форма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избегнул</a:t>
            </a:r>
            <a:r>
              <a:rPr lang="ru-RU" altLang="de-DE" sz="2800">
                <a:latin typeface="Times New Roman" panose="02020603050405020304" pitchFamily="18" charset="0"/>
              </a:rPr>
              <a:t> употреблялась чаще всего в начало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в. а форма </a:t>
            </a:r>
            <a:r>
              <a:rPr lang="ru-RU" altLang="de-DE" sz="2800" i="1">
                <a:latin typeface="Times New Roman" panose="02020603050405020304" pitchFamily="18" charset="0"/>
              </a:rPr>
              <a:t>избег</a:t>
            </a:r>
            <a:r>
              <a:rPr lang="ru-RU" altLang="de-DE" sz="2800">
                <a:latin typeface="Times New Roman" panose="02020603050405020304" pitchFamily="18" charset="0"/>
              </a:rPr>
              <a:t> стала распространяться сильнее только около 1860 г., самую высокую частоту имела около 1900 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Позже глагол как таковой стал употребляться гораздо реже.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Это тоже не удивляет, потому что уже Ушаков считал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избегнуть</a:t>
            </a:r>
            <a:r>
              <a:rPr lang="ru-RU" altLang="de-DE" sz="2800">
                <a:latin typeface="Times New Roman" panose="02020603050405020304" pitchFamily="18" charset="0"/>
              </a:rPr>
              <a:t> в своем словаре книжным: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ИЗБЕГНУТЬ, избегну, избегнешь, прош. вр. избегнул и (чаще) избег, избегла (книжн.). совер. к избегать; то же, что избежать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газетном корпусе НКРЯ, в котором находятся только актуальные тексты (после 2000 г.) глагол вообще употребляется редко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5AAAED0F-0FA5-4DB6-7A7F-D674A9F92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16900" cy="612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У дейст. причастия прошед. вр. ситуация наоборот, здесь первые вхождения в корпусе только во форме </a:t>
            </a:r>
            <a:r>
              <a:rPr lang="ru-RU" altLang="de-DE" sz="2800" i="1">
                <a:latin typeface="Times New Roman" panose="02020603050405020304" pitchFamily="18" charset="0"/>
              </a:rPr>
              <a:t>избегший</a:t>
            </a:r>
            <a:r>
              <a:rPr lang="ru-RU" altLang="de-DE" sz="2800">
                <a:latin typeface="Times New Roman" panose="02020603050405020304" pitchFamily="18" charset="0"/>
              </a:rPr>
              <a:t>, форма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избегнувший</a:t>
            </a:r>
            <a:r>
              <a:rPr lang="ru-RU" altLang="de-DE" sz="2800">
                <a:latin typeface="Times New Roman" panose="02020603050405020304" pitchFamily="18" charset="0"/>
              </a:rPr>
              <a:t> мы видим впервые в 1852 г. После 1945 г. форма </a:t>
            </a:r>
            <a:r>
              <a:rPr lang="ru-RU" altLang="de-DE" sz="2800" i="1">
                <a:latin typeface="Times New Roman" panose="02020603050405020304" pitchFamily="18" charset="0"/>
              </a:rPr>
              <a:t>избегший </a:t>
            </a:r>
            <a:r>
              <a:rPr lang="ru-RU" altLang="de-DE" sz="2800">
                <a:latin typeface="Times New Roman" panose="02020603050405020304" pitchFamily="18" charset="0"/>
              </a:rPr>
              <a:t>имеет в основном корпусе только три вхождения.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Так что если учесть все эти факты, мы видим, что глагол </a:t>
            </a:r>
            <a:r>
              <a:rPr lang="ru-RU" altLang="de-DE" sz="2800" i="1">
                <a:latin typeface="Times New Roman" panose="02020603050405020304" pitchFamily="18" charset="0"/>
              </a:rPr>
              <a:t>избегнуть</a:t>
            </a:r>
            <a:r>
              <a:rPr lang="ru-RU" altLang="de-DE" sz="2800">
                <a:latin typeface="Times New Roman" panose="02020603050405020304" pitchFamily="18" charset="0"/>
              </a:rPr>
              <a:t> на самом деле ведет себя подобно, как и много других глаголов с приставкой </a:t>
            </a:r>
            <a:r>
              <a:rPr lang="cs-CZ" altLang="de-DE" sz="2800">
                <a:latin typeface="Times New Roman" panose="02020603050405020304" pitchFamily="18" charset="0"/>
              </a:rPr>
              <a:t>IX </a:t>
            </a:r>
            <a:r>
              <a:rPr lang="ru-RU" altLang="de-DE" sz="2800">
                <a:latin typeface="Times New Roman" panose="02020603050405020304" pitchFamily="18" charset="0"/>
              </a:rPr>
              <a:t>класса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Существует актуальное исследование </a:t>
            </a:r>
            <a:r>
              <a:rPr lang="cs-CZ" altLang="de-DE" sz="2800">
                <a:latin typeface="Times New Roman" panose="02020603050405020304" pitchFamily="18" charset="0"/>
              </a:rPr>
              <a:t>o</a:t>
            </a:r>
            <a:r>
              <a:rPr lang="ru-RU" altLang="de-DE" sz="2800">
                <a:latin typeface="Times New Roman" panose="02020603050405020304" pitchFamily="18" charset="0"/>
              </a:rPr>
              <a:t>публикованное в журнале «</a:t>
            </a:r>
            <a:r>
              <a:rPr lang="cs-CZ" altLang="de-DE" sz="2800">
                <a:latin typeface="Times New Roman" panose="02020603050405020304" pitchFamily="18" charset="0"/>
              </a:rPr>
              <a:t>Russian Linguistics</a:t>
            </a:r>
            <a:r>
              <a:rPr lang="ru-RU" altLang="de-DE" sz="2800">
                <a:latin typeface="Times New Roman" panose="02020603050405020304" pitchFamily="18" charset="0"/>
              </a:rPr>
              <a:t>»</a:t>
            </a:r>
            <a:r>
              <a:rPr lang="cs-CZ" altLang="de-DE" sz="2800">
                <a:latin typeface="Times New Roman" panose="02020603050405020304" pitchFamily="18" charset="0"/>
              </a:rPr>
              <a:t> (Nesset/Makarova 2012).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56137772-2D52-8816-C786-B9C2C5B8A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16900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Авторы также констатируют низкую вариативность форм глаголов </a:t>
            </a:r>
            <a:r>
              <a:rPr lang="cs-CZ" altLang="de-DE" sz="2800">
                <a:latin typeface="Times New Roman" panose="02020603050405020304" pitchFamily="18" charset="0"/>
              </a:rPr>
              <a:t>IX</a:t>
            </a:r>
            <a:r>
              <a:rPr lang="ru-RU" altLang="de-DE" sz="2800">
                <a:latin typeface="Times New Roman" panose="02020603050405020304" pitchFamily="18" charset="0"/>
              </a:rPr>
              <a:t> класса, которая постепенно еще уменьшается. Происходит поляризация между </a:t>
            </a: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-овой формой (все больше употребляется основа прошед. вр., т.е. без суффикса -</a:t>
            </a:r>
            <a:r>
              <a:rPr lang="ru-RU" altLang="de-DE" sz="2800" i="1">
                <a:latin typeface="Times New Roman" panose="02020603050405020304" pitchFamily="18" charset="0"/>
              </a:rPr>
              <a:t>ну</a:t>
            </a:r>
            <a:r>
              <a:rPr lang="ru-RU" altLang="de-DE" sz="2800">
                <a:latin typeface="Times New Roman" panose="02020603050405020304" pitchFamily="18" charset="0"/>
              </a:rPr>
              <a:t>-) и деепричастием и действ. причастием прошед. вр. (бесприставочных глаголов), где все больше употребляется основа инфинитива, включающая суффикс -</a:t>
            </a:r>
            <a:r>
              <a:rPr lang="ru-RU" altLang="de-DE" sz="2800" i="1">
                <a:latin typeface="Times New Roman" panose="02020603050405020304" pitchFamily="18" charset="0"/>
              </a:rPr>
              <a:t>ну</a:t>
            </a:r>
            <a:r>
              <a:rPr lang="ru-RU" altLang="de-DE" sz="2800">
                <a:latin typeface="Times New Roman" panose="02020603050405020304" pitchFamily="18" charset="0"/>
              </a:rPr>
              <a:t>- (с. 49, 52сл.).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Авторы стараются найти разные факторы, которые могут играть роль, напр. и фонетические (напр. разные согласные в конце корня). Авторы употребляют статистические методы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18D1E5EF-43C5-99A8-65C5-F5C92916BA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5888"/>
            <a:ext cx="8569325" cy="66262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актуальной части их материала (начало </a:t>
            </a:r>
            <a:r>
              <a:rPr lang="cs-CZ" altLang="de-DE" sz="2800">
                <a:latin typeface="Times New Roman" panose="02020603050405020304" pitchFamily="18" charset="0"/>
              </a:rPr>
              <a:t>XXI </a:t>
            </a:r>
            <a:r>
              <a:rPr lang="ru-RU" altLang="de-DE" sz="2800">
                <a:latin typeface="Times New Roman" panose="02020603050405020304" pitchFamily="18" charset="0"/>
              </a:rPr>
              <a:t>в., ср. с</a:t>
            </a:r>
            <a:r>
              <a:rPr lang="cs-CZ" altLang="de-DE" sz="2800">
                <a:latin typeface="Times New Roman" panose="02020603050405020304" pitchFamily="18" charset="0"/>
              </a:rPr>
              <a:t>. 61</a:t>
            </a:r>
            <a:r>
              <a:rPr lang="ru-RU" altLang="de-DE" sz="2800">
                <a:latin typeface="Times New Roman" panose="02020603050405020304" pitchFamily="18" charset="0"/>
              </a:rPr>
              <a:t>) можно найти следующую ситуацию: формы образованные от основы прошед. вр. (без суффикса -</a:t>
            </a:r>
            <a:r>
              <a:rPr lang="ru-RU" altLang="de-DE" sz="2800" i="1">
                <a:latin typeface="Times New Roman" panose="02020603050405020304" pitchFamily="18" charset="0"/>
              </a:rPr>
              <a:t>ну-</a:t>
            </a:r>
            <a:r>
              <a:rPr lang="ru-RU" altLang="de-DE" sz="2800">
                <a:latin typeface="Times New Roman" panose="02020603050405020304" pitchFamily="18" charset="0"/>
              </a:rPr>
              <a:t>):</a:t>
            </a: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-овая форма ж. р., ср. р., мн. ч. – </a:t>
            </a:r>
            <a:r>
              <a:rPr lang="cs-CZ" altLang="de-DE" sz="2800">
                <a:latin typeface="Times New Roman" panose="02020603050405020304" pitchFamily="18" charset="0"/>
              </a:rPr>
              <a:t>100%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-овая форма м. р. глаголы с приставкой – </a:t>
            </a:r>
            <a:r>
              <a:rPr lang="cs-CZ" altLang="de-DE" sz="2800">
                <a:latin typeface="Times New Roman" panose="02020603050405020304" pitchFamily="18" charset="0"/>
              </a:rPr>
              <a:t>99%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-овая форма м. р. бесприставочные глаголы </a:t>
            </a:r>
            <a:r>
              <a:rPr lang="cs-CZ" altLang="de-DE" sz="2800">
                <a:latin typeface="Times New Roman" panose="02020603050405020304" pitchFamily="18" charset="0"/>
              </a:rPr>
              <a:t>94%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дейст. причастие прошед. вр. глаголы с приставкой – </a:t>
            </a:r>
            <a:r>
              <a:rPr lang="cs-CZ" altLang="de-DE" sz="2800">
                <a:latin typeface="Times New Roman" panose="02020603050405020304" pitchFamily="18" charset="0"/>
              </a:rPr>
              <a:t>92%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дейст. причастие прошед. вр. бесприставочные глаголы – </a:t>
            </a:r>
            <a:r>
              <a:rPr lang="cs-CZ" altLang="de-DE" sz="2800">
                <a:latin typeface="Times New Roman" panose="02020603050405020304" pitchFamily="18" charset="0"/>
              </a:rPr>
              <a:t>9%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57200" indent="-457200">
              <a:buSzPct val="50000"/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деепричастие прошед. вр. – </a:t>
            </a:r>
            <a:r>
              <a:rPr lang="cs-CZ" altLang="de-DE" sz="2800">
                <a:latin typeface="Times New Roman" panose="02020603050405020304" pitchFamily="18" charset="0"/>
              </a:rPr>
              <a:t>8%</a:t>
            </a:r>
            <a:r>
              <a:rPr lang="ru-RU" altLang="de-DE" sz="2800">
                <a:latin typeface="Times New Roman" panose="02020603050405020304" pitchFamily="18" charset="0"/>
              </a:rPr>
              <a:t> (формы типа </a:t>
            </a:r>
            <a:r>
              <a:rPr lang="ru-RU" altLang="de-DE" sz="2800" i="1">
                <a:latin typeface="Times New Roman" panose="02020603050405020304" pitchFamily="18" charset="0"/>
              </a:rPr>
              <a:t>достигши</a:t>
            </a:r>
            <a:r>
              <a:rPr lang="ru-RU" altLang="de-DE" sz="2800">
                <a:latin typeface="Times New Roman" panose="02020603050405020304" pitchFamily="18" charset="0"/>
              </a:rPr>
              <a:t> здесь относительно архаичны, отдается предпочтение формам типа </a:t>
            </a:r>
            <a:r>
              <a:rPr lang="ru-RU" altLang="de-DE" sz="2800" i="1">
                <a:latin typeface="Times New Roman" panose="02020603050405020304" pitchFamily="18" charset="0"/>
              </a:rPr>
              <a:t>достигнув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40176E8F-23C4-04A2-86B2-51B95CCBEF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Целая эта тема заслуживает внимания и со сравнительной точки зрения, потому что поведение данной группы глаголов интересное в разных славянских языках.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чешском языке формы сохраняющие суффикс часто разговорные: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F. Trávníček: „tvary </a:t>
            </a:r>
            <a:r>
              <a:rPr lang="cs-CZ" altLang="de-DE" sz="2800" i="1">
                <a:latin typeface="Times New Roman" panose="02020603050405020304" pitchFamily="18" charset="0"/>
              </a:rPr>
              <a:t>padnul, táhnul</a:t>
            </a:r>
            <a:r>
              <a:rPr lang="cs-CZ" altLang="de-DE" sz="2800">
                <a:latin typeface="Times New Roman" panose="02020603050405020304" pitchFamily="18" charset="0"/>
              </a:rPr>
              <a:t>... jsou jen lid. a hovor.“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Sgall/Hronek: „v běžném hovoru tu převažují např. tvary jako </a:t>
            </a:r>
            <a:r>
              <a:rPr lang="cs-CZ" altLang="de-DE" sz="2800" i="1">
                <a:latin typeface="Times New Roman" panose="02020603050405020304" pitchFamily="18" charset="0"/>
              </a:rPr>
              <a:t>tisknul, uštknul </a:t>
            </a:r>
            <a:r>
              <a:rPr lang="cs-CZ" altLang="de-DE" sz="2800">
                <a:latin typeface="Times New Roman" panose="02020603050405020304" pitchFamily="18" charset="0"/>
              </a:rPr>
              <a:t>nejen nad svými protějšky </a:t>
            </a:r>
            <a:r>
              <a:rPr lang="cs-CZ" altLang="de-DE" sz="2800" i="1">
                <a:latin typeface="Times New Roman" panose="02020603050405020304" pitchFamily="18" charset="0"/>
              </a:rPr>
              <a:t>tiskl, uštkl </a:t>
            </a:r>
            <a:r>
              <a:rPr lang="cs-CZ" altLang="de-DE" sz="2800">
                <a:latin typeface="Times New Roman" panose="02020603050405020304" pitchFamily="18" charset="0"/>
              </a:rPr>
              <a:t>(v Čechách výlučně spisovnými), ale i nad podobami </a:t>
            </a:r>
            <a:r>
              <a:rPr lang="cs-CZ" altLang="de-DE" sz="2800" i="1">
                <a:latin typeface="Times New Roman" panose="02020603050405020304" pitchFamily="18" charset="0"/>
              </a:rPr>
              <a:t>tisk, uštk </a:t>
            </a:r>
            <a:r>
              <a:rPr lang="cs-CZ" altLang="de-DE" sz="2800">
                <a:latin typeface="Times New Roman" panose="02020603050405020304" pitchFamily="18" charset="0"/>
              </a:rPr>
              <a:t>apod.; tam, kde kmen nekončí skupinou souhlásek, je to asi spíš naopak: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080DF924-050D-31D8-7B29-2361E9A3E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i="1">
                <a:latin typeface="Times New Roman" panose="02020603050405020304" pitchFamily="18" charset="0"/>
              </a:rPr>
              <a:t>přiběh, spad </a:t>
            </a:r>
            <a:r>
              <a:rPr lang="cs-CZ" altLang="de-DE" sz="2800">
                <a:latin typeface="Times New Roman" panose="02020603050405020304" pitchFamily="18" charset="0"/>
              </a:rPr>
              <a:t>mají poměrně dobrou pozici ve srovnání s </a:t>
            </a:r>
            <a:r>
              <a:rPr lang="cs-CZ" altLang="de-DE" sz="2800" i="1">
                <a:latin typeface="Times New Roman" panose="02020603050405020304" pitchFamily="18" charset="0"/>
              </a:rPr>
              <a:t>přiběhnul, spadnul</a:t>
            </a:r>
            <a:r>
              <a:rPr lang="cs-CZ" altLang="de-DE" sz="2800">
                <a:latin typeface="Times New Roman" panose="02020603050405020304" pitchFamily="18" charset="0"/>
              </a:rPr>
              <a:t>.“ (</a:t>
            </a:r>
            <a:r>
              <a:rPr lang="ru-RU" altLang="de-DE" sz="2800">
                <a:latin typeface="Times New Roman" panose="02020603050405020304" pitchFamily="18" charset="0"/>
              </a:rPr>
              <a:t>литературно: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přiběhl, spadl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Ср. и Бермель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Bermel 2010, 14): </a:t>
            </a:r>
            <a:r>
              <a:rPr lang="ru-RU" altLang="de-DE" sz="2800">
                <a:latin typeface="Times New Roman" panose="02020603050405020304" pitchFamily="18" charset="0"/>
              </a:rPr>
              <a:t>литературное (</a:t>
            </a:r>
            <a:r>
              <a:rPr lang="cs-CZ" altLang="de-DE" sz="2800">
                <a:latin typeface="Times New Roman" panose="02020603050405020304" pitchFamily="18" charset="0"/>
              </a:rPr>
              <a:t>SČ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minul/řízl </a:t>
            </a:r>
            <a:r>
              <a:rPr lang="cs-CZ" altLang="de-DE" sz="2800">
                <a:latin typeface="Times New Roman" panose="02020603050405020304" pitchFamily="18" charset="0"/>
              </a:rPr>
              <a:t>vs. </a:t>
            </a:r>
            <a:r>
              <a:rPr lang="ru-RU" altLang="de-DE" sz="2800">
                <a:latin typeface="Times New Roman" panose="02020603050405020304" pitchFamily="18" charset="0"/>
              </a:rPr>
              <a:t>обиходно-разговорное (</a:t>
            </a:r>
            <a:r>
              <a:rPr lang="cs-CZ" altLang="de-DE" sz="2800">
                <a:latin typeface="Times New Roman" panose="02020603050405020304" pitchFamily="18" charset="0"/>
              </a:rPr>
              <a:t>OČ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minul/říznul</a:t>
            </a:r>
            <a:endParaRPr lang="ru-RU" altLang="de-DE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русском языке распространяется (в </a:t>
            </a: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-овых формах) образование без суффикса, в чешском языке можно было бы ожидать скорее распространение </a:t>
            </a:r>
            <a:r>
              <a:rPr lang="ru-RU" altLang="de-DE" sz="2800" i="1">
                <a:latin typeface="Times New Roman" panose="02020603050405020304" pitchFamily="18" charset="0"/>
              </a:rPr>
              <a:t>л</a:t>
            </a:r>
            <a:r>
              <a:rPr lang="ru-RU" altLang="de-DE" sz="2800">
                <a:latin typeface="Times New Roman" panose="02020603050405020304" pitchFamily="18" charset="0"/>
              </a:rPr>
              <a:t>-овых форм со суффиксом, которые являются разговорными…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CAE762C1-329E-BECC-BC1F-303A4EF222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88913"/>
            <a:ext cx="8640763" cy="6335712"/>
          </a:xfrm>
        </p:spPr>
        <p:txBody>
          <a:bodyPr anchor="t"/>
          <a:lstStyle/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Действует сильная тенденция, что суффикс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ну-</a:t>
            </a:r>
            <a:r>
              <a:rPr lang="ru-RU" altLang="de-DE" sz="2800" dirty="0">
                <a:latin typeface="Times New Roman" panose="02020603050405020304" pitchFamily="18" charset="0"/>
              </a:rPr>
              <a:t> во форме м. р. сохраняют только простые глаголы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cs-CZ" altLang="de-DE" sz="2800" dirty="0" err="1">
                <a:latin typeface="Times New Roman" panose="02020603050405020304" pitchFamily="18" charset="0"/>
              </a:rPr>
              <a:t>simplicia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, а глаголы с приставкой образуют и форму м. р. без этого суффикса: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мёрз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мёрзнул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но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от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замёрзнуть</a:t>
            </a:r>
            <a:r>
              <a:rPr lang="ru-RU" altLang="de-DE" sz="2800" dirty="0">
                <a:latin typeface="Times New Roman" panose="02020603050405020304" pitchFamily="18" charset="0"/>
              </a:rPr>
              <a:t> только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замёрз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гибнуть – гибнул/гиб – гибла, </a:t>
            </a:r>
            <a:r>
              <a:rPr lang="ru-RU" altLang="de-DE" sz="2800" dirty="0">
                <a:latin typeface="Times New Roman" panose="02020603050405020304" pitchFamily="18" charset="0"/>
              </a:rPr>
              <a:t>но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погибнуть – погиб – погибла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блёкнуть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vadnout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blednout</a:t>
            </a:r>
            <a:r>
              <a:rPr lang="de-CH" altLang="de-DE" sz="2800" dirty="0">
                <a:latin typeface="Times New Roman" panose="02020603050405020304" pitchFamily="18" charset="0"/>
              </a:rPr>
              <a:t>‘ 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блёкнул – блёкла</a:t>
            </a:r>
            <a:r>
              <a:rPr lang="ru-RU" altLang="de-DE" sz="2800" dirty="0">
                <a:latin typeface="Times New Roman" panose="02020603050405020304" pitchFamily="18" charset="0"/>
              </a:rPr>
              <a:t>, 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поблёкнуть – поблёк – поблёкла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горкнуть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</a:rPr>
              <a:t>,</a:t>
            </a:r>
            <a:r>
              <a:rPr lang="de-CH" altLang="de-DE" sz="2800" dirty="0" err="1">
                <a:latin typeface="Times New Roman" panose="02020603050405020304" pitchFamily="18" charset="0"/>
              </a:rPr>
              <a:t>hořknout</a:t>
            </a:r>
            <a:r>
              <a:rPr lang="de-CH" altLang="de-DE" sz="2800" dirty="0">
                <a:latin typeface="Times New Roman" panose="02020603050405020304" pitchFamily="18" charset="0"/>
              </a:rPr>
              <a:t>‘ 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горкнул – горкла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прогоркнуть – прогорк — прогоркла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Действительное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образуется тоже частично от специальной основы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(т.е. без суффикса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-), иногда облигаторно, иногда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940DF75-4B72-356B-24C7-BB53294529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800" y="215900"/>
            <a:ext cx="8893175" cy="6362700"/>
          </a:xfrm>
        </p:spPr>
        <p:txBody>
          <a:bodyPr anchor="t"/>
          <a:lstStyle/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факультативно. Суффикс причастия имеет после согласных форму -</a:t>
            </a:r>
            <a:r>
              <a:rPr lang="ru-RU" altLang="de-DE" sz="2800" i="1" dirty="0">
                <a:latin typeface="Times New Roman" panose="02020603050405020304" pitchFamily="18" charset="0"/>
              </a:rPr>
              <a:t>ш-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привыкнуть – привык – привыкший, мёрзнуть – мёрз/мёрзнул – мёрзнувший, замёрзнуть – замёрз – замёрзший, крепнуть – креп/крепнул – крепнувший, окрепнуть – окреп – окрепший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Между образованием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формы и образованием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</a:rPr>
              <a:t>. причастия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могут отношения быть разными. Действует и у причастия тенденция, что простые глаголы суффикс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 часто сохраняют, а глаголы с приставкой его пропускают, но кроме этого есть тенденция, что причастие сохраняет суффикс чаще, чем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форма, т.е. не редко в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-вой форме вариация, а причастие образуется с суффиксом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BE3982D-549E-534D-9E87-7719F6E70F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800" y="215900"/>
            <a:ext cx="8893175" cy="6362700"/>
          </a:xfrm>
        </p:spPr>
        <p:txBody>
          <a:bodyPr anchor="t"/>
          <a:lstStyle/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de-CH" altLang="de-DE" sz="2800" i="1" dirty="0">
                <a:latin typeface="Times New Roman" panose="02020603050405020304" pitchFamily="18" charset="0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</a:rPr>
              <a:t>крепнуть – креп/крепнул – крепнувший</a:t>
            </a:r>
            <a:r>
              <a:rPr lang="de-CH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или у глаголов, у которых нет вариации в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овой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форме, мы находим вариацию у причастия </a:t>
            </a:r>
            <a:r>
              <a:rPr lang="ru-RU" altLang="de-DE" sz="2800" i="1" dirty="0">
                <a:latin typeface="Times New Roman" panose="02020603050405020304" pitchFamily="18" charset="0"/>
              </a:rPr>
              <a:t>(поблёкнуть – поблёк – поблёкший/ поблёкнувший)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образование обеих форм может быть разным и без вариации: </a:t>
            </a:r>
            <a:r>
              <a:rPr lang="ru-RU" altLang="de-DE" sz="2800" i="1" dirty="0">
                <a:latin typeface="Times New Roman" panose="02020603050405020304" pitchFamily="18" charset="0"/>
              </a:rPr>
              <a:t>исчезнуть – исчез – исчезнувший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При этом информации об отдельных глаголах и формах могут быть в словарях разными и меняются в течение времени (см. </a:t>
            </a:r>
            <a:r>
              <a:rPr lang="cs-CZ" altLang="de-DE" sz="2800" dirty="0">
                <a:latin typeface="Times New Roman" panose="02020603050405020304" pitchFamily="18" charset="0"/>
              </a:rPr>
              <a:t>PSR, </a:t>
            </a:r>
            <a:r>
              <a:rPr lang="ru-RU" altLang="de-DE" sz="2800" dirty="0">
                <a:latin typeface="Times New Roman" panose="02020603050405020304" pitchFamily="18" charset="0"/>
              </a:rPr>
              <a:t>с. 255-258)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случае более редких глаголов трудно установить частоты конкретных форм в электронных корпусах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85B2032-5DDE-E452-6ACB-6857F5B109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260350"/>
            <a:ext cx="8226425" cy="5976938"/>
          </a:xfrm>
        </p:spPr>
        <p:txBody>
          <a:bodyPr anchor="t"/>
          <a:lstStyle/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Таблица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Дюрович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cs-CZ" altLang="de-DE" sz="2800" dirty="0" err="1">
                <a:latin typeface="Times New Roman" panose="02020603050405020304" pitchFamily="18" charset="0"/>
              </a:rPr>
              <a:t>Ďurovič</a:t>
            </a:r>
            <a:r>
              <a:rPr lang="cs-CZ" altLang="de-DE" sz="2800" dirty="0">
                <a:latin typeface="Times New Roman" panose="02020603050405020304" pitchFamily="18" charset="0"/>
              </a:rPr>
              <a:t> 1964, 235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сл</a:t>
            </a:r>
            <a:r>
              <a:rPr lang="cs-CZ" altLang="de-DE" sz="2800" dirty="0">
                <a:latin typeface="Times New Roman" panose="02020603050405020304" pitchFamily="18" charset="0"/>
              </a:rPr>
              <a:t>.)</a:t>
            </a:r>
          </a:p>
          <a:p>
            <a:pPr marL="333375" indent="-333375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333375" indent="-333375" algn="l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+:	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форма м. р. или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</a:rPr>
              <a:t>. причастие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образуется только от основы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(без суффикса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dirty="0">
                <a:latin typeface="Times New Roman" panose="02020603050405020304" pitchFamily="18" charset="0"/>
              </a:rPr>
              <a:t>-);</a:t>
            </a:r>
          </a:p>
          <a:p>
            <a:pPr marL="333375" indent="-333375" algn="l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1: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форма м. р. образуется от основы инфинитива (</a:t>
            </a:r>
            <a:r>
              <a:rPr lang="ru-RU" altLang="de-DE" sz="2800" i="1" dirty="0">
                <a:latin typeface="Times New Roman" panose="02020603050405020304" pitchFamily="18" charset="0"/>
              </a:rPr>
              <a:t>блёк</a:t>
            </a:r>
            <a:r>
              <a:rPr lang="ru-RU" altLang="de-DE" sz="2800" b="1" i="1" dirty="0">
                <a:latin typeface="Times New Roman" panose="02020603050405020304" pitchFamily="18" charset="0"/>
              </a:rPr>
              <a:t>ну</a:t>
            </a:r>
            <a:r>
              <a:rPr lang="ru-RU" altLang="de-DE" sz="2800" i="1" dirty="0">
                <a:latin typeface="Times New Roman" panose="02020603050405020304" pitchFamily="18" charset="0"/>
              </a:rPr>
              <a:t>л, блёкла</a:t>
            </a:r>
            <a:r>
              <a:rPr lang="ru-RU" altLang="de-DE" sz="2800" dirty="0">
                <a:latin typeface="Times New Roman" panose="02020603050405020304" pitchFamily="18" charset="0"/>
              </a:rPr>
              <a:t>);</a:t>
            </a:r>
          </a:p>
          <a:p>
            <a:pPr marL="333375" indent="-333375" algn="l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2: </a:t>
            </a:r>
            <a:r>
              <a:rPr lang="ru-RU" altLang="de-DE" sz="2800" i="1" dirty="0">
                <a:latin typeface="Times New Roman" panose="02020603050405020304" pitchFamily="18" charset="0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</a:rPr>
              <a:t> форма м. р. или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дейст</a:t>
            </a:r>
            <a:r>
              <a:rPr lang="ru-RU" altLang="de-DE" sz="2800" dirty="0">
                <a:latin typeface="Times New Roman" panose="02020603050405020304" pitchFamily="18" charset="0"/>
              </a:rPr>
              <a:t>. причастие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имеет формы образованные от основы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</a:rPr>
              <a:t>. и от основы инфинитива (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дости́г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дости́гнул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дости́гший</a:t>
            </a:r>
            <a:r>
              <a:rPr lang="ru-RU" altLang="de-DE" sz="2800" dirty="0">
                <a:latin typeface="Times New Roman" panose="02020603050405020304" pitchFamily="18" charset="0"/>
              </a:rPr>
              <a:t> 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дости́гнувший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33375" indent="-333375" algn="l"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3: данная форма образуется только от основы инфинитива (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ги́б</a:t>
            </a:r>
            <a:r>
              <a:rPr lang="ru-RU" altLang="de-DE" sz="2800" b="1" i="1" dirty="0" err="1">
                <a:latin typeface="Times New Roman" panose="02020603050405020304" pitchFamily="18" charset="0"/>
              </a:rPr>
              <a:t>ну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вший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33375" indent="-333375" algn="l"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E0906EB0-F74D-C842-2B4D-CA0E4F59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8A0ED821-EA55-5E76-0F23-38AF0DC0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75406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1F6E7FF9-96A3-3CF8-03F4-BE42FC53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22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2003</Words>
  <Application>Microsoft Macintosh PowerPoint</Application>
  <PresentationFormat>Bildschirmpräsentation (4:3)</PresentationFormat>
  <Paragraphs>69</Paragraphs>
  <Slides>26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Office-Design</vt:lpstr>
      <vt:lpstr>Актуальные аспекты развития современного русского языка I</vt:lpstr>
      <vt:lpstr>Глагол II: Конкуренция алломорфов в IX классе глаголов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2525</cp:revision>
  <cp:lastPrinted>1601-01-01T00:00:00Z</cp:lastPrinted>
  <dcterms:created xsi:type="dcterms:W3CDTF">2010-03-17T05:32:37Z</dcterms:created>
  <dcterms:modified xsi:type="dcterms:W3CDTF">2023-11-30T19:48:56Z</dcterms:modified>
</cp:coreProperties>
</file>