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90" r:id="rId3"/>
    <p:sldId id="391" r:id="rId4"/>
    <p:sldId id="392" r:id="rId5"/>
    <p:sldId id="393" r:id="rId6"/>
    <p:sldId id="395" r:id="rId7"/>
    <p:sldId id="396" r:id="rId8"/>
    <p:sldId id="394" r:id="rId9"/>
    <p:sldId id="398" r:id="rId10"/>
    <p:sldId id="378" r:id="rId11"/>
    <p:sldId id="369" r:id="rId12"/>
    <p:sldId id="344" r:id="rId13"/>
    <p:sldId id="345" r:id="rId14"/>
    <p:sldId id="379" r:id="rId15"/>
    <p:sldId id="380" r:id="rId16"/>
    <p:sldId id="381" r:id="rId17"/>
    <p:sldId id="328" r:id="rId18"/>
    <p:sldId id="346" r:id="rId19"/>
    <p:sldId id="329" r:id="rId20"/>
    <p:sldId id="383" r:id="rId21"/>
    <p:sldId id="330" r:id="rId22"/>
    <p:sldId id="331" r:id="rId23"/>
    <p:sldId id="322" r:id="rId24"/>
    <p:sldId id="264" r:id="rId25"/>
    <p:sldId id="306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FCC11-7F3B-4555-95A2-73B7F37E89AF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23966-A18F-43B9-B190-380761C7A2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364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CFDBA-9730-47A8-BDD5-3C5392577DC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14D37-08E0-4F29-8B27-230885671B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22597A-4D32-48CA-96E4-85F2313DB554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2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1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3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3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2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9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6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8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8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4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5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65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FF10-EF2F-49B1-84B5-1A20079553D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3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strakova@ped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JGEGysHbMs" TargetMode="External"/><Relationship Id="rId2" Type="http://schemas.openxmlformats.org/officeDocument/2006/relationships/hyperlink" Target="https://www.awenamenc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9474"/>
          </a:xfrm>
        </p:spPr>
        <p:txBody>
          <a:bodyPr>
            <a:normAutofit/>
          </a:bodyPr>
          <a:lstStyle/>
          <a:p>
            <a:r>
              <a:rPr lang="cs-CZ" sz="4800" dirty="0" smtClean="0"/>
              <a:t>Vzdělanostní nerovnosti v ČR</a:t>
            </a:r>
            <a:endParaRPr lang="en-GB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7873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Jana Straková</a:t>
            </a:r>
          </a:p>
          <a:p>
            <a:r>
              <a:rPr lang="cs-CZ" sz="3600" dirty="0" smtClean="0"/>
              <a:t>Ústav výzkumu a rozvoje vzdělávání </a:t>
            </a:r>
            <a:r>
              <a:rPr lang="cs-CZ" sz="3600" dirty="0" err="1" smtClean="0"/>
              <a:t>PedF</a:t>
            </a:r>
            <a:r>
              <a:rPr lang="cs-CZ" sz="3600" dirty="0" smtClean="0"/>
              <a:t> UK</a:t>
            </a:r>
          </a:p>
          <a:p>
            <a:r>
              <a:rPr lang="cs-CZ" sz="3600" dirty="0" err="1" smtClean="0">
                <a:hlinkClick r:id="rId2"/>
              </a:rPr>
              <a:t>jana</a:t>
            </a:r>
            <a:r>
              <a:rPr lang="cs-CZ" sz="3600" dirty="0" smtClean="0">
                <a:hlinkClick r:id="rId2"/>
              </a:rPr>
              <a:t>.</a:t>
            </a:r>
            <a:r>
              <a:rPr lang="en-US" sz="3600" dirty="0" smtClean="0">
                <a:hlinkClick r:id="rId2"/>
              </a:rPr>
              <a:t>s</a:t>
            </a:r>
            <a:r>
              <a:rPr lang="cs-CZ" sz="3600" dirty="0" err="1" smtClean="0">
                <a:hlinkClick r:id="rId2"/>
              </a:rPr>
              <a:t>trakova</a:t>
            </a:r>
            <a:r>
              <a:rPr lang="en-US" sz="3600" dirty="0" smtClean="0">
                <a:hlinkClick r:id="rId2"/>
              </a:rPr>
              <a:t>@pedf.cuni.cz</a:t>
            </a:r>
            <a:endParaRPr lang="cs-CZ" sz="3600" dirty="0" smtClean="0"/>
          </a:p>
          <a:p>
            <a:r>
              <a:rPr lang="cs-CZ" sz="3600" dirty="0" smtClean="0"/>
              <a:t>05.03.2021</a:t>
            </a:r>
          </a:p>
        </p:txBody>
      </p:sp>
    </p:spTree>
    <p:extLst>
      <p:ext uri="{BB962C8B-B14F-4D97-AF65-F5344CB8AC3E}">
        <p14:creationId xmlns:p14="http://schemas.microsoft.com/office/powerpoint/2010/main" val="40969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2. Zdroje </a:t>
            </a:r>
            <a:r>
              <a:rPr lang="cs-CZ" altLang="cs-CZ" dirty="0"/>
              <a:t>nerovností v </a:t>
            </a:r>
            <a:r>
              <a:rPr lang="cs-CZ" altLang="cs-CZ" dirty="0" smtClean="0"/>
              <a:t>povinném a středním </a:t>
            </a:r>
            <a:r>
              <a:rPr lang="cs-CZ" altLang="cs-CZ" dirty="0"/>
              <a:t>vzdělávání v </a:t>
            </a:r>
            <a:r>
              <a:rPr lang="cs-CZ" altLang="cs-CZ" dirty="0" smtClean="0"/>
              <a:t>ČR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8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v </a:t>
            </a:r>
            <a:r>
              <a:rPr lang="cs-CZ" smtClean="0"/>
              <a:t>institucionální péči </a:t>
            </a:r>
            <a:r>
              <a:rPr lang="cs-CZ" dirty="0" smtClean="0"/>
              <a:t>o děti mladší 3 let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178" y="1919111"/>
            <a:ext cx="9855200" cy="465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Předškolní vzdělávání </a:t>
            </a:r>
            <a:br>
              <a:rPr lang="cs-CZ" altLang="cs-CZ" sz="4200" b="1" dirty="0" smtClean="0"/>
            </a:br>
            <a:r>
              <a:rPr lang="cs-CZ" altLang="cs-CZ" sz="4200" b="1" dirty="0" smtClean="0"/>
              <a:t>(</a:t>
            </a:r>
            <a:r>
              <a:rPr lang="cs-CZ" altLang="cs-CZ" sz="4200" b="1" dirty="0" err="1" smtClean="0"/>
              <a:t>CLoSE</a:t>
            </a:r>
            <a:r>
              <a:rPr lang="cs-CZ" altLang="cs-CZ" sz="4200" b="1" dirty="0" smtClean="0"/>
              <a:t> 2016, 383 MŠ)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Rozdíly v poradenských službách, diagnostice školní zralosti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Rozdíly v poplatcích: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cs-CZ" altLang="cs-CZ" smtClean="0"/>
              <a:t>veřejné MŠ ročně od 1 950 Kč do 20 160 Kč</a:t>
            </a:r>
            <a:r>
              <a:rPr lang="en-US" altLang="cs-CZ" smtClean="0"/>
              <a:t>;</a:t>
            </a:r>
            <a:r>
              <a:rPr lang="cs-CZ" altLang="cs-CZ" smtClean="0"/>
              <a:t>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en-US" altLang="cs-CZ" smtClean="0"/>
              <a:t>m</a:t>
            </a:r>
            <a:r>
              <a:rPr lang="cs-CZ" altLang="cs-CZ" smtClean="0"/>
              <a:t>ěsíční školkovné od 0 do 1 200 Kč, průměrná výše je 344 Kč.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en-US" altLang="cs-CZ" smtClean="0"/>
              <a:t>m</a:t>
            </a:r>
            <a:r>
              <a:rPr lang="cs-CZ" altLang="cs-CZ" smtClean="0"/>
              <a:t>ěsíční stravné od 120 Kč do 980 Kč, průměrná výše je 595 Kč.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Nabídka </a:t>
            </a:r>
            <a:r>
              <a:rPr lang="en-US" altLang="cs-CZ" smtClean="0"/>
              <a:t>krou</a:t>
            </a:r>
            <a:r>
              <a:rPr lang="cs-CZ" altLang="cs-CZ" smtClean="0"/>
              <a:t>žků: 20</a:t>
            </a:r>
            <a:r>
              <a:rPr lang="en-US" altLang="cs-CZ" smtClean="0"/>
              <a:t> % </a:t>
            </a:r>
            <a:r>
              <a:rPr lang="cs-CZ" altLang="cs-CZ" smtClean="0"/>
              <a:t>škol</a:t>
            </a:r>
            <a:r>
              <a:rPr lang="en-US" altLang="cs-CZ" smtClean="0"/>
              <a:t> </a:t>
            </a:r>
            <a:r>
              <a:rPr lang="cs-CZ" altLang="cs-CZ" smtClean="0"/>
              <a:t>poskytuje kroužky zdarma, jinde placené, přičemž ceny se velmi liší.</a:t>
            </a:r>
          </a:p>
        </p:txBody>
      </p:sp>
    </p:spTree>
    <p:extLst>
      <p:ext uri="{BB962C8B-B14F-4D97-AF65-F5344CB8AC3E}">
        <p14:creationId xmlns:p14="http://schemas.microsoft.com/office/powerpoint/2010/main" val="7016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Ceny kroužků MŠ (CLoSE 2016, 383 MŠ)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351088" y="1903413"/>
          <a:ext cx="7561262" cy="468788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3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2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Kroužek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bezplatných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Průměrná cena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Maximální cena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Angličtina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1 415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Sportovní / cvičení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Flétna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2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Taneční / hudebně pohybový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Keramika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1 113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Plavání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1 037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Výtvarný / rukodělný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Zpěv / hudební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Logopedický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Rozvoj předškoláků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8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cs-CZ" sz="2400" dirty="0"/>
              <a:t>Podíl žáků diagnostikovaných jako žáci se speciálními vzdělávacími potřebami  ve speciálních školách </a:t>
            </a:r>
            <a:r>
              <a:rPr lang="cs-CZ" sz="2400" dirty="0" smtClean="0"/>
              <a:t>(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agency</a:t>
            </a:r>
            <a:r>
              <a:rPr lang="cs-CZ" sz="2400" dirty="0"/>
              <a:t> </a:t>
            </a:r>
            <a:r>
              <a:rPr lang="cs-CZ" sz="2400" dirty="0" err="1"/>
              <a:t>statistics</a:t>
            </a:r>
            <a:r>
              <a:rPr lang="cs-CZ" sz="2400" dirty="0"/>
              <a:t> on </a:t>
            </a:r>
            <a:r>
              <a:rPr lang="cs-CZ" sz="2400" dirty="0" err="1"/>
              <a:t>inclusive</a:t>
            </a:r>
            <a:r>
              <a:rPr lang="cs-CZ" sz="2400" dirty="0"/>
              <a:t>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, 2018)</a:t>
            </a:r>
            <a:endParaRPr lang="cs-CZ" sz="2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9785" y="1326524"/>
            <a:ext cx="2069015" cy="543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9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90563" y="349250"/>
            <a:ext cx="10944225" cy="1325563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Úspěšné začleňování? </a:t>
            </a:r>
            <a:endParaRPr lang="en-US" altLang="cs-CZ" b="1" dirty="0" smtClean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Podíl žáků vzdělávaných mimo hlavní vzdělávací proud poklesl téměř o polovinu (v minulosti tvořil více než 5 </a:t>
            </a:r>
            <a:r>
              <a:rPr lang="en-US" altLang="cs-CZ" dirty="0" smtClean="0"/>
              <a:t>%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r>
              <a:rPr lang="cs-CZ" altLang="cs-CZ" dirty="0" smtClean="0"/>
              <a:t>Umíme žáky vzdělávat v rámci systému společného vzdělávání?</a:t>
            </a:r>
          </a:p>
          <a:p>
            <a:pPr>
              <a:defRPr/>
            </a:pPr>
            <a:r>
              <a:rPr lang="cs-CZ" altLang="cs-CZ" dirty="0" smtClean="0"/>
              <a:t>Máme k tomu ve školách dostatečné prostředky?</a:t>
            </a:r>
          </a:p>
          <a:p>
            <a:pPr>
              <a:defRPr/>
            </a:pPr>
            <a:r>
              <a:rPr lang="cs-CZ" altLang="cs-CZ" dirty="0" smtClean="0"/>
              <a:t>Jsme schopni kvalitně připravit všechny děti na vstup do povinného vzdělávání?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40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Vysoká míra odkladů školní docházky</a:t>
            </a:r>
            <a:r>
              <a:rPr lang="en-US" altLang="cs-CZ" dirty="0" smtClean="0"/>
              <a:t> (</a:t>
            </a:r>
            <a:r>
              <a:rPr lang="en-US" altLang="cs-CZ" dirty="0" err="1" smtClean="0"/>
              <a:t>Svobodov</a:t>
            </a:r>
            <a:r>
              <a:rPr lang="cs-CZ" altLang="cs-CZ" dirty="0" smtClean="0"/>
              <a:t>á, 2016)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ČR		</a:t>
            </a:r>
            <a:r>
              <a:rPr lang="en-US" altLang="cs-CZ" smtClean="0"/>
              <a:t>20</a:t>
            </a:r>
            <a:r>
              <a:rPr lang="cs-CZ" altLang="cs-CZ" smtClean="0"/>
              <a:t> </a:t>
            </a:r>
            <a:r>
              <a:rPr lang="en-US" altLang="cs-CZ" smtClean="0"/>
              <a:t>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cs-CZ" smtClean="0"/>
              <a:t>Slovensko	  8 %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Německo	  8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Belgie		  5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Rakousko	  4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Estonsko 	  3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Švýcarsko	  2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Finsko		  2 </a:t>
            </a:r>
            <a:r>
              <a:rPr lang="en-US" altLang="cs-CZ" smtClean="0"/>
              <a:t>%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749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Volba školy (STEM/MARK 2009, </a:t>
            </a:r>
            <a:r>
              <a:rPr lang="cs-CZ" altLang="cs-CZ" sz="3600" dirty="0" err="1" smtClean="0"/>
              <a:t>CLoSE</a:t>
            </a:r>
            <a:r>
              <a:rPr lang="cs-CZ" altLang="cs-CZ" sz="3600" dirty="0" smtClean="0"/>
              <a:t> 2014)</a:t>
            </a:r>
            <a:endParaRPr lang="en-US" altLang="cs-CZ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5450" y="1557338"/>
            <a:ext cx="8321675" cy="4932362"/>
          </a:xfrm>
        </p:spPr>
        <p:txBody>
          <a:bodyPr>
            <a:normAutofit/>
          </a:bodyPr>
          <a:lstStyle/>
          <a:p>
            <a:pPr eaLnBrk="1" hangingPunct="1"/>
            <a:endParaRPr lang="en-US" altLang="cs-CZ" sz="2600" dirty="0" smtClean="0"/>
          </a:p>
          <a:p>
            <a:pPr eaLnBrk="1" hangingPunct="1"/>
            <a:r>
              <a:rPr lang="cs-CZ" altLang="cs-CZ" sz="2600" dirty="0" smtClean="0"/>
              <a:t>Možnost výběru školy je rodiči univerzálně ceněna </a:t>
            </a:r>
            <a:endParaRPr lang="cs-CZ" altLang="cs-CZ" sz="2600" dirty="0"/>
          </a:p>
          <a:p>
            <a:pPr eaLnBrk="1" hangingPunct="1"/>
            <a:r>
              <a:rPr lang="cs-CZ" altLang="cs-CZ" sz="2600" dirty="0" smtClean="0"/>
              <a:t>Podíl rodičů, kteří vybírají školu pro své dítě, se stále zvyšuje (v r. 2009 45 </a:t>
            </a:r>
            <a:r>
              <a:rPr lang="en-US" altLang="cs-CZ" sz="2600" dirty="0" smtClean="0"/>
              <a:t>% </a:t>
            </a:r>
            <a:r>
              <a:rPr lang="en-US" altLang="cs-CZ" sz="2600" dirty="0" err="1" smtClean="0"/>
              <a:t>rodi</a:t>
            </a:r>
            <a:r>
              <a:rPr lang="cs-CZ" altLang="cs-CZ" sz="2600" dirty="0" err="1" smtClean="0"/>
              <a:t>čů</a:t>
            </a:r>
            <a:r>
              <a:rPr lang="cs-CZ" altLang="cs-CZ" sz="2600" dirty="0" smtClean="0"/>
              <a:t>, </a:t>
            </a:r>
            <a:r>
              <a:rPr lang="en-US" altLang="cs-CZ" sz="2600" dirty="0" smtClean="0"/>
              <a:t>2014</a:t>
            </a:r>
            <a:r>
              <a:rPr lang="cs-CZ" altLang="cs-CZ" sz="2600" dirty="0" smtClean="0"/>
              <a:t> 66 </a:t>
            </a:r>
            <a:r>
              <a:rPr lang="en-US" altLang="cs-CZ" sz="2600" dirty="0" smtClean="0"/>
              <a:t>%)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Pro rozhodování o volbě školy jsou důležité:</a:t>
            </a:r>
          </a:p>
          <a:p>
            <a:pPr lvl="1"/>
            <a:r>
              <a:rPr lang="cs-CZ" altLang="cs-CZ" sz="2200" dirty="0" smtClean="0"/>
              <a:t>Dostupnost více škol</a:t>
            </a:r>
          </a:p>
          <a:p>
            <a:pPr lvl="1"/>
            <a:r>
              <a:rPr lang="cs-CZ" altLang="cs-CZ" sz="2200" dirty="0" smtClean="0"/>
              <a:t>Maturitní vzdělání rodičů</a:t>
            </a:r>
            <a:endParaRPr lang="en-US" altLang="cs-CZ" sz="2200" dirty="0" smtClean="0"/>
          </a:p>
          <a:p>
            <a:pPr lvl="1"/>
            <a:endParaRPr lang="en-US" altLang="cs-CZ" sz="2200" dirty="0"/>
          </a:p>
          <a:p>
            <a:pPr lvl="1"/>
            <a:endParaRPr lang="cs-CZ" altLang="cs-CZ" sz="2200" dirty="0" smtClean="0"/>
          </a:p>
          <a:p>
            <a:pPr marL="457200" lvl="1" indent="0">
              <a:buNone/>
            </a:pP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1024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dobré školy z pohledu rodičů (2016)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6079" y="1825624"/>
            <a:ext cx="6284890" cy="497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20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1. Stupeň ZŠ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199"/>
            <a:ext cx="8424862" cy="3830749"/>
          </a:xfrm>
        </p:spPr>
        <p:txBody>
          <a:bodyPr>
            <a:normAutofit fontScale="700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Situace je velmi nepřehledná, výzkumná data chybí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dirty="0" smtClean="0"/>
              <a:t>Roste počet soukromých základních škol (z 2,</a:t>
            </a:r>
            <a:r>
              <a:rPr lang="en-US" altLang="cs-CZ" dirty="0" smtClean="0"/>
              <a:t>1 % </a:t>
            </a:r>
            <a:r>
              <a:rPr lang="cs-CZ" altLang="cs-CZ" dirty="0" smtClean="0"/>
              <a:t>v r. 2010/11 na 6 </a:t>
            </a:r>
            <a:r>
              <a:rPr lang="en-US" altLang="cs-CZ" dirty="0" smtClean="0"/>
              <a:t>% </a:t>
            </a:r>
            <a:r>
              <a:rPr lang="cs-CZ" altLang="cs-CZ" dirty="0" smtClean="0"/>
              <a:t> v r. 2018/19, navštěvuje pouze 2,4</a:t>
            </a:r>
            <a:r>
              <a:rPr lang="en-US" altLang="cs-CZ" dirty="0" smtClean="0"/>
              <a:t>% </a:t>
            </a:r>
            <a:r>
              <a:rPr lang="cs-CZ" altLang="cs-CZ" dirty="0" smtClean="0"/>
              <a:t> žáků) – máme ve statistikách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dirty="0" smtClean="0"/>
              <a:t>Zdá se, že roste podíl dětí vzdělávaných v tzv. komunitních školách – nemáme ve statistikách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Zdá se, že roste též počet výběrových tříd ve veřejných školách (třídy pro nadané, bilingvní výuka, </a:t>
            </a:r>
            <a:r>
              <a:rPr lang="cs-CZ" altLang="cs-CZ" dirty="0" err="1" smtClean="0"/>
              <a:t>Montessori</a:t>
            </a:r>
            <a:r>
              <a:rPr lang="cs-CZ" altLang="cs-CZ" dirty="0" smtClean="0"/>
              <a:t> třídy, třídy s rodilým mluvčím,….) – nemáme ve statistikách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Ve většině výběrových tříd ve veřejných školách se vybírají poplatky, třídy často organizuje externí subjekt (viz níže)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Za poplatky se mnohdy nabízejí služby, které by měly být přirozenou součástí povinného vzdělávání (např. komunikace s rodiči, osobnostní a sociální vzdělávání apod.)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cs-CZ" dirty="0"/>
              <a:t>S </a:t>
            </a:r>
            <a:r>
              <a:rPr lang="en-US" altLang="cs-CZ" dirty="0" err="1"/>
              <a:t>volbou</a:t>
            </a:r>
            <a:r>
              <a:rPr lang="en-US" altLang="cs-CZ" dirty="0"/>
              <a:t> </a:t>
            </a:r>
            <a:r>
              <a:rPr lang="cs-CZ" altLang="cs-CZ" dirty="0"/>
              <a:t>výběrové školy ve městech jsou nově spojovány další odklady (přípravné třídy pro děti narozené v létě)</a:t>
            </a:r>
            <a:endParaRPr lang="en-US" altLang="cs-CZ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823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altLang="cs-CZ" dirty="0" smtClean="0"/>
              <a:t>Péče </a:t>
            </a:r>
            <a:r>
              <a:rPr lang="cs-CZ" altLang="cs-CZ" dirty="0"/>
              <a:t>o nerovnosti v </a:t>
            </a:r>
            <a:r>
              <a:rPr lang="cs-CZ" altLang="cs-CZ" dirty="0" smtClean="0"/>
              <a:t>ČR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Počty škol v ČR (2018/2019)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Mateřské školy 5287 celkem, z toho 399 soukromých, 50 církevních</a:t>
            </a:r>
          </a:p>
          <a:p>
            <a:pPr marL="0" indent="0">
              <a:buNone/>
            </a:pPr>
            <a:r>
              <a:rPr lang="cs-CZ" dirty="0" smtClean="0"/>
              <a:t>(8,5 </a:t>
            </a:r>
            <a:r>
              <a:rPr lang="en-US" dirty="0"/>
              <a:t>%</a:t>
            </a:r>
            <a:r>
              <a:rPr lang="cs-CZ" dirty="0"/>
              <a:t> škol </a:t>
            </a:r>
            <a:r>
              <a:rPr lang="cs-CZ" dirty="0" smtClean="0"/>
              <a:t>neveřejných, 4 </a:t>
            </a:r>
            <a:r>
              <a:rPr lang="en-US" dirty="0"/>
              <a:t>% </a:t>
            </a:r>
            <a:r>
              <a:rPr lang="cs-CZ" dirty="0" smtClean="0"/>
              <a:t>dětí </a:t>
            </a:r>
            <a:r>
              <a:rPr lang="cs-CZ" dirty="0"/>
              <a:t>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Základní školy 4141 celkem, z toho 208 soukromých, 42 církevních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6</a:t>
            </a:r>
            <a:r>
              <a:rPr lang="en-US" dirty="0" smtClean="0"/>
              <a:t> %</a:t>
            </a:r>
            <a:r>
              <a:rPr lang="cs-CZ" dirty="0" smtClean="0"/>
              <a:t> škol neveřejných, 2,4 </a:t>
            </a:r>
            <a:r>
              <a:rPr lang="en-US" dirty="0" smtClean="0"/>
              <a:t>% </a:t>
            </a:r>
            <a:r>
              <a:rPr lang="cs-CZ" dirty="0" smtClean="0"/>
              <a:t>žáků 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Střední 1290 (z toho 286 soukromých, 42 církevních)</a:t>
            </a:r>
          </a:p>
          <a:p>
            <a:pPr marL="0" indent="0">
              <a:buNone/>
            </a:pPr>
            <a:r>
              <a:rPr lang="cs-CZ" dirty="0" smtClean="0"/>
              <a:t>(25 </a:t>
            </a:r>
            <a:r>
              <a:rPr lang="en-US" dirty="0"/>
              <a:t>%</a:t>
            </a:r>
            <a:r>
              <a:rPr lang="cs-CZ" dirty="0"/>
              <a:t> škol neveřejných, </a:t>
            </a:r>
            <a:r>
              <a:rPr lang="cs-CZ" dirty="0" smtClean="0"/>
              <a:t>14,6 </a:t>
            </a:r>
            <a:r>
              <a:rPr lang="en-US" dirty="0"/>
              <a:t>% </a:t>
            </a:r>
            <a:r>
              <a:rPr lang="cs-CZ" dirty="0"/>
              <a:t>žáků 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6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644" y="260350"/>
            <a:ext cx="9141531" cy="1643063"/>
          </a:xfrm>
        </p:spPr>
        <p:txBody>
          <a:bodyPr>
            <a:normAutofit/>
          </a:bodyPr>
          <a:lstStyle/>
          <a:p>
            <a:r>
              <a:rPr lang="cs-CZ" sz="4000" dirty="0"/>
              <a:t>Svět </a:t>
            </a:r>
            <a:r>
              <a:rPr lang="cs-CZ" sz="4000" dirty="0" smtClean="0"/>
              <a:t>vzdělání (výběrové třídy na ZŠ), 1500 Kč/</a:t>
            </a:r>
            <a:r>
              <a:rPr lang="cs-CZ" sz="4000" dirty="0" err="1" smtClean="0"/>
              <a:t>měs</a:t>
            </a:r>
            <a:r>
              <a:rPr lang="cs-CZ" sz="4000" dirty="0"/>
              <a:t>. (https://svetvzdelani.webnode.cz</a:t>
            </a:r>
            <a:r>
              <a:rPr lang="cs-CZ" sz="4000" dirty="0" smtClean="0"/>
              <a:t>/)</a:t>
            </a: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atmosféra </a:t>
            </a:r>
            <a:r>
              <a:rPr lang="cs-CZ" dirty="0"/>
              <a:t>vzájemného respektu a partnerství mezi učiteli a rodiči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 smtClean="0"/>
              <a:t>výuka </a:t>
            </a:r>
            <a:r>
              <a:rPr lang="cs-CZ" dirty="0"/>
              <a:t>matematiky Hejného metodou včetně úvodního školení pro rodiče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 smtClean="0"/>
              <a:t>příprava </a:t>
            </a:r>
            <a:r>
              <a:rPr lang="cs-CZ" dirty="0"/>
              <a:t>ke Cambridgeským zkouškám a </a:t>
            </a:r>
            <a:r>
              <a:rPr lang="cs-CZ" dirty="0" smtClean="0"/>
              <a:t>konverzace </a:t>
            </a:r>
            <a:r>
              <a:rPr lang="cs-CZ" dirty="0"/>
              <a:t>s rodilými mluvčími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/>
              <a:t>půlené hodiny M (2x týdně) a ČJ (1x týdně)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/>
              <a:t>hodiny osobnostního a psychologického rozvoje (nad rámec vyučování)</a:t>
            </a:r>
            <a:endParaRPr lang="cs-CZ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242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PED </a:t>
            </a:r>
            <a:r>
              <a:rPr lang="cs-CZ" sz="3600" dirty="0" err="1"/>
              <a:t>Academy</a:t>
            </a:r>
            <a:r>
              <a:rPr lang="cs-CZ" sz="3600" dirty="0"/>
              <a:t> (http://pedacademy.cz/</a:t>
            </a:r>
            <a:r>
              <a:rPr lang="cs-CZ" sz="3600" dirty="0" err="1"/>
              <a:t>vzdelavaci</a:t>
            </a:r>
            <a:r>
              <a:rPr lang="cs-CZ" sz="3600" dirty="0"/>
              <a:t>-programy/</a:t>
            </a:r>
            <a:r>
              <a:rPr lang="cs-CZ" sz="3600" dirty="0" err="1"/>
              <a:t>ped</a:t>
            </a:r>
            <a:r>
              <a:rPr lang="cs-CZ" sz="3600" dirty="0"/>
              <a:t>-na-</a:t>
            </a:r>
            <a:r>
              <a:rPr lang="cs-CZ" sz="3600" dirty="0" err="1"/>
              <a:t>zs</a:t>
            </a:r>
            <a:r>
              <a:rPr lang="cs-CZ" sz="3600" dirty="0"/>
              <a:t>/</a:t>
            </a:r>
            <a:r>
              <a:rPr lang="cs-CZ" sz="3600" dirty="0" err="1"/>
              <a:t>ped</a:t>
            </a:r>
            <a:r>
              <a:rPr lang="cs-CZ" sz="3600" dirty="0"/>
              <a:t>-na-</a:t>
            </a:r>
            <a:r>
              <a:rPr lang="cs-CZ" sz="3600" dirty="0" err="1"/>
              <a:t>zs</a:t>
            </a:r>
            <a:r>
              <a:rPr lang="cs-CZ" sz="3600" dirty="0"/>
              <a:t>-</a:t>
            </a:r>
            <a:r>
              <a:rPr lang="cs-CZ" sz="3600" dirty="0" err="1"/>
              <a:t>zs</a:t>
            </a:r>
            <a:r>
              <a:rPr lang="cs-CZ" sz="3600" dirty="0"/>
              <a:t>/</a:t>
            </a:r>
            <a:r>
              <a:rPr lang="cs-CZ" sz="3600" dirty="0" err="1"/>
              <a:t>prijimaci-rizeni-pz</a:t>
            </a:r>
            <a:r>
              <a:rPr lang="cs-CZ" sz="3600" dirty="0"/>
              <a:t>/)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Žáci </a:t>
            </a:r>
            <a:r>
              <a:rPr lang="cs-CZ" dirty="0"/>
              <a:t>mají k dispozici učebnice, pracovní sešity, pracovní listy, materiály z Oxford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Tree</a:t>
            </a:r>
            <a:r>
              <a:rPr lang="cs-CZ" dirty="0"/>
              <a:t>, vlastní pracovní učebnice PED </a:t>
            </a:r>
            <a:r>
              <a:rPr lang="cs-CZ" dirty="0" err="1"/>
              <a:t>Academy</a:t>
            </a:r>
            <a:r>
              <a:rPr lang="cs-CZ" dirty="0"/>
              <a:t> pro výuku v předmětech ROZUM a ROZČES, koncept testů, vybavení pomůckami pro relaxační a aktivační cviky v hodinách, hry pro přestávky, technická podpora učitelů, servis pro rodiče a mnohé další. Samozřejmostí je i průběžný dohled nad programem PED, zajištěný metodiky a psychology a spolupráce s partnery….Rodiče jsou pravidelně informováni o probrané látce a dění v hodinách týdenní zprávou. Hodnocení žákovy práce, jeho aktivita v hodinách, plnění domácích úkolů, plnění rolí ve skupinové práci se rodiče pravidelně dozvídají (PED </a:t>
            </a:r>
            <a:r>
              <a:rPr lang="cs-CZ" dirty="0" err="1"/>
              <a:t>Academy</a:t>
            </a:r>
            <a:r>
              <a:rPr lang="cs-CZ" dirty="0"/>
              <a:t>: Vzdělávací koncepce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53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47850" y="0"/>
            <a:ext cx="8569325" cy="8594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2800" b="1" dirty="0" smtClean="0"/>
              <a:t>Země podle výsledků žáků a závislosti výsledků na rodinném zázemí (patnáctiletí žáci, PISA 2018) </a:t>
            </a:r>
            <a:endParaRPr lang="cs-CZ" altLang="cs-CZ" sz="18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530" y="929037"/>
            <a:ext cx="8062174" cy="575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Diferenciace na 2. stupni povinného vzdělávání</a:t>
            </a:r>
            <a:endParaRPr lang="en-GB" altLang="cs-CZ" dirty="0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p</a:t>
            </a:r>
            <a:r>
              <a:rPr lang="cs-CZ" altLang="cs-CZ" dirty="0" smtClean="0"/>
              <a:t>řechod na víceletá </a:t>
            </a:r>
            <a:r>
              <a:rPr lang="cs-CZ" altLang="cs-CZ" dirty="0"/>
              <a:t>gymnázia (výzkum </a:t>
            </a:r>
            <a:r>
              <a:rPr lang="cs-CZ" altLang="cs-CZ" dirty="0" err="1"/>
              <a:t>CLoSE</a:t>
            </a:r>
            <a:r>
              <a:rPr lang="cs-CZ" altLang="cs-CZ" dirty="0"/>
              <a:t> </a:t>
            </a:r>
            <a:r>
              <a:rPr lang="cs-CZ" altLang="cs-CZ" dirty="0" smtClean="0"/>
              <a:t>2012-2013)</a:t>
            </a:r>
          </a:p>
          <a:p>
            <a:r>
              <a:rPr lang="cs-CZ" altLang="cs-CZ" dirty="0" smtClean="0"/>
              <a:t>podání přihlášky na VG silně závisí  na rodinném zázemí, i když zohledníme školní prospěch a znalosti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říprava na zkoušky je u řady dětí velmi intenzívní a nejčastěji probíhá s rodinnými příslušníky nebo v placených přípravných kurzech</a:t>
            </a:r>
          </a:p>
          <a:p>
            <a:r>
              <a:rPr lang="cs-CZ" altLang="cs-CZ" dirty="0"/>
              <a:t>z</a:t>
            </a:r>
            <a:r>
              <a:rPr lang="cs-CZ" altLang="cs-CZ" dirty="0" smtClean="0"/>
              <a:t> žáků, kteří se v roce 2011 ve 4. ročníku umístili na cca 500 předních místech v testu matematické, čtenářské a přírodovědné gramotnosti (testy TIMSS a PIRLS), cca polovina skončila na víceletých gymnáziích</a:t>
            </a:r>
          </a:p>
        </p:txBody>
      </p:sp>
    </p:spTree>
    <p:extLst>
      <p:ext uri="{BB962C8B-B14F-4D97-AF65-F5344CB8AC3E}">
        <p14:creationId xmlns:p14="http://schemas.microsoft.com/office/powerpoint/2010/main" val="5307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296988"/>
          </a:xfrm>
        </p:spPr>
        <p:txBody>
          <a:bodyPr/>
          <a:lstStyle/>
          <a:p>
            <a:pPr eaLnBrk="1" hangingPunct="1"/>
            <a:r>
              <a:rPr lang="cs-CZ" altLang="cs-CZ" sz="3800" b="1" dirty="0" smtClean="0"/>
              <a:t>Přechod na střední školu (</a:t>
            </a:r>
            <a:r>
              <a:rPr lang="cs-CZ" altLang="cs-CZ" sz="3800" b="1" dirty="0" err="1" smtClean="0"/>
              <a:t>CLoSE</a:t>
            </a:r>
            <a:r>
              <a:rPr lang="cs-CZ" altLang="cs-CZ" sz="3800" b="1" dirty="0" smtClean="0"/>
              <a:t> 2016)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8267" y="1794934"/>
            <a:ext cx="8854017" cy="4319588"/>
          </a:xfrm>
        </p:spPr>
        <p:txBody>
          <a:bodyPr>
            <a:normAutofit fontScale="92500"/>
          </a:bodyPr>
          <a:lstStyle/>
          <a:p>
            <a:pPr marL="609600" indent="-609600" eaLnBrk="1" hangingPunct="1"/>
            <a:r>
              <a:rPr lang="cs-CZ" altLang="cs-CZ" dirty="0" smtClean="0"/>
              <a:t>Aspirace na maturitní studium vyšší u žáků s vyšším socioekonomickým statusem bez ohledu na školní známky (nejsilnější prediktor) a vědomosti</a:t>
            </a:r>
          </a:p>
          <a:p>
            <a:pPr marL="609600" indent="-609600"/>
            <a:r>
              <a:rPr lang="cs-CZ" altLang="cs-CZ" dirty="0"/>
              <a:t>Ú</a:t>
            </a:r>
            <a:r>
              <a:rPr lang="cs-CZ" altLang="cs-CZ" dirty="0" smtClean="0"/>
              <a:t>spěšnost při přijetí na </a:t>
            </a:r>
            <a:r>
              <a:rPr lang="cs-CZ" altLang="cs-CZ" dirty="0"/>
              <a:t>maturitní studium vyšší u žáků s </a:t>
            </a:r>
            <a:r>
              <a:rPr lang="cs-CZ" altLang="cs-CZ" dirty="0" smtClean="0"/>
              <a:t>vyšším </a:t>
            </a:r>
            <a:r>
              <a:rPr lang="cs-CZ" altLang="cs-CZ" dirty="0"/>
              <a:t>socioekonomickým statusem bez ohledu na školní známky </a:t>
            </a:r>
            <a:r>
              <a:rPr lang="cs-CZ" altLang="cs-CZ" dirty="0" smtClean="0"/>
              <a:t>a </a:t>
            </a:r>
            <a:r>
              <a:rPr lang="cs-CZ" altLang="cs-CZ" dirty="0"/>
              <a:t>vědomosti</a:t>
            </a:r>
            <a:endParaRPr lang="cs-CZ" altLang="cs-CZ" dirty="0" smtClean="0"/>
          </a:p>
          <a:p>
            <a:pPr marL="609600" indent="-609600" eaLnBrk="1" hangingPunct="1"/>
            <a:r>
              <a:rPr lang="cs-CZ" altLang="cs-CZ" dirty="0" smtClean="0"/>
              <a:t>Jednotné přijímací zkoušky mohou představovat pro děti s méně podnětným zázemím další znevýhodnění, neboť hrozí, že se školy zaměří na přípravu uchazečů o maturitní studium na přijímací zkoušky a dětem, které o maturitní studium neusilují, se budou ve vyšších ročnících méně věnovat</a:t>
            </a:r>
          </a:p>
        </p:txBody>
      </p:sp>
    </p:spTree>
    <p:extLst>
      <p:ext uri="{BB962C8B-B14F-4D97-AF65-F5344CB8AC3E}">
        <p14:creationId xmlns:p14="http://schemas.microsoft.com/office/powerpoint/2010/main" val="39797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Hlavní témata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>
            <a:normAutofit/>
          </a:bodyPr>
          <a:lstStyle/>
          <a:p>
            <a:r>
              <a:rPr lang="cs-CZ" dirty="0" smtClean="0"/>
              <a:t>Kritika selektivity systému (zejména ve vztahu k víceletým gymnáziím – od 1. examinace OECD v r. 1995)</a:t>
            </a:r>
          </a:p>
          <a:p>
            <a:r>
              <a:rPr lang="cs-CZ" dirty="0" smtClean="0"/>
              <a:t>Kritika vyčleňování romských žáků (</a:t>
            </a:r>
            <a:r>
              <a:rPr lang="en-GB" dirty="0" err="1" smtClean="0"/>
              <a:t>rozsud</a:t>
            </a:r>
            <a:r>
              <a:rPr lang="cs-CZ" dirty="0" smtClean="0"/>
              <a:t>e</a:t>
            </a:r>
            <a:r>
              <a:rPr lang="en-GB" dirty="0" smtClean="0"/>
              <a:t>k </a:t>
            </a:r>
            <a:r>
              <a:rPr lang="en-GB" dirty="0"/>
              <a:t>„D. H. a </a:t>
            </a:r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 smtClean="0"/>
              <a:t>republice</a:t>
            </a:r>
            <a:r>
              <a:rPr lang="cs-CZ" dirty="0" smtClean="0"/>
              <a:t>“ 2007) 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10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1"/>
            <a:ext cx="9049694" cy="1247174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Argumentace examinátorů OECD proti VG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507524"/>
            <a:ext cx="8976669" cy="4442426"/>
          </a:xfrm>
        </p:spPr>
        <p:txBody>
          <a:bodyPr>
            <a:noAutofit/>
          </a:bodyPr>
          <a:lstStyle/>
          <a:p>
            <a:r>
              <a:rPr lang="cs-CZ" sz="2000" dirty="0" smtClean="0"/>
              <a:t>Víceleté gymnázium </a:t>
            </a:r>
            <a:r>
              <a:rPr lang="cs-CZ" sz="2000" dirty="0"/>
              <a:t>konkuruje běžným základním školám a zbavuje je nadaných žáků.</a:t>
            </a:r>
          </a:p>
          <a:p>
            <a:r>
              <a:rPr lang="cs-CZ" sz="2000" dirty="0"/>
              <a:t>Vzhledem k tomu, že dobří učitelé vždy následují nadané děti, vzniká zde </a:t>
            </a:r>
            <a:r>
              <a:rPr lang="cs-CZ" sz="2000" dirty="0" smtClean="0"/>
              <a:t>nebezpečí, že </a:t>
            </a:r>
            <a:r>
              <a:rPr lang="cs-CZ" sz="2000" dirty="0"/>
              <a:t>se základní škola stane jakousi druhořadou školou a bude </a:t>
            </a:r>
            <a:r>
              <a:rPr lang="cs-CZ" sz="2000" dirty="0" smtClean="0"/>
              <a:t>následně transformována </a:t>
            </a:r>
            <a:r>
              <a:rPr lang="cs-CZ" sz="2000" dirty="0"/>
              <a:t>v instituci, která připravuje žáky pouze pro odborné vzdělávání. </a:t>
            </a:r>
            <a:endParaRPr lang="cs-CZ" sz="2000" dirty="0" smtClean="0"/>
          </a:p>
          <a:p>
            <a:r>
              <a:rPr lang="cs-CZ" sz="2000" dirty="0" smtClean="0"/>
              <a:t>V ČR malý podíl žáků všeobecné vzdělání.</a:t>
            </a:r>
          </a:p>
          <a:p>
            <a:r>
              <a:rPr lang="cs-CZ" sz="2000" dirty="0" smtClean="0"/>
              <a:t>Víceleté gymnázium </a:t>
            </a:r>
            <a:r>
              <a:rPr lang="cs-CZ" sz="2000" dirty="0"/>
              <a:t>vnáší nerovnováhu do celého systému čtyřletého </a:t>
            </a:r>
            <a:r>
              <a:rPr lang="cs-CZ" sz="2000" dirty="0" smtClean="0"/>
              <a:t>maturitního studia</a:t>
            </a:r>
            <a:r>
              <a:rPr lang="cs-CZ" sz="2000" dirty="0"/>
              <a:t>. V budoucnu bude zejména těžké udržet status čtyřletého gymnázia jako </a:t>
            </a:r>
            <a:r>
              <a:rPr lang="cs-CZ" sz="2000" dirty="0" smtClean="0"/>
              <a:t>přípravky pro </a:t>
            </a:r>
            <a:r>
              <a:rPr lang="cs-CZ" sz="2000" dirty="0"/>
              <a:t>univerzitní studium, protože víceleté gymnázium se stane žádanější </a:t>
            </a:r>
            <a:r>
              <a:rPr lang="cs-CZ" sz="2000" dirty="0" smtClean="0"/>
              <a:t>cestou k </a:t>
            </a:r>
            <a:r>
              <a:rPr lang="cs-CZ" sz="2000" dirty="0"/>
              <a:t>tomuto typu vzdělání. </a:t>
            </a:r>
            <a:endParaRPr lang="cs-CZ" sz="2000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situaci, kdy je ve školství nedostatek finančních </a:t>
            </a:r>
            <a:r>
              <a:rPr lang="cs-CZ" sz="2000" dirty="0" smtClean="0"/>
              <a:t>prostředků, je </a:t>
            </a:r>
            <a:r>
              <a:rPr lang="cs-CZ" sz="2000" dirty="0"/>
              <a:t>problematické je koncentrovat ve školách, které vybírají děti </a:t>
            </a:r>
            <a:r>
              <a:rPr lang="cs-CZ" sz="2000" dirty="0" smtClean="0"/>
              <a:t>pocházející z </a:t>
            </a:r>
            <a:r>
              <a:rPr lang="cs-CZ" sz="2000" dirty="0"/>
              <a:t>rodin společenské a ekonomické elity. Nadané děti mohou být </a:t>
            </a:r>
            <a:r>
              <a:rPr lang="cs-CZ" sz="2000" dirty="0" smtClean="0"/>
              <a:t>odpovídajícím způsobem </a:t>
            </a:r>
            <a:r>
              <a:rPr lang="cs-CZ" sz="2000" dirty="0"/>
              <a:t>vzdělávány efektivněji a lépe diferenciací výuky na 2. stupni </a:t>
            </a:r>
            <a:r>
              <a:rPr lang="cs-CZ" sz="2000" dirty="0" smtClean="0"/>
              <a:t>základní školy</a:t>
            </a:r>
            <a:r>
              <a:rPr lang="cs-CZ" sz="2000" dirty="0"/>
              <a:t>, což umožní všem žákům dosáhnout maximálního vzdělání odpovídajícího </a:t>
            </a:r>
            <a:r>
              <a:rPr lang="cs-CZ" sz="2000" dirty="0" smtClean="0"/>
              <a:t>jejich schopnostem.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4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0"/>
            <a:ext cx="9049694" cy="132955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Odpověď MŠMT při opakované návštěvě (1999)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804086"/>
            <a:ext cx="8690919" cy="4145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Zamítnutí návrhu na zrušení víceletých gymnázií:</a:t>
            </a:r>
          </a:p>
          <a:p>
            <a:pPr marL="0" indent="0">
              <a:buNone/>
            </a:pPr>
            <a:r>
              <a:rPr lang="cs-CZ" dirty="0" smtClean="0"/>
              <a:t>(vychází z) „implicitního </a:t>
            </a:r>
            <a:r>
              <a:rPr lang="cs-CZ" dirty="0"/>
              <a:t>a široce sdíleného </a:t>
            </a:r>
            <a:r>
              <a:rPr lang="cs-CZ" dirty="0" smtClean="0"/>
              <a:t>přesvědčení, že </a:t>
            </a:r>
            <a:r>
              <a:rPr lang="cs-CZ" dirty="0"/>
              <a:t>nadprůměrné vzdělání je geneticky omezeno a že se intelektuální </a:t>
            </a:r>
            <a:r>
              <a:rPr lang="cs-CZ" dirty="0" smtClean="0"/>
              <a:t>elitě na </a:t>
            </a:r>
            <a:r>
              <a:rPr lang="cs-CZ" dirty="0"/>
              <a:t>rozdíl od dřívější nivelizující politiky má dostat segregovaného </a:t>
            </a:r>
            <a:r>
              <a:rPr lang="cs-CZ" dirty="0" smtClean="0"/>
              <a:t>náročnějšího vzdělání </a:t>
            </a:r>
            <a:r>
              <a:rPr lang="cs-CZ" dirty="0"/>
              <a:t>v co nejranějším věkovém období, jak tomu bylo v předválečné éře. </a:t>
            </a:r>
            <a:r>
              <a:rPr lang="cs-CZ" b="1" dirty="0" smtClean="0"/>
              <a:t>Rovnoprávný přístup </a:t>
            </a:r>
            <a:r>
              <a:rPr lang="cs-CZ" b="1" dirty="0"/>
              <a:t>k vyšším úrovním vzdělání a sociální soudržnost nejsou dosud </a:t>
            </a:r>
            <a:r>
              <a:rPr lang="cs-CZ" b="1" dirty="0" smtClean="0"/>
              <a:t>považovány za </a:t>
            </a:r>
            <a:r>
              <a:rPr lang="cs-CZ" b="1" dirty="0"/>
              <a:t>nezbytné principy české vzdělávací </a:t>
            </a:r>
            <a:r>
              <a:rPr lang="cs-CZ" b="1" dirty="0" smtClean="0"/>
              <a:t>politiky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i="1" dirty="0" smtClean="0"/>
              <a:t>Priority </a:t>
            </a:r>
            <a:r>
              <a:rPr lang="cs-CZ" i="1" dirty="0"/>
              <a:t>pro českou vzdělávací politiku </a:t>
            </a:r>
            <a:r>
              <a:rPr lang="cs-CZ" dirty="0"/>
              <a:t>1999. Praha: ÚIV</a:t>
            </a:r>
            <a:r>
              <a:rPr lang="cs-CZ" dirty="0" smtClean="0"/>
              <a:t>.)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37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Co se změnilo</a:t>
            </a:r>
            <a:r>
              <a:rPr lang="cs-CZ" sz="4000" dirty="0"/>
              <a:t/>
            </a:r>
            <a:br>
              <a:rPr lang="cs-CZ" sz="4000" dirty="0"/>
            </a:b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681" y="2356022"/>
            <a:ext cx="9588843" cy="4085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Zvýšila se dostupnost</a:t>
            </a:r>
            <a:endParaRPr lang="cs-CZ" sz="2000" dirty="0"/>
          </a:p>
          <a:p>
            <a:r>
              <a:rPr lang="cs-CZ" sz="2000" dirty="0" smtClean="0"/>
              <a:t>Zdvojnásobil  se podíl žáků v maturitním studiu</a:t>
            </a:r>
          </a:p>
          <a:p>
            <a:r>
              <a:rPr lang="cs-CZ" sz="2000" dirty="0" smtClean="0"/>
              <a:t>Ztrojnásobil se podíl žáků vstupujících do terciárního vzdělávání</a:t>
            </a:r>
          </a:p>
          <a:p>
            <a:endParaRPr lang="cs-CZ" sz="2000" dirty="0"/>
          </a:p>
          <a:p>
            <a:r>
              <a:rPr lang="cs-CZ" sz="2000" dirty="0"/>
              <a:t>Téma </a:t>
            </a:r>
            <a:r>
              <a:rPr lang="cs-CZ" sz="2000" dirty="0" smtClean="0"/>
              <a:t>víceletých gymnázií se </a:t>
            </a:r>
            <a:r>
              <a:rPr lang="cs-CZ" sz="2000" dirty="0"/>
              <a:t>opakuje ve všech strategických dokumentech (Bílá kniha, strategie vzdělávací politiky 2020, 2030)</a:t>
            </a:r>
          </a:p>
          <a:p>
            <a:r>
              <a:rPr lang="cs-CZ" sz="2000" dirty="0"/>
              <a:t>Nic zásadního se nezměnilo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481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Vývoj středního vzdělávání v uplynulých dekádách</a:t>
            </a:r>
            <a:endParaRPr lang="cs-CZ" altLang="cs-CZ" sz="42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954" y="1501422"/>
            <a:ext cx="6524918" cy="415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0"/>
            <a:ext cx="9049694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Vzdělávání romských žáků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507524"/>
            <a:ext cx="8976669" cy="4442426"/>
          </a:xfrm>
        </p:spPr>
        <p:txBody>
          <a:bodyPr>
            <a:noAutofit/>
          </a:bodyPr>
          <a:lstStyle/>
          <a:p>
            <a:r>
              <a:rPr lang="en-GB" sz="2000" dirty="0"/>
              <a:t>V LISTOPADU 2007 </a:t>
            </a:r>
            <a:r>
              <a:rPr lang="en-GB" sz="2000" dirty="0" err="1"/>
              <a:t>rozhodl</a:t>
            </a:r>
            <a:r>
              <a:rPr lang="en-GB" sz="2000" dirty="0"/>
              <a:t> v </a:t>
            </a:r>
            <a:r>
              <a:rPr lang="en-GB" sz="2000" dirty="0" err="1"/>
              <a:t>rozsudku</a:t>
            </a:r>
            <a:r>
              <a:rPr lang="en-GB" sz="2000" dirty="0"/>
              <a:t> „D. H. a </a:t>
            </a:r>
            <a:r>
              <a:rPr lang="en-GB" sz="2000" dirty="0" err="1"/>
              <a:t>ostatní</a:t>
            </a:r>
            <a:r>
              <a:rPr lang="en-GB" sz="2000" dirty="0"/>
              <a:t> </a:t>
            </a:r>
            <a:r>
              <a:rPr lang="en-GB" sz="2000" dirty="0" err="1"/>
              <a:t>proti</a:t>
            </a:r>
            <a:r>
              <a:rPr lang="en-GB" sz="2000" dirty="0"/>
              <a:t> </a:t>
            </a:r>
            <a:r>
              <a:rPr lang="en-GB" sz="2000" dirty="0" err="1"/>
              <a:t>České</a:t>
            </a:r>
            <a:r>
              <a:rPr lang="en-GB" sz="2000" dirty="0"/>
              <a:t> </a:t>
            </a:r>
            <a:r>
              <a:rPr lang="en-GB" sz="2000" dirty="0" err="1"/>
              <a:t>republice</a:t>
            </a:r>
            <a:r>
              <a:rPr lang="en-GB" sz="2000" dirty="0"/>
              <a:t>“ </a:t>
            </a:r>
            <a:r>
              <a:rPr lang="en-GB" sz="2000" dirty="0" err="1"/>
              <a:t>Velký</a:t>
            </a:r>
            <a:r>
              <a:rPr lang="en-GB" sz="2000" dirty="0"/>
              <a:t> </a:t>
            </a:r>
            <a:r>
              <a:rPr lang="en-GB" sz="2000" dirty="0" err="1"/>
              <a:t>senát</a:t>
            </a:r>
            <a:r>
              <a:rPr lang="en-GB" sz="2000" dirty="0"/>
              <a:t> </a:t>
            </a:r>
            <a:r>
              <a:rPr lang="en-GB" sz="2000" dirty="0" err="1"/>
              <a:t>Evropského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 pro </a:t>
            </a:r>
            <a:r>
              <a:rPr lang="en-GB" sz="2000" dirty="0" err="1"/>
              <a:t>lidská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romští</a:t>
            </a:r>
            <a:r>
              <a:rPr lang="en-GB" sz="2000" dirty="0"/>
              <a:t> </a:t>
            </a:r>
            <a:r>
              <a:rPr lang="en-GB" sz="2000" dirty="0" err="1"/>
              <a:t>žáci</a:t>
            </a:r>
            <a:r>
              <a:rPr lang="en-GB" sz="2000" dirty="0"/>
              <a:t> v </a:t>
            </a:r>
            <a:r>
              <a:rPr lang="en-GB" sz="2000" dirty="0" err="1"/>
              <a:t>českém</a:t>
            </a:r>
            <a:r>
              <a:rPr lang="en-GB" sz="2000" dirty="0"/>
              <a:t> </a:t>
            </a:r>
            <a:r>
              <a:rPr lang="en-GB" sz="2000" dirty="0" err="1"/>
              <a:t>vzdělávacím</a:t>
            </a:r>
            <a:r>
              <a:rPr lang="en-GB" sz="2000" dirty="0"/>
              <a:t> </a:t>
            </a:r>
            <a:r>
              <a:rPr lang="en-GB" sz="2000" dirty="0" err="1"/>
              <a:t>systému</a:t>
            </a:r>
            <a:r>
              <a:rPr lang="en-GB" sz="2000" dirty="0"/>
              <a:t> </a:t>
            </a:r>
            <a:r>
              <a:rPr lang="en-GB" sz="2000" dirty="0" err="1"/>
              <a:t>diskriminováni</a:t>
            </a:r>
            <a:r>
              <a:rPr lang="en-GB" sz="2000" dirty="0"/>
              <a:t>. </a:t>
            </a:r>
            <a:r>
              <a:rPr lang="en-GB" sz="2000" dirty="0" err="1"/>
              <a:t>Stížnost</a:t>
            </a:r>
            <a:r>
              <a:rPr lang="en-GB" sz="2000" dirty="0"/>
              <a:t> </a:t>
            </a:r>
            <a:r>
              <a:rPr lang="en-GB" sz="2000" dirty="0" err="1"/>
              <a:t>podala</a:t>
            </a:r>
            <a:r>
              <a:rPr lang="en-GB" sz="2000" dirty="0"/>
              <a:t> </a:t>
            </a:r>
            <a:r>
              <a:rPr lang="en-GB" sz="2000" dirty="0" err="1"/>
              <a:t>skupina</a:t>
            </a:r>
            <a:r>
              <a:rPr lang="en-GB" sz="2000" dirty="0"/>
              <a:t> </a:t>
            </a:r>
            <a:r>
              <a:rPr lang="en-GB" sz="2000" dirty="0" err="1"/>
              <a:t>osmnácti</a:t>
            </a:r>
            <a:r>
              <a:rPr lang="en-GB" sz="2000" dirty="0"/>
              <a:t> </a:t>
            </a:r>
            <a:r>
              <a:rPr lang="en-GB" sz="2000" dirty="0" err="1"/>
              <a:t>mladých</a:t>
            </a:r>
            <a:r>
              <a:rPr lang="en-GB" sz="2000" dirty="0"/>
              <a:t> </a:t>
            </a:r>
            <a:r>
              <a:rPr lang="en-GB" sz="2000" dirty="0" err="1"/>
              <a:t>Romů</a:t>
            </a:r>
            <a:r>
              <a:rPr lang="en-GB" sz="2000" dirty="0"/>
              <a:t> z </a:t>
            </a:r>
            <a:r>
              <a:rPr lang="en-GB" sz="2000" dirty="0" err="1"/>
              <a:t>Ostravy</a:t>
            </a:r>
            <a:r>
              <a:rPr lang="en-GB" sz="2000" dirty="0"/>
              <a:t>, </a:t>
            </a:r>
            <a:r>
              <a:rPr lang="en-GB" sz="2000" dirty="0" err="1"/>
              <a:t>kteří</a:t>
            </a:r>
            <a:r>
              <a:rPr lang="en-GB" sz="2000" dirty="0"/>
              <a:t> </a:t>
            </a:r>
            <a:r>
              <a:rPr lang="en-GB" sz="2000" dirty="0" err="1"/>
              <a:t>byli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děti</a:t>
            </a:r>
            <a:r>
              <a:rPr lang="en-GB" sz="2000" dirty="0"/>
              <a:t> </a:t>
            </a:r>
            <a:r>
              <a:rPr lang="en-GB" sz="2000" dirty="0" err="1"/>
              <a:t>umístěni</a:t>
            </a:r>
            <a:r>
              <a:rPr lang="en-GB" sz="2000" dirty="0"/>
              <a:t> do </a:t>
            </a:r>
            <a:r>
              <a:rPr lang="en-GB" sz="2000" dirty="0" err="1"/>
              <a:t>zvláštních</a:t>
            </a:r>
            <a:r>
              <a:rPr lang="en-GB" sz="2000" dirty="0"/>
              <a:t> </a:t>
            </a:r>
            <a:r>
              <a:rPr lang="en-GB" sz="2000" dirty="0" err="1"/>
              <a:t>škol</a:t>
            </a:r>
            <a:r>
              <a:rPr lang="en-GB" sz="2000" dirty="0"/>
              <a:t> pro </a:t>
            </a:r>
            <a:r>
              <a:rPr lang="en-GB" sz="2000" dirty="0" err="1"/>
              <a:t>žáky</a:t>
            </a:r>
            <a:r>
              <a:rPr lang="en-GB" sz="2000" dirty="0"/>
              <a:t> s </a:t>
            </a:r>
            <a:r>
              <a:rPr lang="en-GB" sz="2000" dirty="0" err="1"/>
              <a:t>mentálním</a:t>
            </a:r>
            <a:r>
              <a:rPr lang="en-GB" sz="2000" dirty="0"/>
              <a:t> </a:t>
            </a:r>
            <a:r>
              <a:rPr lang="en-GB" sz="2000" dirty="0" err="1"/>
              <a:t>postižením</a:t>
            </a:r>
            <a:r>
              <a:rPr lang="en-GB" sz="2000" dirty="0"/>
              <a:t>. </a:t>
            </a:r>
            <a:r>
              <a:rPr lang="en-GB" sz="2000" dirty="0" err="1"/>
              <a:t>Romové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byli</a:t>
            </a:r>
            <a:r>
              <a:rPr lang="en-GB" sz="2000" dirty="0"/>
              <a:t> </a:t>
            </a:r>
            <a:r>
              <a:rPr lang="en-GB" sz="2000" dirty="0" err="1"/>
              <a:t>nadměrně</a:t>
            </a:r>
            <a:r>
              <a:rPr lang="en-GB" sz="2000" dirty="0"/>
              <a:t> </a:t>
            </a:r>
            <a:r>
              <a:rPr lang="en-GB" sz="2000" dirty="0" err="1"/>
              <a:t>zařazováni</a:t>
            </a:r>
            <a:r>
              <a:rPr lang="en-GB" sz="2000" dirty="0"/>
              <a:t> do </a:t>
            </a:r>
            <a:r>
              <a:rPr lang="en-GB" sz="2000" dirty="0" err="1"/>
              <a:t>škol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nabízely</a:t>
            </a:r>
            <a:r>
              <a:rPr lang="en-GB" sz="2000" dirty="0"/>
              <a:t> </a:t>
            </a:r>
            <a:r>
              <a:rPr lang="en-GB" sz="2000" dirty="0" err="1"/>
              <a:t>upravené</a:t>
            </a:r>
            <a:r>
              <a:rPr lang="en-GB" sz="2000" dirty="0"/>
              <a:t> </a:t>
            </a:r>
            <a:r>
              <a:rPr lang="en-GB" sz="2000" dirty="0" err="1"/>
              <a:t>vzdělávací</a:t>
            </a:r>
            <a:r>
              <a:rPr lang="en-GB" sz="2000" dirty="0"/>
              <a:t> </a:t>
            </a:r>
            <a:r>
              <a:rPr lang="en-GB" sz="2000" dirty="0" err="1"/>
              <a:t>programy</a:t>
            </a:r>
            <a:r>
              <a:rPr lang="en-GB" sz="2000" dirty="0"/>
              <a:t>, </a:t>
            </a:r>
            <a:r>
              <a:rPr lang="en-GB" sz="2000" dirty="0" err="1"/>
              <a:t>což</a:t>
            </a:r>
            <a:r>
              <a:rPr lang="en-GB" sz="2000" dirty="0"/>
              <a:t> je </a:t>
            </a:r>
            <a:r>
              <a:rPr lang="en-GB" sz="2000" dirty="0" err="1"/>
              <a:t>následně</a:t>
            </a:r>
            <a:r>
              <a:rPr lang="en-GB" sz="2000" dirty="0"/>
              <a:t> </a:t>
            </a:r>
            <a:r>
              <a:rPr lang="en-GB" sz="2000" dirty="0" err="1"/>
              <a:t>omezovalo</a:t>
            </a:r>
            <a:r>
              <a:rPr lang="en-GB" sz="2000" dirty="0"/>
              <a:t> v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dalším</a:t>
            </a:r>
            <a:r>
              <a:rPr lang="en-GB" sz="2000" dirty="0"/>
              <a:t> </a:t>
            </a:r>
            <a:r>
              <a:rPr lang="en-GB" sz="2000" dirty="0" err="1" smtClean="0"/>
              <a:t>vzdělá</a:t>
            </a:r>
            <a:r>
              <a:rPr lang="cs-CZ" sz="2000" dirty="0" err="1" smtClean="0"/>
              <a:t>vá</a:t>
            </a:r>
            <a:r>
              <a:rPr lang="en-GB" sz="2000" dirty="0" err="1" smtClean="0"/>
              <a:t>ní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zaměstnání</a:t>
            </a:r>
            <a:r>
              <a:rPr lang="en-GB" sz="2000" dirty="0"/>
              <a:t>. </a:t>
            </a:r>
            <a:r>
              <a:rPr lang="en-GB" sz="2000" dirty="0" err="1"/>
              <a:t>Výbor</a:t>
            </a:r>
            <a:r>
              <a:rPr lang="en-GB" sz="2000" dirty="0"/>
              <a:t> </a:t>
            </a:r>
            <a:r>
              <a:rPr lang="en-GB" sz="2000" dirty="0" err="1"/>
              <a:t>ministrů</a:t>
            </a:r>
            <a:r>
              <a:rPr lang="en-GB" sz="2000" dirty="0"/>
              <a:t> </a:t>
            </a:r>
            <a:r>
              <a:rPr lang="en-GB" sz="2000" dirty="0" err="1"/>
              <a:t>Rady</a:t>
            </a:r>
            <a:r>
              <a:rPr lang="en-GB" sz="2000" dirty="0"/>
              <a:t> </a:t>
            </a:r>
            <a:r>
              <a:rPr lang="en-GB" sz="2000" dirty="0" err="1"/>
              <a:t>Evropy</a:t>
            </a:r>
            <a:r>
              <a:rPr lang="en-GB" sz="2000" dirty="0"/>
              <a:t> </a:t>
            </a:r>
            <a:r>
              <a:rPr lang="en-GB" sz="2000" dirty="0" err="1"/>
              <a:t>odpovídá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spolupráci</a:t>
            </a:r>
            <a:r>
              <a:rPr lang="en-GB" sz="2000" dirty="0"/>
              <a:t> s </a:t>
            </a:r>
            <a:r>
              <a:rPr lang="en-GB" sz="2000" dirty="0" err="1"/>
              <a:t>členskými</a:t>
            </a:r>
            <a:r>
              <a:rPr lang="en-GB" sz="2000" dirty="0"/>
              <a:t> </a:t>
            </a:r>
            <a:r>
              <a:rPr lang="en-GB" sz="2000" dirty="0" err="1"/>
              <a:t>státy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zajištění</a:t>
            </a:r>
            <a:r>
              <a:rPr lang="en-GB" sz="2000" dirty="0"/>
              <a:t> </a:t>
            </a:r>
            <a:r>
              <a:rPr lang="en-GB" sz="2000" dirty="0" err="1"/>
              <a:t>naplňování</a:t>
            </a:r>
            <a:r>
              <a:rPr lang="en-GB" sz="2000" dirty="0"/>
              <a:t> </a:t>
            </a:r>
            <a:r>
              <a:rPr lang="en-GB" sz="2000" dirty="0" err="1"/>
              <a:t>rozsudků</a:t>
            </a:r>
            <a:r>
              <a:rPr lang="en-GB" sz="2000" dirty="0"/>
              <a:t> </a:t>
            </a:r>
            <a:r>
              <a:rPr lang="en-GB" sz="2000" dirty="0" err="1"/>
              <a:t>Evropského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 pro </a:t>
            </a:r>
            <a:r>
              <a:rPr lang="en-GB" sz="2000" dirty="0" err="1"/>
              <a:t>lidská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. </a:t>
            </a:r>
            <a:r>
              <a:rPr lang="en-GB" sz="2000" dirty="0" err="1"/>
              <a:t>Výbor</a:t>
            </a:r>
            <a:r>
              <a:rPr lang="en-GB" sz="2000" dirty="0"/>
              <a:t> </a:t>
            </a:r>
            <a:r>
              <a:rPr lang="en-GB" sz="2000" dirty="0" err="1"/>
              <a:t>opakovaně</a:t>
            </a:r>
            <a:r>
              <a:rPr lang="en-GB" sz="2000" dirty="0"/>
              <a:t> </a:t>
            </a:r>
            <a:r>
              <a:rPr lang="en-GB" sz="2000" dirty="0" err="1"/>
              <a:t>poukazuje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nedostatky</a:t>
            </a:r>
            <a:r>
              <a:rPr lang="en-GB" sz="2000" dirty="0"/>
              <a:t> v </a:t>
            </a:r>
            <a:r>
              <a:rPr lang="en-GB" sz="2000" dirty="0" err="1"/>
              <a:t>přijatých</a:t>
            </a:r>
            <a:r>
              <a:rPr lang="en-GB" sz="2000" dirty="0"/>
              <a:t> </a:t>
            </a:r>
            <a:r>
              <a:rPr lang="en-GB" sz="2000" dirty="0" err="1"/>
              <a:t>opatřeních</a:t>
            </a:r>
            <a:r>
              <a:rPr lang="en-GB" sz="2000" dirty="0"/>
              <a:t> </a:t>
            </a:r>
            <a:r>
              <a:rPr lang="en-GB" sz="2000" dirty="0" err="1"/>
              <a:t>České</a:t>
            </a:r>
            <a:r>
              <a:rPr lang="en-GB" sz="2000" dirty="0"/>
              <a:t> </a:t>
            </a:r>
            <a:r>
              <a:rPr lang="en-GB" sz="2000" dirty="0" err="1"/>
              <a:t>republiky</a:t>
            </a:r>
            <a:r>
              <a:rPr lang="en-GB" sz="2000" dirty="0"/>
              <a:t> </a:t>
            </a:r>
            <a:r>
              <a:rPr lang="en-GB" sz="2000" dirty="0" err="1"/>
              <a:t>vzhledem</a:t>
            </a:r>
            <a:r>
              <a:rPr lang="en-GB" sz="2000" dirty="0"/>
              <a:t> k </a:t>
            </a:r>
            <a:r>
              <a:rPr lang="en-GB" sz="2000" dirty="0" err="1"/>
              <a:t>rozsudku</a:t>
            </a:r>
            <a:r>
              <a:rPr lang="en-GB" sz="2000" dirty="0"/>
              <a:t> D. H. </a:t>
            </a:r>
            <a:r>
              <a:rPr lang="en-GB" sz="2000" dirty="0" err="1"/>
              <a:t>Také</a:t>
            </a:r>
            <a:r>
              <a:rPr lang="en-GB" sz="2000" dirty="0"/>
              <a:t> </a:t>
            </a:r>
            <a:r>
              <a:rPr lang="en-GB" sz="2000" dirty="0" err="1"/>
              <a:t>další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 – </a:t>
            </a:r>
            <a:r>
              <a:rPr lang="en-GB" sz="2000" dirty="0" err="1"/>
              <a:t>místní</a:t>
            </a:r>
            <a:r>
              <a:rPr lang="en-GB" sz="2000" dirty="0"/>
              <a:t> </a:t>
            </a:r>
            <a:r>
              <a:rPr lang="en-GB" sz="2000" dirty="0" err="1"/>
              <a:t>romské</a:t>
            </a:r>
            <a:r>
              <a:rPr lang="en-GB" sz="2000" dirty="0"/>
              <a:t> </a:t>
            </a:r>
            <a:r>
              <a:rPr lang="en-GB" sz="2000" dirty="0" err="1"/>
              <a:t>rodičovské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, </a:t>
            </a:r>
            <a:r>
              <a:rPr lang="en-GB" sz="2000" dirty="0" err="1"/>
              <a:t>české</a:t>
            </a:r>
            <a:r>
              <a:rPr lang="en-GB" sz="2000" dirty="0"/>
              <a:t> a </a:t>
            </a:r>
            <a:r>
              <a:rPr lang="en-GB" sz="2000" dirty="0" err="1"/>
              <a:t>zahraniční</a:t>
            </a:r>
            <a:r>
              <a:rPr lang="en-GB" sz="2000" dirty="0"/>
              <a:t> </a:t>
            </a:r>
            <a:r>
              <a:rPr lang="en-GB" sz="2000" dirty="0" err="1"/>
              <a:t>lidskoprávní</a:t>
            </a:r>
            <a:r>
              <a:rPr lang="en-GB" sz="2000" dirty="0"/>
              <a:t> </a:t>
            </a:r>
            <a:r>
              <a:rPr lang="en-GB" sz="2000" dirty="0" err="1"/>
              <a:t>neziskové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, </a:t>
            </a:r>
            <a:r>
              <a:rPr lang="en-GB" sz="2000" dirty="0" err="1"/>
              <a:t>Evropská</a:t>
            </a:r>
            <a:r>
              <a:rPr lang="en-GB" sz="2000" dirty="0"/>
              <a:t> </a:t>
            </a:r>
            <a:r>
              <a:rPr lang="en-GB" sz="2000" dirty="0" err="1"/>
              <a:t>komise</a:t>
            </a:r>
            <a:r>
              <a:rPr lang="en-GB" sz="2000" dirty="0"/>
              <a:t> a </a:t>
            </a:r>
            <a:r>
              <a:rPr lang="en-GB" sz="2000" dirty="0" err="1"/>
              <a:t>Kancelář</a:t>
            </a:r>
            <a:r>
              <a:rPr lang="en-GB" sz="2000" dirty="0"/>
              <a:t> </a:t>
            </a:r>
            <a:r>
              <a:rPr lang="en-GB" sz="2000" dirty="0" err="1"/>
              <a:t>veřejného</a:t>
            </a:r>
            <a:r>
              <a:rPr lang="en-GB" sz="2000" dirty="0"/>
              <a:t> </a:t>
            </a:r>
            <a:r>
              <a:rPr lang="en-GB" sz="2000" dirty="0" err="1"/>
              <a:t>ochránce</a:t>
            </a:r>
            <a:r>
              <a:rPr lang="en-GB" sz="2000" dirty="0"/>
              <a:t> </a:t>
            </a:r>
            <a:r>
              <a:rPr lang="en-GB" sz="2000" dirty="0" err="1"/>
              <a:t>práv</a:t>
            </a:r>
            <a:r>
              <a:rPr lang="en-GB" sz="2000" dirty="0"/>
              <a:t> – </a:t>
            </a:r>
            <a:r>
              <a:rPr lang="en-GB" sz="2000" dirty="0" err="1"/>
              <a:t>pokračují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snaze</a:t>
            </a:r>
            <a:r>
              <a:rPr lang="en-GB" sz="2000" dirty="0"/>
              <a:t> </a:t>
            </a:r>
            <a:r>
              <a:rPr lang="en-GB" sz="2000" dirty="0" err="1"/>
              <a:t>přesvědčit</a:t>
            </a:r>
            <a:r>
              <a:rPr lang="en-GB" sz="2000" dirty="0"/>
              <a:t> </a:t>
            </a:r>
            <a:r>
              <a:rPr lang="en-GB" sz="2000" dirty="0" err="1"/>
              <a:t>vládu</a:t>
            </a:r>
            <a:r>
              <a:rPr lang="en-GB" sz="2000" dirty="0"/>
              <a:t>, aby </a:t>
            </a:r>
            <a:r>
              <a:rPr lang="en-GB" sz="2000" dirty="0" err="1"/>
              <a:t>podnikla</a:t>
            </a:r>
            <a:r>
              <a:rPr lang="en-GB" sz="2000" dirty="0"/>
              <a:t> </a:t>
            </a:r>
            <a:r>
              <a:rPr lang="en-GB" sz="2000" dirty="0" err="1"/>
              <a:t>potřebné</a:t>
            </a:r>
            <a:r>
              <a:rPr lang="en-GB" sz="2000" dirty="0"/>
              <a:t> </a:t>
            </a:r>
            <a:r>
              <a:rPr lang="en-GB" sz="2000" dirty="0" err="1"/>
              <a:t>kroky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zlepšení</a:t>
            </a:r>
            <a:r>
              <a:rPr lang="en-GB" sz="2000" dirty="0"/>
              <a:t>. </a:t>
            </a:r>
            <a:r>
              <a:rPr lang="en-GB" sz="2000" dirty="0" err="1"/>
              <a:t>Všichni</a:t>
            </a:r>
            <a:r>
              <a:rPr lang="en-GB" sz="2000" dirty="0"/>
              <a:t> se </a:t>
            </a:r>
            <a:r>
              <a:rPr lang="en-GB" sz="2000" dirty="0" err="1"/>
              <a:t>shodnou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deset</a:t>
            </a:r>
            <a:r>
              <a:rPr lang="en-GB" sz="2000" dirty="0"/>
              <a:t> let </a:t>
            </a:r>
            <a:r>
              <a:rPr lang="en-GB" sz="2000" dirty="0" err="1"/>
              <a:t>po</a:t>
            </a:r>
            <a:r>
              <a:rPr lang="en-GB" sz="2000" dirty="0"/>
              <a:t> </a:t>
            </a:r>
            <a:r>
              <a:rPr lang="en-GB" sz="2000" dirty="0" err="1"/>
              <a:t>rozsudku</a:t>
            </a:r>
            <a:r>
              <a:rPr lang="en-GB" sz="2000" dirty="0"/>
              <a:t> D. H. </a:t>
            </a:r>
            <a:r>
              <a:rPr lang="en-GB" sz="2000" dirty="0" err="1"/>
              <a:t>čelí</a:t>
            </a:r>
            <a:r>
              <a:rPr lang="en-GB" sz="2000" dirty="0"/>
              <a:t> </a:t>
            </a:r>
            <a:r>
              <a:rPr lang="en-GB" sz="2000" dirty="0" err="1"/>
              <a:t>čeští</a:t>
            </a:r>
            <a:r>
              <a:rPr lang="en-GB" sz="2000" dirty="0"/>
              <a:t> </a:t>
            </a:r>
            <a:r>
              <a:rPr lang="en-GB" sz="2000" dirty="0" err="1"/>
              <a:t>Romové</a:t>
            </a:r>
            <a:r>
              <a:rPr lang="en-GB" sz="2000" dirty="0"/>
              <a:t> </a:t>
            </a:r>
            <a:r>
              <a:rPr lang="en-GB" sz="2000" dirty="0" err="1"/>
              <a:t>diskriminaci</a:t>
            </a:r>
            <a:r>
              <a:rPr lang="en-GB" sz="2000" dirty="0"/>
              <a:t> a </a:t>
            </a:r>
            <a:r>
              <a:rPr lang="en-GB" sz="2000" dirty="0" err="1"/>
              <a:t>segregaci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školách</a:t>
            </a:r>
            <a:r>
              <a:rPr lang="en-GB" sz="2000" dirty="0"/>
              <a:t>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474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Co se změnilo</a:t>
            </a:r>
            <a:r>
              <a:rPr lang="cs-CZ" sz="4000" dirty="0"/>
              <a:t/>
            </a:r>
            <a:br>
              <a:rPr lang="cs-CZ" sz="4000" dirty="0"/>
            </a:b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681" y="2356022"/>
            <a:ext cx="9588843" cy="4085966"/>
          </a:xfrm>
        </p:spPr>
        <p:txBody>
          <a:bodyPr>
            <a:noAutofit/>
          </a:bodyPr>
          <a:lstStyle/>
          <a:p>
            <a:r>
              <a:rPr lang="cs-CZ" sz="2000" dirty="0" smtClean="0"/>
              <a:t>Opatření na podporu romských žáků (zrovnoprávnění zvláštních a běžných škol, zákaz umisťování žáků bez mentálního postižení do zvláštních škol, romští asistenti,…. inkluzívní reforma)</a:t>
            </a:r>
          </a:p>
          <a:p>
            <a:endParaRPr lang="cs-CZ" sz="2000" dirty="0"/>
          </a:p>
          <a:p>
            <a:r>
              <a:rPr lang="cs-CZ" sz="2000" dirty="0" smtClean="0"/>
              <a:t>Opatření mají spíše dílčí charakter, velké problémy přetrvávají:</a:t>
            </a:r>
          </a:p>
          <a:p>
            <a:r>
              <a:rPr lang="cs-CZ" sz="2000" dirty="0">
                <a:hlinkClick r:id="rId2"/>
              </a:rPr>
              <a:t>https://www.awenamenca.cz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www.youtube.com/watch?v=tJGEGysHbMs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89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1593</Words>
  <Application>Microsoft Office PowerPoint</Application>
  <PresentationFormat>Širokoúhlá obrazovka</PresentationFormat>
  <Paragraphs>151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Vzdělanostní nerovnosti v ČR</vt:lpstr>
      <vt:lpstr>1. Péče o nerovnosti v ČR</vt:lpstr>
      <vt:lpstr>Hlavní témata</vt:lpstr>
      <vt:lpstr>Argumentace examinátorů OECD proti VG</vt:lpstr>
      <vt:lpstr>Odpověď MŠMT při opakované návštěvě (1999)</vt:lpstr>
      <vt:lpstr> Co se změnilo </vt:lpstr>
      <vt:lpstr> Vývoj středního vzdělávání v uplynulých dekádách</vt:lpstr>
      <vt:lpstr>Vzdělávání romských žáků</vt:lpstr>
      <vt:lpstr> Co se změnilo </vt:lpstr>
      <vt:lpstr>2. Zdroje nerovností v povinném a středním vzdělávání v ČR</vt:lpstr>
      <vt:lpstr>Účast v institucionální péči o děti mladší 3 let</vt:lpstr>
      <vt:lpstr>Předškolní vzdělávání  (CLoSE 2016, 383 MŠ)</vt:lpstr>
      <vt:lpstr>Ceny kroužků MŠ (CLoSE 2016, 383 MŠ)</vt:lpstr>
      <vt:lpstr>Podíl žáků diagnostikovaných jako žáci se speciálními vzdělávacími potřebami  ve speciálních školách (European agency statistics on inclusive education, 2018)</vt:lpstr>
      <vt:lpstr>Úspěšné začleňování? </vt:lpstr>
      <vt:lpstr>Vysoká míra odkladů školní docházky (Svobodová, 2016)</vt:lpstr>
      <vt:lpstr>Volba školy (STEM/MARK 2009, CLoSE 2014)</vt:lpstr>
      <vt:lpstr>Charakteristiky dobré školy z pohledu rodičů (2016)</vt:lpstr>
      <vt:lpstr>1. Stupeň ZŠ</vt:lpstr>
      <vt:lpstr>Počty škol v ČR (2018/2019)</vt:lpstr>
      <vt:lpstr>Svět vzdělání (výběrové třídy na ZŠ), 1500 Kč/měs. (https://svetvzdelani.webnode.cz/)</vt:lpstr>
      <vt:lpstr>PED Academy (http://pedacademy.cz/vzdelavaci-programy/ped-na-zs/ped-na-zs-zs/prijimaci-rizeni-pz/)</vt:lpstr>
      <vt:lpstr>Prezentace aplikace PowerPoint</vt:lpstr>
      <vt:lpstr>Diferenciace na 2. stupni povinného vzdělávání</vt:lpstr>
      <vt:lpstr>Přechod na střední školu (CLoSE 2016)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Strakova</dc:creator>
  <cp:lastModifiedBy>  </cp:lastModifiedBy>
  <cp:revision>212</cp:revision>
  <cp:lastPrinted>2019-06-04T06:14:07Z</cp:lastPrinted>
  <dcterms:created xsi:type="dcterms:W3CDTF">2018-04-15T10:39:15Z</dcterms:created>
  <dcterms:modified xsi:type="dcterms:W3CDTF">2021-03-05T14:09:55Z</dcterms:modified>
</cp:coreProperties>
</file>