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1"/>
  </p:notesMasterIdLst>
  <p:sldIdLst>
    <p:sldId id="256" r:id="rId3"/>
    <p:sldId id="257" r:id="rId4"/>
    <p:sldId id="260" r:id="rId5"/>
    <p:sldId id="261" r:id="rId6"/>
    <p:sldId id="259" r:id="rId7"/>
    <p:sldId id="258" r:id="rId8"/>
    <p:sldId id="262" r:id="rId9"/>
    <p:sldId id="263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00" autoAdjust="0"/>
  </p:normalViewPr>
  <p:slideViewPr>
    <p:cSldViewPr>
      <p:cViewPr varScale="1">
        <p:scale>
          <a:sx n="104" d="100"/>
          <a:sy n="104" d="100"/>
        </p:scale>
        <p:origin x="7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9FC58-00E1-42F9-839F-FEA70CFE8912}" type="datetimeFigureOut">
              <a:rPr lang="cs-CZ" smtClean="0"/>
              <a:t>14.10.2020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91F3F-B092-4637-9B8D-54511A86F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57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691F3F-B092-4637-9B8D-54511A86F3D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029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2209800"/>
            <a:ext cx="7162800" cy="1143000"/>
          </a:xfrm>
        </p:spPr>
        <p:txBody>
          <a:bodyPr/>
          <a:lstStyle>
            <a:lvl1pPr>
              <a:defRPr sz="3900"/>
            </a:lvl1pPr>
          </a:lstStyle>
          <a:p>
            <a:pPr lvl="0"/>
            <a:r>
              <a:rPr lang="cs-CZ" noProof="0" smtClean="0"/>
              <a:t>Kliknutím lze upravit styl.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05200"/>
            <a:ext cx="6400800" cy="10668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pPr lvl="0"/>
            <a:r>
              <a:rPr lang="cs-CZ" noProof="0" smtClean="0"/>
              <a:t>Kliknutím lze upravit styl předlohy.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096000"/>
            <a:ext cx="2895600" cy="3810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096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CBEB2D2A-6138-4B7A-AE3B-300924D046F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C7627-AAC1-4D2C-8FD0-F65E9A75F62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01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1295400"/>
            <a:ext cx="1924050" cy="4953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1295400"/>
            <a:ext cx="5619750" cy="49530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448AE-D780-4C7F-87D7-4CB2B52D2FA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20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4A37E-AC55-4F9C-B19B-59289E12602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5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2F781-15C9-4F07-A9D5-6310CF1CE8D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04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22860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22860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51BD4-B277-4F9B-8091-E9040B8747A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1334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F6ED6-A8B8-49BD-9DDF-40C10AA4206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85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92282-02BB-415E-B606-20DBECCA744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28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48D64-144E-40B6-82BA-862364B5BD9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87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06545-BEA7-41EE-8F6B-40E21F1CDFF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3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E73D1C-0202-427F-A90F-DDF3108D2CBA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40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1295400"/>
            <a:ext cx="7696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nadpisů předlohy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286000"/>
            <a:ext cx="76962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textu předlohy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3246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3246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2257967-777E-40DE-BF5C-DC710939757B}" type="slidenum">
              <a:rPr lang="cs-CZ"/>
              <a:pPr/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Výzkumný záměr a teze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BEB2D2A-6138-4B7A-AE3B-300924D046F4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935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696200" cy="914400"/>
          </a:xfrm>
        </p:spPr>
        <p:txBody>
          <a:bodyPr/>
          <a:lstStyle/>
          <a:p>
            <a:r>
              <a:rPr lang="cs-CZ" sz="1600" dirty="0" smtClean="0"/>
              <a:t>Výzkumný záměr – co bude obsahovat (do </a:t>
            </a:r>
            <a:r>
              <a:rPr lang="cs-CZ" sz="1600" dirty="0" smtClean="0"/>
              <a:t>22. 10)!</a:t>
            </a:r>
            <a:br>
              <a:rPr lang="cs-CZ" sz="1600" dirty="0" smtClean="0"/>
            </a:br>
            <a:r>
              <a:rPr lang="cs-CZ" sz="1600" dirty="0" smtClean="0"/>
              <a:t>Výzkumné teze (do 26. 11.)!</a:t>
            </a:r>
            <a:endParaRPr lang="cs-CZ" sz="1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447856" cy="4763616"/>
          </a:xfrm>
        </p:spPr>
        <p:txBody>
          <a:bodyPr/>
          <a:lstStyle/>
          <a:p>
            <a:r>
              <a:rPr lang="cs-CZ" sz="1400" dirty="0" err="1" smtClean="0"/>
              <a:t>Deadline</a:t>
            </a:r>
            <a:r>
              <a:rPr lang="cs-CZ" sz="1400" dirty="0" smtClean="0"/>
              <a:t>: </a:t>
            </a:r>
            <a:r>
              <a:rPr lang="cs-CZ" sz="1400" dirty="0" smtClean="0"/>
              <a:t>22.10.; 26. 11. – </a:t>
            </a:r>
            <a:r>
              <a:rPr lang="cs-CZ" sz="1400" dirty="0" smtClean="0"/>
              <a:t>kontrola, zda jste přihlášeni do </a:t>
            </a:r>
            <a:r>
              <a:rPr lang="cs-CZ" sz="1400" dirty="0" err="1" smtClean="0"/>
              <a:t>moodlu</a:t>
            </a:r>
            <a:r>
              <a:rPr lang="cs-CZ" sz="1400" dirty="0" smtClean="0"/>
              <a:t> (role student), jinak nebudete moci odevzdat!</a:t>
            </a:r>
          </a:p>
          <a:p>
            <a:r>
              <a:rPr lang="cs-CZ" sz="1400" dirty="0" smtClean="0"/>
              <a:t>Rozsah – 2 NS (v </a:t>
            </a:r>
            <a:r>
              <a:rPr lang="cs-CZ" sz="1400" dirty="0" smtClean="0"/>
              <a:t>listopadu</a:t>
            </a:r>
            <a:r>
              <a:rPr lang="cs-CZ" sz="1400" dirty="0" smtClean="0"/>
              <a:t> </a:t>
            </a:r>
            <a:r>
              <a:rPr lang="cs-CZ" sz="1400" dirty="0" smtClean="0"/>
              <a:t>navážete tezemi – 10 NS)</a:t>
            </a:r>
          </a:p>
          <a:p>
            <a:r>
              <a:rPr lang="cs-CZ" sz="1400" dirty="0">
                <a:solidFill>
                  <a:srgbClr val="FF0000"/>
                </a:solidFill>
              </a:rPr>
              <a:t>kvalita výzkumu je taková, jaká je kvalita návrhu výzkumného projektu</a:t>
            </a:r>
            <a:endParaRPr lang="cs-CZ" sz="1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VZ: náležitosti:</a:t>
            </a:r>
          </a:p>
          <a:p>
            <a:r>
              <a:rPr lang="cs-CZ" sz="1400" dirty="0" smtClean="0"/>
              <a:t>    </a:t>
            </a:r>
            <a:r>
              <a:rPr lang="cs-CZ" sz="1400" dirty="0" smtClean="0"/>
              <a:t>1) úvod</a:t>
            </a:r>
            <a:endParaRPr lang="cs-CZ" sz="1400" b="1" dirty="0" smtClean="0"/>
          </a:p>
          <a:p>
            <a:pPr marL="0" indent="0">
              <a:buNone/>
            </a:pPr>
            <a:r>
              <a:rPr lang="cs-CZ" sz="1400" b="1" dirty="0"/>
              <a:t> </a:t>
            </a:r>
            <a:r>
              <a:rPr lang="cs-CZ" sz="1400" b="1" dirty="0" smtClean="0"/>
              <a:t>          2) Cíle. Koncepty. Metody</a:t>
            </a:r>
            <a:endParaRPr lang="cs-CZ" sz="1400" dirty="0"/>
          </a:p>
          <a:p>
            <a:pPr marL="0" indent="0">
              <a:buNone/>
            </a:pPr>
            <a:r>
              <a:rPr lang="cs-CZ" sz="1400" dirty="0"/>
              <a:t> </a:t>
            </a:r>
            <a:r>
              <a:rPr lang="cs-CZ" sz="1400" dirty="0" smtClean="0"/>
              <a:t>       </a:t>
            </a:r>
            <a:r>
              <a:rPr lang="cs-CZ" sz="1400" dirty="0"/>
              <a:t> </a:t>
            </a:r>
            <a:r>
              <a:rPr lang="cs-CZ" sz="1400" dirty="0" smtClean="0"/>
              <a:t>  3) P</a:t>
            </a:r>
            <a:r>
              <a:rPr lang="cs-CZ" sz="1400" b="1" dirty="0" smtClean="0"/>
              <a:t>ředpokládané problémy a závěry</a:t>
            </a:r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r>
              <a:rPr lang="cs-CZ" sz="14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Teze: náležitosti:</a:t>
            </a:r>
          </a:p>
          <a:p>
            <a:pPr marL="0" indent="0">
              <a:buNone/>
            </a:pPr>
            <a:r>
              <a:rPr lang="cs-CZ" sz="1400" b="1" dirty="0"/>
              <a:t> 1) ÚVOD</a:t>
            </a:r>
            <a:endParaRPr lang="cs-CZ" sz="1400" dirty="0"/>
          </a:p>
          <a:p>
            <a:pPr lvl="1"/>
            <a:r>
              <a:rPr lang="cs-CZ" sz="1400" dirty="0" smtClean="0">
                <a:solidFill>
                  <a:srgbClr val="FF0000"/>
                </a:solidFill>
              </a:rPr>
              <a:t>Představit </a:t>
            </a:r>
            <a:r>
              <a:rPr lang="cs-CZ" sz="1400" dirty="0">
                <a:solidFill>
                  <a:srgbClr val="FF0000"/>
                </a:solidFill>
              </a:rPr>
              <a:t>výzkumný </a:t>
            </a:r>
            <a:r>
              <a:rPr lang="cs-CZ" sz="1400" dirty="0" smtClean="0">
                <a:solidFill>
                  <a:srgbClr val="FF0000"/>
                </a:solidFill>
              </a:rPr>
              <a:t>problém (účelu studie)</a:t>
            </a:r>
            <a:endParaRPr lang="cs-CZ" sz="1400" dirty="0" smtClean="0"/>
          </a:p>
          <a:p>
            <a:pPr lvl="1"/>
            <a:r>
              <a:rPr lang="cs-CZ" sz="1400" dirty="0"/>
              <a:t>proč je téma aktuální a důležité pro </a:t>
            </a:r>
            <a:r>
              <a:rPr lang="cs-CZ" sz="1400" dirty="0" smtClean="0"/>
              <a:t>řešení?</a:t>
            </a:r>
          </a:p>
          <a:p>
            <a:pPr lvl="1"/>
            <a:r>
              <a:rPr lang="cs-CZ" sz="1400" dirty="0" smtClean="0"/>
              <a:t> </a:t>
            </a:r>
            <a:r>
              <a:rPr lang="cs-CZ" sz="1400" dirty="0"/>
              <a:t>nezbytnost a </a:t>
            </a:r>
            <a:r>
              <a:rPr lang="cs-CZ" sz="1400" dirty="0" smtClean="0"/>
              <a:t>důležitost vašeho výzkumu</a:t>
            </a:r>
            <a:endParaRPr lang="cs-CZ" sz="1400" dirty="0" smtClean="0"/>
          </a:p>
          <a:p>
            <a:pPr lvl="1"/>
            <a:r>
              <a:rPr lang="cs-CZ" sz="1400" dirty="0" smtClean="0"/>
              <a:t>Proč </a:t>
            </a:r>
            <a:r>
              <a:rPr lang="cs-CZ" sz="1400" dirty="0"/>
              <a:t>vás </a:t>
            </a:r>
            <a:r>
              <a:rPr lang="cs-CZ" sz="1400" dirty="0" smtClean="0"/>
              <a:t>téma zajímá</a:t>
            </a:r>
            <a:r>
              <a:rPr lang="cs-CZ" sz="1400" dirty="0"/>
              <a:t>? K jakému obecnějšímu problému se vztahuje?  </a:t>
            </a:r>
          </a:p>
          <a:p>
            <a:pPr marL="457200" lvl="1" indent="0">
              <a:buNone/>
            </a:pPr>
            <a:endParaRPr lang="cs-CZ" sz="1400" dirty="0"/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endParaRPr lang="cs-CZ" sz="1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4A37E-AC55-4F9C-B19B-59289E126022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45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35888" cy="504056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980728"/>
            <a:ext cx="8591872" cy="5267672"/>
          </a:xfrm>
        </p:spPr>
        <p:txBody>
          <a:bodyPr/>
          <a:lstStyle/>
          <a:p>
            <a:pPr marL="0" indent="0">
              <a:buNone/>
            </a:pPr>
            <a:r>
              <a:rPr lang="cs-CZ" sz="1400" b="1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2) Zjištěný stav bádání/ Literatura/ </a:t>
            </a:r>
            <a:r>
              <a:rPr lang="cs-CZ" sz="14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teoretická </a:t>
            </a:r>
            <a:r>
              <a:rPr lang="cs-CZ" sz="1400" b="1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očekávání</a:t>
            </a:r>
          </a:p>
          <a:p>
            <a:pPr marL="0" indent="0">
              <a:buNone/>
            </a:pPr>
            <a:endParaRPr lang="cs-CZ" sz="1400" dirty="0"/>
          </a:p>
          <a:p>
            <a:pPr lvl="1"/>
            <a:r>
              <a:rPr lang="cs-CZ" sz="1400" dirty="0" smtClean="0"/>
              <a:t>Dosavadní stav bádání</a:t>
            </a:r>
          </a:p>
          <a:p>
            <a:pPr marL="457200" lvl="1" indent="0">
              <a:buNone/>
            </a:pPr>
            <a:endParaRPr lang="cs-CZ" sz="1400" dirty="0" smtClean="0"/>
          </a:p>
          <a:p>
            <a:pPr lvl="1"/>
            <a:r>
              <a:rPr lang="cs-CZ" sz="1400" dirty="0" smtClean="0"/>
              <a:t>Akademická diskuze a váš příspěvek do ní</a:t>
            </a:r>
          </a:p>
          <a:p>
            <a:pPr marL="457200" lvl="1" indent="0">
              <a:buNone/>
            </a:pPr>
            <a:endParaRPr lang="cs-CZ" sz="1400" dirty="0" smtClean="0"/>
          </a:p>
          <a:p>
            <a:pPr lvl="1"/>
            <a:r>
              <a:rPr lang="cs-CZ" sz="1400" dirty="0" smtClean="0"/>
              <a:t>Kritika literatury (návaznost na předchozí rešerši) </a:t>
            </a:r>
          </a:p>
          <a:p>
            <a:pPr marL="457200" lvl="1" indent="0">
              <a:buNone/>
            </a:pPr>
            <a:endParaRPr lang="cs-CZ" sz="1400" dirty="0" smtClean="0"/>
          </a:p>
          <a:p>
            <a:pPr lvl="1"/>
            <a:r>
              <a:rPr lang="cs-CZ" sz="1400" dirty="0" smtClean="0"/>
              <a:t>Stručné představení zdrojů</a:t>
            </a:r>
          </a:p>
          <a:p>
            <a:pPr marL="457200" lvl="1" indent="0">
              <a:buNone/>
            </a:pPr>
            <a:endParaRPr lang="cs-CZ" sz="1400" dirty="0" smtClean="0"/>
          </a:p>
          <a:p>
            <a:r>
              <a:rPr lang="cs-CZ" sz="1400" dirty="0" smtClean="0"/>
              <a:t>Pokus o formulaci odpovědí na vaši výzkumnou otázku (hypotéza)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4A37E-AC55-4F9C-B19B-59289E126022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486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63880" cy="36004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836712"/>
            <a:ext cx="8663880" cy="5411688"/>
          </a:xfrm>
        </p:spPr>
        <p:txBody>
          <a:bodyPr/>
          <a:lstStyle/>
          <a:p>
            <a:r>
              <a:rPr lang="cs-CZ" sz="1400" b="1" dirty="0" smtClean="0"/>
              <a:t>3) Metodologie / teoretické koncepty</a:t>
            </a:r>
            <a:endParaRPr lang="cs-CZ" sz="1400" dirty="0"/>
          </a:p>
          <a:p>
            <a:pPr lvl="1"/>
            <a:endParaRPr lang="cs-CZ" sz="1400" dirty="0" smtClean="0"/>
          </a:p>
          <a:p>
            <a:pPr lvl="1"/>
            <a:r>
              <a:rPr lang="cs-CZ" sz="1400" dirty="0" smtClean="0"/>
              <a:t>základní </a:t>
            </a:r>
            <a:r>
              <a:rPr lang="cs-CZ" sz="1400" dirty="0"/>
              <a:t>teoretické koncepty, </a:t>
            </a:r>
            <a:r>
              <a:rPr lang="cs-CZ" sz="1400" dirty="0" smtClean="0"/>
              <a:t>které budete využívat ve vaší práci. </a:t>
            </a:r>
            <a:endParaRPr lang="cs-CZ" sz="1400" dirty="0"/>
          </a:p>
          <a:p>
            <a:r>
              <a:rPr lang="cs-CZ" sz="1400" i="1" dirty="0" smtClean="0"/>
              <a:t>- správně zvolená metodologie </a:t>
            </a:r>
          </a:p>
          <a:p>
            <a:endParaRPr lang="cs-CZ" sz="1400" b="1" i="1" dirty="0"/>
          </a:p>
          <a:p>
            <a:r>
              <a:rPr lang="cs-CZ" sz="1400" b="1" dirty="0" smtClean="0"/>
              <a:t>5) Závěry </a:t>
            </a:r>
            <a:r>
              <a:rPr lang="cs-CZ" sz="1400" b="1" dirty="0"/>
              <a:t>a předpokládané </a:t>
            </a:r>
            <a:r>
              <a:rPr lang="cs-CZ" sz="1400" b="1" dirty="0" smtClean="0"/>
              <a:t>problémy</a:t>
            </a:r>
          </a:p>
          <a:p>
            <a:endParaRPr lang="cs-CZ" sz="1400" dirty="0" smtClean="0"/>
          </a:p>
          <a:p>
            <a:r>
              <a:rPr lang="cs-CZ" sz="1400" dirty="0" smtClean="0"/>
              <a:t>- Jaká očekáváte zjištění? </a:t>
            </a:r>
          </a:p>
          <a:p>
            <a:r>
              <a:rPr lang="cs-CZ" sz="1400" dirty="0" smtClean="0"/>
              <a:t>- jakým potížím můžete čelit? </a:t>
            </a:r>
          </a:p>
          <a:p>
            <a:r>
              <a:rPr lang="cs-CZ" sz="1400" dirty="0" smtClean="0"/>
              <a:t>- prodat práci: příspěvek k vědecké diskuzi,…na badatelském poli dosud takováto práce chyběla…, objasním dosud málo analyzovaný jev….</a:t>
            </a:r>
          </a:p>
          <a:p>
            <a:endParaRPr lang="cs-CZ" sz="1400" dirty="0" smtClean="0"/>
          </a:p>
          <a:p>
            <a:r>
              <a:rPr lang="cs-CZ" sz="1400" dirty="0" smtClean="0"/>
              <a:t> </a:t>
            </a:r>
            <a:r>
              <a:rPr lang="cs-CZ" sz="1400" b="1" dirty="0" smtClean="0"/>
              <a:t>6) Rozpis kapitol, jejich přibližného rozsahu a termínů dokončení. </a:t>
            </a:r>
            <a:endParaRPr lang="cs-CZ" sz="1400" dirty="0" smtClean="0"/>
          </a:p>
          <a:p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4A37E-AC55-4F9C-B19B-59289E126022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819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odbornost použitého stylu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/>
              <a:t>Student </a:t>
            </a:r>
            <a:r>
              <a:rPr lang="cs-CZ" sz="1800" dirty="0"/>
              <a:t>se musí vyjadřovat pomocí správných termínů, na úrovni, bez emotivního zabarvení, střízlivě ‑ některé diplomové práce jsou psány beletristicky, což je vážnou chybou. Nelze ani pojmout vše, co je na daném tématu zajímavé – je potřeba se striktně držet vymezeného problému a text směřovat čistě k dosažení stanoveného cíle. Uvažování by mělo být logické, souvislé a odborně podložené – nesmí být používány obecné fráze a zdlouhavé věty, tedy nicneříkající omáčka, jejímž účelem je pouze natáhnout text o několik dalších desítek znaků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4A37E-AC55-4F9C-B19B-59289E126022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0970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Název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Tématu práce musí odpovídat i název, který musí být stručný, avšak výstižný – měl by co nejlépe prezentovat obsah práce, musí být jednoznačný a přesný z hlediska terminologie. Z tohoto důvodu lze doporučit formulaci názvu až na samotný závěr práce – až když je celý text hotový, je zřejmé, jaký problém byl řešen a k jakým závěrům autor došel, nastává ten pravý čas pro definitivní tvorbu názvu.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4A37E-AC55-4F9C-B19B-59289E126022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3798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200" dirty="0" smtClean="0"/>
              <a:t>Sára: </a:t>
            </a:r>
          </a:p>
          <a:p>
            <a:r>
              <a:rPr lang="cs-CZ" sz="1200" dirty="0" smtClean="0"/>
              <a:t>Jak </a:t>
            </a:r>
            <a:r>
              <a:rPr lang="cs-CZ" sz="1200" dirty="0"/>
              <a:t>lze vysvětlit fakt, že v porevolučním Íránu vzniklo tolik mezinárodně úspěšných filmů s dětským ústředním hrdinou? </a:t>
            </a:r>
            <a:br>
              <a:rPr lang="cs-CZ" sz="1200" dirty="0"/>
            </a:br>
            <a:endParaRPr lang="cs-CZ" sz="1200" dirty="0"/>
          </a:p>
          <a:p>
            <a:r>
              <a:rPr lang="cs-CZ" sz="1200" dirty="0"/>
              <a:t/>
            </a:r>
            <a:br>
              <a:rPr lang="cs-CZ" sz="1200" dirty="0"/>
            </a:br>
            <a:endParaRPr lang="cs-CZ" sz="1200" dirty="0"/>
          </a:p>
          <a:p>
            <a:r>
              <a:rPr lang="cs-CZ" sz="1200" dirty="0"/>
              <a:t>- Bylo to dáno praktickými důvody, nebo lze hovořit o tradici</a:t>
            </a:r>
            <a:r>
              <a:rPr lang="cs-CZ" sz="1200" dirty="0" smtClean="0"/>
              <a:t>? </a:t>
            </a:r>
            <a:r>
              <a:rPr lang="cs-CZ" sz="12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-) tradice ve filmu předchozích let? Tradice v jiných uměleckých vyjádřeních (poezie, divadlo, </a:t>
            </a:r>
            <a:r>
              <a:rPr lang="cs-CZ" sz="12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výtvarno</a:t>
            </a:r>
            <a:r>
              <a:rPr lang="cs-CZ" sz="12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?)</a:t>
            </a:r>
            <a:r>
              <a:rPr lang="cs-CZ" sz="1200" dirty="0"/>
              <a:t/>
            </a:r>
            <a:br>
              <a:rPr lang="cs-CZ" sz="1200" dirty="0"/>
            </a:br>
            <a:endParaRPr lang="cs-CZ" sz="1200" dirty="0"/>
          </a:p>
          <a:p>
            <a:r>
              <a:rPr lang="cs-CZ" sz="1200" dirty="0"/>
              <a:t>- Jaké možnosti nabízela íránským filmovým tvůrcům postava dítěte oproti dospělému hrdinovi z hlediska cenzury a implicitních konvencí</a:t>
            </a:r>
            <a:r>
              <a:rPr lang="cs-CZ" sz="1200" dirty="0" smtClean="0"/>
              <a:t>? </a:t>
            </a:r>
            <a:r>
              <a:rPr lang="cs-CZ" sz="12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Nutnost představit cenzuru</a:t>
            </a:r>
            <a:endParaRPr lang="cs-CZ" sz="1200" dirty="0">
              <a:solidFill>
                <a:schemeClr val="bg2">
                  <a:lumMod val="25000"/>
                  <a:lumOff val="75000"/>
                </a:schemeClr>
              </a:solidFill>
            </a:endParaRPr>
          </a:p>
          <a:p>
            <a:r>
              <a:rPr lang="cs-CZ" sz="1200" dirty="0"/>
              <a:t>- Jaké společenské problémy byly jejím prostřednictvím ve vybraných dílech reflektovány a proč</a:t>
            </a:r>
            <a:r>
              <a:rPr lang="cs-CZ" sz="1200" dirty="0" smtClean="0"/>
              <a:t>? </a:t>
            </a:r>
            <a:r>
              <a:rPr lang="cs-CZ" sz="12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Jak budete zjišťovat proč? Rozhovor s režiséry?</a:t>
            </a:r>
            <a:endParaRPr lang="cs-CZ" sz="1200" dirty="0">
              <a:solidFill>
                <a:schemeClr val="bg2">
                  <a:lumMod val="25000"/>
                  <a:lumOff val="75000"/>
                </a:schemeClr>
              </a:solidFill>
            </a:endParaRPr>
          </a:p>
          <a:p>
            <a:r>
              <a:rPr lang="cs-CZ" sz="1200" dirty="0"/>
              <a:t>- Lze říci, že se na specifické estetice íránské kinematografie, jak bývá oceňována, podílela i společenská a politická omezení, s nimiž se tvůrci museli vyrovnávat</a:t>
            </a:r>
            <a:r>
              <a:rPr lang="cs-CZ" sz="1200" dirty="0" smtClean="0"/>
              <a:t>? </a:t>
            </a:r>
            <a:r>
              <a:rPr lang="cs-CZ" sz="12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Budete uvádět paralely? (</a:t>
            </a:r>
            <a:r>
              <a:rPr lang="cs-CZ" sz="12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Např.ČS</a:t>
            </a:r>
            <a:r>
              <a:rPr lang="cs-CZ" sz="12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vlna 60. let?; Kinematografie polského Morálního neklidu?) Lze opravdu uvažovat o filmu jako do jisté míry závislém na vnějších tlacích?</a:t>
            </a:r>
            <a:endParaRPr lang="cs-CZ" sz="1200" dirty="0">
              <a:solidFill>
                <a:schemeClr val="bg2">
                  <a:lumMod val="25000"/>
                  <a:lumOff val="75000"/>
                </a:schemeClr>
              </a:solidFill>
            </a:endParaRPr>
          </a:p>
          <a:p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4A37E-AC55-4F9C-B19B-59289E126022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0530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447856" cy="288032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836712"/>
            <a:ext cx="8663880" cy="5411688"/>
          </a:xfrm>
        </p:spPr>
        <p:txBody>
          <a:bodyPr/>
          <a:lstStyle/>
          <a:p>
            <a:r>
              <a:rPr lang="cs-CZ" sz="1400" dirty="0" smtClean="0"/>
              <a:t>Jakub </a:t>
            </a:r>
            <a:r>
              <a:rPr lang="cs-CZ" sz="1400" dirty="0" err="1" smtClean="0"/>
              <a:t>Trokan</a:t>
            </a:r>
            <a:endParaRPr lang="cs-CZ" sz="1400" dirty="0" smtClean="0"/>
          </a:p>
          <a:p>
            <a:r>
              <a:rPr lang="en-US" sz="1400" b="1" dirty="0"/>
              <a:t>Egyptian Colloquial Poetry in the Modern Arabic Canon: New Readings of </a:t>
            </a:r>
            <a:r>
              <a:rPr lang="en-US" sz="1400" b="1" dirty="0" err="1"/>
              <a:t>Shi‘r</a:t>
            </a:r>
            <a:r>
              <a:rPr lang="en-US" sz="1400" b="1" dirty="0"/>
              <a:t> ...</a:t>
            </a:r>
          </a:p>
          <a:p>
            <a:r>
              <a:rPr lang="en-US" sz="1400" dirty="0"/>
              <a:t>By N. </a:t>
            </a:r>
            <a:r>
              <a:rPr lang="en-US" sz="1400" dirty="0" err="1" smtClean="0"/>
              <a:t>Radwan</a:t>
            </a:r>
            <a:r>
              <a:rPr lang="cs-CZ" sz="1400" dirty="0" smtClean="0"/>
              <a:t> (úvod Hamid </a:t>
            </a:r>
            <a:r>
              <a:rPr lang="cs-CZ" sz="1400" dirty="0" err="1" smtClean="0"/>
              <a:t>Dabashi</a:t>
            </a:r>
            <a:r>
              <a:rPr lang="cs-CZ" sz="1400" dirty="0" smtClean="0"/>
              <a:t>)</a:t>
            </a:r>
            <a:endParaRPr lang="en-US" sz="1400" dirty="0"/>
          </a:p>
          <a:p>
            <a:endParaRPr lang="cs-CZ" sz="1400" dirty="0" smtClean="0"/>
          </a:p>
          <a:p>
            <a:r>
              <a:rPr lang="en-US" sz="1400" b="1" dirty="0"/>
              <a:t>Egyptian Colloquial Poetry in the Modern Arabic Literature</a:t>
            </a:r>
            <a:r>
              <a:rPr lang="en-US" sz="1400" dirty="0"/>
              <a:t> </a:t>
            </a:r>
            <a:endParaRPr lang="en-US" sz="1400" dirty="0"/>
          </a:p>
          <a:p>
            <a:r>
              <a:rPr lang="en-US" sz="1400" u="sng" dirty="0"/>
              <a:t>Why Egyptian Colloquial Poetry has generally been excluded from attention of contemporary scholarship and literary criticism? </a:t>
            </a:r>
            <a:r>
              <a:rPr lang="en-US" sz="1400" dirty="0"/>
              <a:t> </a:t>
            </a:r>
            <a:endParaRPr lang="en-US" sz="1400" dirty="0"/>
          </a:p>
          <a:p>
            <a:r>
              <a:rPr lang="en-US" sz="1400" i="1" dirty="0"/>
              <a:t>- What are the literary, social, and political contexts of the new-born movement? </a:t>
            </a:r>
            <a:r>
              <a:rPr lang="en-US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 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Is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it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a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movement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? (not a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phenomenon</a:t>
            </a:r>
            <a:r>
              <a:rPr lang="cs-CZ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rather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to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say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?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Movement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has sort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of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political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implications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?)</a:t>
            </a:r>
            <a:endParaRPr lang="en-US" sz="1400" dirty="0">
              <a:solidFill>
                <a:schemeClr val="bg2">
                  <a:lumMod val="25000"/>
                  <a:lumOff val="75000"/>
                </a:schemeClr>
              </a:solidFill>
            </a:endParaRPr>
          </a:p>
          <a:p>
            <a:r>
              <a:rPr lang="en-US" sz="1400" i="1" dirty="0"/>
              <a:t>- What is the connection between colloquial poetry and its </a:t>
            </a:r>
            <a:r>
              <a:rPr lang="en-US" sz="1400" dirty="0"/>
              <a:t>counterparts</a:t>
            </a:r>
            <a:r>
              <a:rPr lang="en-US" sz="1400" dirty="0" smtClean="0"/>
              <a:t>?</a:t>
            </a:r>
            <a:r>
              <a:rPr lang="cs-CZ" sz="1400" dirty="0"/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What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is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counterpart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to CP?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Is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there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a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difference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in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language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only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or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in a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form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and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content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too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?</a:t>
            </a:r>
            <a:endParaRPr lang="en-US" sz="1400" dirty="0">
              <a:solidFill>
                <a:schemeClr val="bg2">
                  <a:lumMod val="25000"/>
                  <a:lumOff val="75000"/>
                </a:schemeClr>
              </a:solidFill>
            </a:endParaRPr>
          </a:p>
          <a:p>
            <a:r>
              <a:rPr lang="en-US" sz="1400" dirty="0"/>
              <a:t>When it has emerged and transformed into the movement?  </a:t>
            </a:r>
            <a:endParaRPr lang="en-US" sz="1400" dirty="0"/>
          </a:p>
          <a:p>
            <a:r>
              <a:rPr lang="en-US" sz="1400" dirty="0"/>
              <a:t>What has al-</a:t>
            </a:r>
            <a:r>
              <a:rPr lang="en-US" sz="1400" baseline="30000" dirty="0" err="1"/>
              <a:t>c</a:t>
            </a:r>
            <a:r>
              <a:rPr lang="en-US" sz="1400" dirty="0" err="1"/>
              <a:t>āmmiyya</a:t>
            </a:r>
            <a:r>
              <a:rPr lang="en-US" sz="1400" dirty="0"/>
              <a:t> and formation of the cannon and the modern Arabic canonical register in common?  </a:t>
            </a:r>
            <a:endParaRPr lang="en-US" sz="1400" dirty="0"/>
          </a:p>
          <a:p>
            <a:r>
              <a:rPr lang="en-US" sz="1400" dirty="0"/>
              <a:t>Under what circumstances is the </a:t>
            </a:r>
            <a:r>
              <a:rPr lang="en-US" sz="1400" baseline="30000" dirty="0" err="1"/>
              <a:t>c</a:t>
            </a:r>
            <a:r>
              <a:rPr lang="en-US" sz="1400" dirty="0" err="1"/>
              <a:t>āmmiyya</a:t>
            </a:r>
            <a:r>
              <a:rPr lang="en-US" sz="1400" dirty="0"/>
              <a:t> (Egyptian colloquial language) considered as an integral part of modernist novel?  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Why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prose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all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of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suddan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in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the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study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about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 </a:t>
            </a:r>
            <a:r>
              <a:rPr lang="cs-CZ" sz="1400" dirty="0" err="1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poetry</a:t>
            </a:r>
            <a:r>
              <a:rPr lang="cs-CZ" sz="14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?</a:t>
            </a:r>
            <a:endParaRPr lang="en-US" sz="1400" dirty="0">
              <a:solidFill>
                <a:schemeClr val="bg2">
                  <a:lumMod val="25000"/>
                  <a:lumOff val="75000"/>
                </a:schemeClr>
              </a:solidFill>
            </a:endParaRPr>
          </a:p>
          <a:p>
            <a:r>
              <a:rPr lang="en-US" sz="1400" i="1" dirty="0"/>
              <a:t>- What are the relationships between the authors? </a:t>
            </a:r>
            <a:r>
              <a:rPr lang="en-US" sz="1400" dirty="0"/>
              <a:t> </a:t>
            </a:r>
            <a:endParaRPr lang="en-US" sz="1400" dirty="0"/>
          </a:p>
          <a:p>
            <a:r>
              <a:rPr lang="en-US" sz="1400" i="1" dirty="0"/>
              <a:t>- What is the role of poetry that has played in Arab culture and social life?</a:t>
            </a:r>
            <a:r>
              <a:rPr lang="en-US" sz="1400" dirty="0"/>
              <a:t> </a:t>
            </a:r>
            <a:endParaRPr lang="en-US" sz="1400" dirty="0"/>
          </a:p>
          <a:p>
            <a:r>
              <a:rPr lang="en-US" sz="1400" dirty="0"/>
              <a:t>How is the colloquial expression connected with the secular, regional, and often Western modernist sympathies?  </a:t>
            </a:r>
            <a:endParaRPr lang="en-US" sz="1400" dirty="0"/>
          </a:p>
          <a:p>
            <a:r>
              <a:rPr lang="en-US" sz="1400" i="1" dirty="0"/>
              <a:t>- Is the language of poetry and Egypt as modern nation and the </a:t>
            </a:r>
            <a:r>
              <a:rPr lang="en-US" sz="1400" i="1" dirty="0" err="1"/>
              <a:t>centre</a:t>
            </a:r>
            <a:r>
              <a:rPr lang="en-US" sz="1400" i="1" dirty="0"/>
              <a:t> of pan-Arabic nationalism related, and how? </a:t>
            </a:r>
            <a:r>
              <a:rPr lang="en-US" sz="1400" dirty="0"/>
              <a:t> </a:t>
            </a:r>
            <a:endParaRPr lang="en-US" sz="1400" dirty="0"/>
          </a:p>
          <a:p>
            <a:r>
              <a:rPr lang="en-US" sz="1400" dirty="0"/>
              <a:t>What are the folkloric and modern verses of the colloquial Egyptian?  </a:t>
            </a:r>
            <a:endParaRPr lang="en-US" sz="1400" dirty="0"/>
          </a:p>
          <a:p>
            <a:r>
              <a:rPr lang="en-US" sz="1400" dirty="0"/>
              <a:t>How to read </a:t>
            </a:r>
            <a:r>
              <a:rPr lang="en-US" sz="1400" dirty="0" err="1"/>
              <a:t>Shi</a:t>
            </a:r>
            <a:r>
              <a:rPr lang="en-US" sz="1400" baseline="30000" dirty="0" err="1"/>
              <a:t>c</a:t>
            </a:r>
            <a:r>
              <a:rPr lang="en-US" sz="1400" dirty="0" err="1"/>
              <a:t>r</a:t>
            </a:r>
            <a:r>
              <a:rPr lang="en-US" sz="1400" dirty="0"/>
              <a:t> al-</a:t>
            </a:r>
            <a:r>
              <a:rPr lang="en-US" sz="1400" baseline="30000" dirty="0"/>
              <a:t> </a:t>
            </a:r>
            <a:r>
              <a:rPr lang="en-US" sz="1400" baseline="30000" dirty="0" err="1"/>
              <a:t>c</a:t>
            </a:r>
            <a:r>
              <a:rPr lang="en-US" sz="1400" dirty="0" err="1"/>
              <a:t>āmmiyya</a:t>
            </a:r>
            <a:r>
              <a:rPr lang="en-US" sz="1400" dirty="0"/>
              <a:t> (Egyptian colloquial poetry)?  </a:t>
            </a:r>
          </a:p>
          <a:p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4A37E-AC55-4F9C-B19B-59289E126022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363273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1">
      <a:dk1>
        <a:srgbClr val="005A58"/>
      </a:dk1>
      <a:lt1>
        <a:srgbClr val="FFFFFF"/>
      </a:lt1>
      <a:dk2>
        <a:srgbClr val="0099CC"/>
      </a:dk2>
      <a:lt2>
        <a:srgbClr val="CCECFF"/>
      </a:lt2>
      <a:accent1>
        <a:srgbClr val="005EAC"/>
      </a:accent1>
      <a:accent2>
        <a:srgbClr val="6D6FC7"/>
      </a:accent2>
      <a:accent3>
        <a:srgbClr val="AACAE2"/>
      </a:accent3>
      <a:accent4>
        <a:srgbClr val="DADADA"/>
      </a:accent4>
      <a:accent5>
        <a:srgbClr val="AAB6D2"/>
      </a:accent5>
      <a:accent6>
        <a:srgbClr val="6264B4"/>
      </a:accent6>
      <a:hlink>
        <a:srgbClr val="99CCFF"/>
      </a:hlink>
      <a:folHlink>
        <a:srgbClr val="CCCCFF"/>
      </a:folHlink>
    </a:clrScheme>
    <a:fontScheme name="Výchozí návrh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3366"/>
        </a:dk1>
        <a:lt1>
          <a:srgbClr val="FFFFFF"/>
        </a:lt1>
        <a:dk2>
          <a:srgbClr val="0099FF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CAFF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777777"/>
        </a:dk1>
        <a:lt1>
          <a:srgbClr val="FFFFFF"/>
        </a:lt1>
        <a:dk2>
          <a:srgbClr val="999C8E"/>
        </a:dk2>
        <a:lt2>
          <a:srgbClr val="D1D1CB"/>
        </a:lt2>
        <a:accent1>
          <a:srgbClr val="658DA9"/>
        </a:accent1>
        <a:accent2>
          <a:srgbClr val="809EA8"/>
        </a:accent2>
        <a:accent3>
          <a:srgbClr val="CACBC6"/>
        </a:accent3>
        <a:accent4>
          <a:srgbClr val="DADADA"/>
        </a:accent4>
        <a:accent5>
          <a:srgbClr val="B8C5D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E6EAD8"/>
        </a:dk1>
        <a:lt1>
          <a:srgbClr val="F4F4E8"/>
        </a:lt1>
        <a:dk2>
          <a:srgbClr val="EAE9DE"/>
        </a:dk2>
        <a:lt2>
          <a:srgbClr val="969696"/>
        </a:lt2>
        <a:accent1>
          <a:srgbClr val="E68B2C"/>
        </a:accent1>
        <a:accent2>
          <a:srgbClr val="F2C977"/>
        </a:accent2>
        <a:accent3>
          <a:srgbClr val="F8F8F2"/>
        </a:accent3>
        <a:accent4>
          <a:srgbClr val="C4C8B8"/>
        </a:accent4>
        <a:accent5>
          <a:srgbClr val="F0C4AC"/>
        </a:accent5>
        <a:accent6>
          <a:srgbClr val="DBB66B"/>
        </a:accent6>
        <a:hlink>
          <a:srgbClr val="980000"/>
        </a:hlink>
        <a:folHlink>
          <a:srgbClr val="6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6289D8"/>
        </a:dk1>
        <a:lt1>
          <a:srgbClr val="FFFFFF"/>
        </a:lt1>
        <a:dk2>
          <a:srgbClr val="99CCFF"/>
        </a:dk2>
        <a:lt2>
          <a:srgbClr val="969696"/>
        </a:lt2>
        <a:accent1>
          <a:srgbClr val="C7DABE"/>
        </a:accent1>
        <a:accent2>
          <a:srgbClr val="FF9966"/>
        </a:accent2>
        <a:accent3>
          <a:srgbClr val="FFFFFF"/>
        </a:accent3>
        <a:accent4>
          <a:srgbClr val="5374B8"/>
        </a:accent4>
        <a:accent5>
          <a:srgbClr val="E0EADB"/>
        </a:accent5>
        <a:accent6>
          <a:srgbClr val="E78A5C"/>
        </a:accent6>
        <a:hlink>
          <a:srgbClr val="A8451A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3E3E5C"/>
        </a:dk1>
        <a:lt1>
          <a:srgbClr val="FFFFFF"/>
        </a:lt1>
        <a:dk2>
          <a:srgbClr val="CCCCFF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E2E2FF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81DEFF"/>
        </a:dk1>
        <a:lt1>
          <a:srgbClr val="FFFFFF"/>
        </a:lt1>
        <a:dk2>
          <a:srgbClr val="CCECFF"/>
        </a:dk2>
        <a:lt2>
          <a:srgbClr val="808080"/>
        </a:lt2>
        <a:accent1>
          <a:srgbClr val="0099CC"/>
        </a:accent1>
        <a:accent2>
          <a:srgbClr val="CCCCFF"/>
        </a:accent2>
        <a:accent3>
          <a:srgbClr val="FFFFFF"/>
        </a:accent3>
        <a:accent4>
          <a:srgbClr val="6DBDDA"/>
        </a:accent4>
        <a:accent5>
          <a:srgbClr val="AACAE2"/>
        </a:accent5>
        <a:accent6>
          <a:srgbClr val="B9B9E7"/>
        </a:accent6>
        <a:hlink>
          <a:srgbClr val="3333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777777"/>
        </a:dk1>
        <a:lt1>
          <a:srgbClr val="FFFFFF"/>
        </a:lt1>
        <a:dk2>
          <a:srgbClr val="FFFFD9"/>
        </a:dk2>
        <a:lt2>
          <a:srgbClr val="EAEAEA"/>
        </a:lt2>
        <a:accent1>
          <a:srgbClr val="0099CC"/>
        </a:accent1>
        <a:accent2>
          <a:srgbClr val="33CCCC"/>
        </a:accent2>
        <a:accent3>
          <a:srgbClr val="FFFFE9"/>
        </a:accent3>
        <a:accent4>
          <a:srgbClr val="DADADA"/>
        </a:accent4>
        <a:accent5>
          <a:srgbClr val="AACAE2"/>
        </a:accent5>
        <a:accent6>
          <a:srgbClr val="2DB9B9"/>
        </a:accent6>
        <a:hlink>
          <a:srgbClr val="FFCC66"/>
        </a:hlink>
        <a:folHlink>
          <a:srgbClr val="CC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969696"/>
        </a:dk1>
        <a:lt1>
          <a:srgbClr val="FFFFFF"/>
        </a:lt1>
        <a:dk2>
          <a:srgbClr val="DDDDDD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7F7F7F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5886B4"/>
        </a:dk1>
        <a:lt1>
          <a:srgbClr val="FFFFFF"/>
        </a:lt1>
        <a:dk2>
          <a:srgbClr val="CDF1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4A7299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5886B4"/>
        </a:dk1>
        <a:lt1>
          <a:srgbClr val="F4F4E8"/>
        </a:lt1>
        <a:dk2>
          <a:srgbClr val="00AAE6"/>
        </a:dk2>
        <a:lt2>
          <a:srgbClr val="808080"/>
        </a:lt2>
        <a:accent1>
          <a:srgbClr val="D0E2F5"/>
        </a:accent1>
        <a:accent2>
          <a:srgbClr val="6699CC"/>
        </a:accent2>
        <a:accent3>
          <a:srgbClr val="F8F8F2"/>
        </a:accent3>
        <a:accent4>
          <a:srgbClr val="4A7299"/>
        </a:accent4>
        <a:accent5>
          <a:srgbClr val="E4EEF9"/>
        </a:accent5>
        <a:accent6>
          <a:srgbClr val="5C8AB9"/>
        </a:accent6>
        <a:hlink>
          <a:srgbClr val="FF6600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005A58"/>
        </a:dk1>
        <a:lt1>
          <a:srgbClr val="FFFFFF"/>
        </a:lt1>
        <a:dk2>
          <a:srgbClr val="0099CC"/>
        </a:dk2>
        <a:lt2>
          <a:srgbClr val="CCECFF"/>
        </a:lt2>
        <a:accent1>
          <a:srgbClr val="005EAC"/>
        </a:accent1>
        <a:accent2>
          <a:srgbClr val="6D6FC7"/>
        </a:accent2>
        <a:accent3>
          <a:srgbClr val="AACAE2"/>
        </a:accent3>
        <a:accent4>
          <a:srgbClr val="DADADA"/>
        </a:accent4>
        <a:accent5>
          <a:srgbClr val="AAB6D2"/>
        </a:accent5>
        <a:accent6>
          <a:srgbClr val="6264B4"/>
        </a:accent6>
        <a:hlink>
          <a:srgbClr val="99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336699"/>
        </a:dk1>
        <a:lt1>
          <a:srgbClr val="FFFFFF"/>
        </a:lt1>
        <a:dk2>
          <a:srgbClr val="99CCFF"/>
        </a:dk2>
        <a:lt2>
          <a:srgbClr val="E3EBF1"/>
        </a:lt2>
        <a:accent1>
          <a:srgbClr val="003399"/>
        </a:accent1>
        <a:accent2>
          <a:srgbClr val="457A8B"/>
        </a:accent2>
        <a:accent3>
          <a:srgbClr val="CAE2FF"/>
        </a:accent3>
        <a:accent4>
          <a:srgbClr val="DADADA"/>
        </a:accent4>
        <a:accent5>
          <a:srgbClr val="AAADCA"/>
        </a:accent5>
        <a:accent6>
          <a:srgbClr val="3E6E7D"/>
        </a:accent6>
        <a:hlink>
          <a:srgbClr val="66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3">
        <a:dk1>
          <a:srgbClr val="003366"/>
        </a:dk1>
        <a:lt1>
          <a:srgbClr val="CCFFFF"/>
        </a:lt1>
        <a:dk2>
          <a:srgbClr val="6699FF"/>
        </a:dk2>
        <a:lt2>
          <a:srgbClr val="0785DB"/>
        </a:lt2>
        <a:accent1>
          <a:srgbClr val="4B78D3"/>
        </a:accent1>
        <a:accent2>
          <a:srgbClr val="00B000"/>
        </a:accent2>
        <a:accent3>
          <a:srgbClr val="B8CAFF"/>
        </a:accent3>
        <a:accent4>
          <a:srgbClr val="AEDADA"/>
        </a:accent4>
        <a:accent5>
          <a:srgbClr val="B1BEE6"/>
        </a:accent5>
        <a:accent6>
          <a:srgbClr val="009F00"/>
        </a:accent6>
        <a:hlink>
          <a:srgbClr val="66CCFF"/>
        </a:hlink>
        <a:folHlink>
          <a:srgbClr val="CC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4">
        <a:dk1>
          <a:srgbClr val="81DEFF"/>
        </a:dk1>
        <a:lt1>
          <a:srgbClr val="FFFFFF"/>
        </a:lt1>
        <a:dk2>
          <a:srgbClr val="CCECFF"/>
        </a:dk2>
        <a:lt2>
          <a:srgbClr val="808080"/>
        </a:lt2>
        <a:accent1>
          <a:srgbClr val="0B6FC1"/>
        </a:accent1>
        <a:accent2>
          <a:srgbClr val="CCCCFF"/>
        </a:accent2>
        <a:accent3>
          <a:srgbClr val="FFFFFF"/>
        </a:accent3>
        <a:accent4>
          <a:srgbClr val="6DBDDA"/>
        </a:accent4>
        <a:accent5>
          <a:srgbClr val="AABBDD"/>
        </a:accent5>
        <a:accent6>
          <a:srgbClr val="B9B9E7"/>
        </a:accent6>
        <a:hlink>
          <a:srgbClr val="3333CC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843E9AA-3B9A-45E3-81B3-9551E3FB24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Šablona návrhu Modré želé</Template>
  <TotalTime>414</TotalTime>
  <Words>347</Words>
  <Application>Microsoft Office PowerPoint</Application>
  <PresentationFormat>Předvádění na obrazovce (4:3)</PresentationFormat>
  <Paragraphs>77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Výchozí návrh</vt:lpstr>
      <vt:lpstr>Výzkumný záměr a teze</vt:lpstr>
      <vt:lpstr>Výzkumný záměr – co bude obsahovat (do 22. 10)! Výzkumné teze (do 26. 11.)!</vt:lpstr>
      <vt:lpstr>Prezentace aplikace PowerPoint</vt:lpstr>
      <vt:lpstr>Prezentace aplikace PowerPoint</vt:lpstr>
      <vt:lpstr>odbornost použitého stylu</vt:lpstr>
      <vt:lpstr>Název</vt:lpstr>
      <vt:lpstr>Prezentace aplikace PowerPoint</vt:lpstr>
      <vt:lpstr>Prezentace aplikace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eva jara</dc:creator>
  <cp:keywords/>
  <dc:description/>
  <cp:lastModifiedBy>eva jara</cp:lastModifiedBy>
  <cp:revision>14</cp:revision>
  <dcterms:created xsi:type="dcterms:W3CDTF">2020-10-14T14:33:18Z</dcterms:created>
  <dcterms:modified xsi:type="dcterms:W3CDTF">2020-10-14T21:31:47Z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TC010721191029</vt:lpwstr>
  </property>
</Properties>
</file>