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1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10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1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5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0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64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2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63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25F23-37A6-4286-AF7A-398D9A1AF682}" type="datetimeFigureOut">
              <a:rPr lang="cs-CZ" smtClean="0"/>
              <a:t>01.05.2017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FAE86-0B91-4EC3-B7AF-9C9795854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8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J. Pešková a kol.: Základy společenských věd </a:t>
            </a:r>
            <a:br>
              <a:rPr lang="cs-CZ" b="1" dirty="0" smtClean="0"/>
            </a:br>
            <a:r>
              <a:rPr lang="cs-CZ" b="1" dirty="0" smtClean="0"/>
              <a:t>(1. vyd. Praha: </a:t>
            </a:r>
            <a:r>
              <a:rPr lang="cs-CZ" b="1" dirty="0" err="1" smtClean="0"/>
              <a:t>Eurolex</a:t>
            </a:r>
            <a:r>
              <a:rPr lang="cs-CZ" b="1" dirty="0" smtClean="0"/>
              <a:t> Bohemia, 2004)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424" y="1842841"/>
            <a:ext cx="3321109" cy="475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209" y="1842841"/>
            <a:ext cx="2116552" cy="3348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146" y="1842841"/>
            <a:ext cx="2075291" cy="298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732841"/>
            <a:ext cx="2035702" cy="2916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5602" y="3606841"/>
            <a:ext cx="2005635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731"/>
          </a:xfrm>
        </p:spPr>
        <p:txBody>
          <a:bodyPr/>
          <a:lstStyle/>
          <a:p>
            <a:pPr algn="ctr"/>
            <a:r>
              <a:rPr lang="cs-CZ" b="1" dirty="0" smtClean="0"/>
              <a:t>Základní myšlenka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5464"/>
            <a:ext cx="10515600" cy="48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„rámcově vzdělávací program“</a:t>
            </a:r>
          </a:p>
          <a:p>
            <a:pPr>
              <a:buFontTx/>
              <a:buChar char="-"/>
            </a:pPr>
            <a:r>
              <a:rPr lang="cs-CZ" dirty="0" smtClean="0"/>
              <a:t>„jak v praxi spojit výuku nutných základů humanitní vzdělanosti s jejich aplikací na měnící se podmínky života společnosti“</a:t>
            </a:r>
          </a:p>
          <a:p>
            <a:pPr>
              <a:buFontTx/>
              <a:buChar char="-"/>
            </a:pPr>
            <a:r>
              <a:rPr lang="cs-CZ" dirty="0" smtClean="0"/>
              <a:t>„vyložit problémy, o nichž by měl být informován a nad nimiž by se měl zamyslet každý občan</a:t>
            </a:r>
            <a:r>
              <a:rPr lang="cs-CZ" dirty="0"/>
              <a:t> </a:t>
            </a:r>
            <a:r>
              <a:rPr lang="cs-CZ" dirty="0" smtClean="0"/>
              <a:t>– budoucí volič i volený zastupitel, přírodovědec i lingvista, manažer i provozní pracovník. Jako maturant, tj. „zralý člověk“ by měl prokázat nikoliv jen sumu dovedností, ale především porozumění složitým společenským vztahům, v nichž se musí orientovat a rozhodovat“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 vědy (psychologie, právo, ekonomie atd.) + filosofická reflexe (východisko v pojetí filosofie jako péče o duši)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48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29093"/>
            <a:ext cx="11005969" cy="77455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Struktura knihy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1" y="903644"/>
            <a:ext cx="12009119" cy="5712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Čtyři oddíly podle čtyř ročníků střední školy (dle rozhodnutí školy lze pořadí měnit)</a:t>
            </a:r>
          </a:p>
          <a:p>
            <a:pPr marL="571500" indent="-571500">
              <a:buAutoNum type="romanUcPeriod"/>
            </a:pPr>
            <a:r>
              <a:rPr lang="cs-CZ" b="1" dirty="0" smtClean="0"/>
              <a:t>Péče o duši (péče o osobní identitu)</a:t>
            </a:r>
          </a:p>
          <a:p>
            <a:pPr marL="0" indent="0">
              <a:buNone/>
            </a:pPr>
            <a:r>
              <a:rPr lang="cs-CZ" dirty="0" smtClean="0"/>
              <a:t>Tématem je filozofie v kontextu filozofické antropologie. Část je doplněna výkladem psychologie (včetně sociální psychologie)</a:t>
            </a:r>
          </a:p>
          <a:p>
            <a:pPr marL="0" indent="0">
              <a:buNone/>
            </a:pPr>
            <a:r>
              <a:rPr lang="cs-CZ" b="1" dirty="0" smtClean="0"/>
              <a:t>II. Péče o obec (ve smyslu řecké „polis“)</a:t>
            </a:r>
          </a:p>
          <a:p>
            <a:pPr marL="0" indent="0">
              <a:buNone/>
            </a:pPr>
            <a:r>
              <a:rPr lang="cs-CZ" dirty="0" smtClean="0"/>
              <a:t>Tématem je určení člověka v jeho veřejné identitě, občanství, politické vztahy, povaha veřejné moci, společenských a právních regulací. Část je doplněna výkladem ekonomie s důrazem na makroekonomické principy</a:t>
            </a:r>
          </a:p>
          <a:p>
            <a:pPr marL="0" indent="0">
              <a:buNone/>
            </a:pPr>
            <a:r>
              <a:rPr lang="cs-CZ" b="1" dirty="0" smtClean="0"/>
              <a:t>III. Péče o logos (o smysluplnou řeč)</a:t>
            </a:r>
          </a:p>
          <a:p>
            <a:pPr marL="0" indent="0">
              <a:buNone/>
            </a:pPr>
            <a:r>
              <a:rPr lang="cs-CZ" dirty="0" smtClean="0"/>
              <a:t>Tématem jsou základy filozofie jazyka, problematika vztahu myšlení a řeči, komunikace na počátku třetího tisíciletí. </a:t>
            </a:r>
          </a:p>
          <a:p>
            <a:pPr marL="0" indent="0">
              <a:buNone/>
            </a:pPr>
            <a:r>
              <a:rPr lang="cs-CZ" b="1" dirty="0" smtClean="0"/>
              <a:t>IV. Péče o transcendenci (o </a:t>
            </a:r>
            <a:r>
              <a:rPr lang="cs-CZ" b="1" dirty="0" err="1" smtClean="0"/>
              <a:t>sebepřekročení</a:t>
            </a:r>
            <a:r>
              <a:rPr lang="cs-CZ" b="1" dirty="0" smtClean="0"/>
              <a:t>, vztah ke světu jako celku)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Tématem je vztah člověka ke světu jako horizontu smyslu a význam péče o tento horizont (celek souvislostí), problém lidského zakoušení světa, v němž žijeme. Část je doplněna základy etiky a výkladem o estetice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65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6366" y="330291"/>
            <a:ext cx="11037345" cy="1325563"/>
          </a:xfrm>
        </p:spPr>
        <p:txBody>
          <a:bodyPr/>
          <a:lstStyle/>
          <a:p>
            <a:r>
              <a:rPr lang="cs-CZ" b="1" dirty="0" smtClean="0"/>
              <a:t>III. díl – Péče o jazyk a komunikaci (o „logos“)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966" y="1420009"/>
            <a:ext cx="11283745" cy="5109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Tématem jsou základy filozofie jazyka, problematika vztahu myšlení a řeči, komunikace na počátku třetího tisíciletí. </a:t>
            </a:r>
          </a:p>
          <a:p>
            <a:pPr marL="0" indent="0">
              <a:buNone/>
            </a:pPr>
            <a:r>
              <a:rPr lang="cs-CZ" b="1" dirty="0" smtClean="0"/>
              <a:t>Otázky:</a:t>
            </a:r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 err="1" smtClean="0"/>
              <a:t>diferentní</a:t>
            </a:r>
            <a:r>
              <a:rPr lang="cs-CZ" dirty="0" smtClean="0"/>
              <a:t> svět“; povaha virtuální reality</a:t>
            </a:r>
          </a:p>
          <a:p>
            <a:pPr>
              <a:buFontTx/>
              <a:buChar char="-"/>
            </a:pPr>
            <a:r>
              <a:rPr lang="cs-CZ" dirty="0" smtClean="0"/>
              <a:t>sociokulturní změny přelomu tisíciletí; transverzální rozum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měny paradigmatu (modernita – postmodernita, s. 522),</a:t>
            </a:r>
          </a:p>
          <a:p>
            <a:pPr>
              <a:buFontTx/>
              <a:buChar char="-"/>
            </a:pPr>
            <a:r>
              <a:rPr lang="cs-CZ" dirty="0" smtClean="0"/>
              <a:t>„instantní vědění“</a:t>
            </a:r>
          </a:p>
          <a:p>
            <a:pPr marL="0" indent="0">
              <a:buNone/>
            </a:pPr>
            <a:r>
              <a:rPr lang="cs-CZ" dirty="0" smtClean="0"/>
              <a:t>Polarity postmoderny a paradigma komunikace (s. 526)</a:t>
            </a:r>
          </a:p>
          <a:p>
            <a:pPr marL="0" indent="0">
              <a:buNone/>
            </a:pPr>
            <a:r>
              <a:rPr lang="cs-CZ" dirty="0" smtClean="0"/>
              <a:t>Hledání smysluplnosti (s. 529)</a:t>
            </a:r>
          </a:p>
          <a:p>
            <a:pPr marL="0" indent="0">
              <a:buNone/>
            </a:pPr>
            <a:r>
              <a:rPr lang="cs-CZ" dirty="0" smtClean="0"/>
              <a:t>„Internetová generace“, k</a:t>
            </a:r>
            <a:r>
              <a:rPr lang="cs-CZ" dirty="0" smtClean="0"/>
              <a:t>yberprostor </a:t>
            </a:r>
            <a:r>
              <a:rPr lang="cs-CZ" dirty="0" smtClean="0"/>
              <a:t>a komunikace –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výzkum</a:t>
            </a:r>
            <a:r>
              <a:rPr lang="cs-CZ" dirty="0" smtClean="0"/>
              <a:t>, názory studentů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940" y="2659508"/>
            <a:ext cx="251022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1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690" y="1558835"/>
            <a:ext cx="10979332" cy="47897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astoupení filosofové (a jejich myšlenky – o jazyce, komunikaci, dialogu…)</a:t>
            </a:r>
          </a:p>
          <a:p>
            <a:pPr marL="0" indent="0">
              <a:buNone/>
            </a:pPr>
            <a:r>
              <a:rPr lang="cs-CZ" dirty="0" smtClean="0"/>
              <a:t>Úryvky z filosofické literatury</a:t>
            </a:r>
          </a:p>
          <a:p>
            <a:pPr marL="0" indent="0">
              <a:buNone/>
            </a:pPr>
            <a:r>
              <a:rPr lang="cs-CZ" dirty="0" smtClean="0"/>
              <a:t>Otázky, úkoly, náměty k diskusi</a:t>
            </a:r>
          </a:p>
          <a:p>
            <a:pPr marL="0" indent="0">
              <a:buNone/>
            </a:pPr>
            <a:r>
              <a:rPr lang="cs-CZ" dirty="0" smtClean="0"/>
              <a:t>Přílohy - texty </a:t>
            </a:r>
            <a:r>
              <a:rPr lang="cs-CZ" dirty="0"/>
              <a:t>k </a:t>
            </a:r>
            <a:r>
              <a:rPr lang="cs-CZ" dirty="0" smtClean="0"/>
              <a:t>zamyšlení (články, blogy atd.)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???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Diskuse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- Povaha učebního texty, zaměření, náročnost, aktuálnost</a:t>
            </a:r>
          </a:p>
          <a:p>
            <a:pPr marL="0" indent="0">
              <a:buNone/>
            </a:pPr>
            <a:r>
              <a:rPr lang="cs-CZ" dirty="0" smtClean="0"/>
              <a:t>- Posuny k dnešku </a:t>
            </a:r>
          </a:p>
          <a:p>
            <a:pPr marL="0" indent="0">
              <a:buNone/>
            </a:pPr>
            <a:r>
              <a:rPr lang="cs-CZ" dirty="0" smtClean="0"/>
              <a:t>- Zajímavé problémy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318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443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J. Pešková a kol.: Základy společenských věd  (1. vyd. Praha: Eurolex Bohemia, 2004)</vt:lpstr>
      <vt:lpstr>Základní myšlenka</vt:lpstr>
      <vt:lpstr>Struktura knihy</vt:lpstr>
      <vt:lpstr>III. díl – Péče o jazyk a komunikaci (o „logos“)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 (1. vyd. 2004)</dc:title>
  <dc:creator>Irena Vaňková</dc:creator>
  <cp:lastModifiedBy>Irena Vaňková</cp:lastModifiedBy>
  <cp:revision>9</cp:revision>
  <dcterms:created xsi:type="dcterms:W3CDTF">2017-05-01T12:32:36Z</dcterms:created>
  <dcterms:modified xsi:type="dcterms:W3CDTF">2017-05-01T13:50:46Z</dcterms:modified>
</cp:coreProperties>
</file>