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ink/ink1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27"/>
  </p:notesMasterIdLst>
  <p:sldIdLst>
    <p:sldId id="481" r:id="rId2"/>
    <p:sldId id="480" r:id="rId3"/>
    <p:sldId id="478" r:id="rId4"/>
    <p:sldId id="479" r:id="rId5"/>
    <p:sldId id="485" r:id="rId6"/>
    <p:sldId id="486" r:id="rId7"/>
    <p:sldId id="491" r:id="rId8"/>
    <p:sldId id="492" r:id="rId9"/>
    <p:sldId id="493" r:id="rId10"/>
    <p:sldId id="494" r:id="rId11"/>
    <p:sldId id="615" r:id="rId12"/>
    <p:sldId id="616" r:id="rId13"/>
    <p:sldId id="617" r:id="rId14"/>
    <p:sldId id="618" r:id="rId15"/>
    <p:sldId id="619" r:id="rId16"/>
    <p:sldId id="620" r:id="rId17"/>
    <p:sldId id="621" r:id="rId18"/>
    <p:sldId id="622" r:id="rId19"/>
    <p:sldId id="629" r:id="rId20"/>
    <p:sldId id="630" r:id="rId21"/>
    <p:sldId id="631" r:id="rId22"/>
    <p:sldId id="632" r:id="rId23"/>
    <p:sldId id="633" r:id="rId24"/>
    <p:sldId id="634" r:id="rId25"/>
    <p:sldId id="635" r:id="rId2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0B247A3B-8078-4D56-92B3-3918CB318F92}">
          <p14:sldIdLst/>
        </p14:section>
        <p14:section name="Výchozí oddíl" id="{EAEF10FC-1347-46B5-9887-B97F2890F9CA}">
          <p14:sldIdLst>
            <p14:sldId id="481"/>
            <p14:sldId id="480"/>
            <p14:sldId id="478"/>
            <p14:sldId id="479"/>
            <p14:sldId id="485"/>
            <p14:sldId id="486"/>
            <p14:sldId id="491"/>
            <p14:sldId id="492"/>
            <p14:sldId id="493"/>
            <p14:sldId id="494"/>
            <p14:sldId id="615"/>
            <p14:sldId id="616"/>
            <p14:sldId id="617"/>
            <p14:sldId id="618"/>
            <p14:sldId id="619"/>
            <p14:sldId id="620"/>
            <p14:sldId id="621"/>
            <p14:sldId id="622"/>
            <p14:sldId id="629"/>
            <p14:sldId id="630"/>
            <p14:sldId id="631"/>
            <p14:sldId id="632"/>
            <p14:sldId id="633"/>
            <p14:sldId id="634"/>
            <p14:sldId id="635"/>
          </p14:sldIdLst>
        </p14:section>
        <p14:section name="Oddíl bez názvu" id="{A0861753-5143-4A1E-A033-3C78C38730B9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8A9"/>
    <a:srgbClr val="AAD0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46" autoAdjust="0"/>
    <p:restoredTop sz="84204" autoAdjust="0"/>
  </p:normalViewPr>
  <p:slideViewPr>
    <p:cSldViewPr snapToGrid="0">
      <p:cViewPr varScale="1">
        <p:scale>
          <a:sx n="67" d="100"/>
          <a:sy n="67" d="100"/>
        </p:scale>
        <p:origin x="90" y="1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44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30.37975" units="1/cm"/>
          <inkml:channelProperty channel="Y" name="resolution" value="30.40541" units="1/cm"/>
          <inkml:channelProperty channel="T" name="resolution" value="1" units="1/dev"/>
        </inkml:channelProperties>
      </inkml:inkSource>
      <inkml:timestamp xml:id="ts0" timeString="2023-01-05T11:07:19.023"/>
    </inkml:context>
    <inkml:brush xml:id="br0">
      <inkml:brushProperty name="width" value="0.06667" units="cm"/>
      <inkml:brushProperty name="height" value="0.06667" units="cm"/>
      <inkml:brushProperty name="fitToCurve" value="1"/>
    </inkml:brush>
  </inkml:definitions>
  <inkml:trace contextRef="#ctx0" brushRef="#br0">0 0 0</inkml:trace>
  <inkml:trace contextRef="#ctx0" brushRef="#br0" timeOffset="767.81">-419-60 0</inkml:trace>
  <inkml:trace contextRef="#ctx0" brushRef="#br0" timeOffset="1527.72">-60-60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08A9F7-CC66-4C10-A297-255F43A0DD66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20505E-55F5-44F2-82A2-30C5457D8AB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7239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8020538-E9AC-407C-8598-7E397B3D3E9C}" type="slidenum">
              <a:rPr lang="cs-CZ" altLang="cs-CZ"/>
              <a:pPr algn="r" eaLnBrk="1" hangingPunct="1">
                <a:spcBef>
                  <a:spcPct val="0"/>
                </a:spcBef>
              </a:pPr>
              <a:t>1</a:t>
            </a:fld>
            <a:endParaRPr lang="cs-CZ" altLang="cs-CZ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53340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EE06EE0D-F7D8-4F3B-BD76-CE1E80524CD8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3364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FAF7C02-8A92-402E-98BC-6293A13198AE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510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 noChangeArrowheads="1"/>
          </p:cNvSpPr>
          <p:nvPr/>
        </p:nvSpPr>
        <p:spPr bwMode="auto">
          <a:xfrm>
            <a:off x="3897313" y="8829675"/>
            <a:ext cx="29829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22B434C-57A7-470C-817A-107EA0C90C65}" type="slidenum">
              <a:rPr lang="cs-CZ" altLang="cs-CZ"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cs-CZ" altLang="cs-CZ">
              <a:cs typeface="Arial" panose="020B0604020202020204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/>
          <a:lstStyle/>
          <a:p>
            <a:pPr eaLnBrk="1" hangingPunct="1"/>
            <a:endParaRPr lang="en-US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640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FB0F89C7-2A5A-45C7-A77C-BCCDE962FC1D}" type="slidenum">
              <a:rPr lang="cs-CZ" altLang="cs-CZ"/>
              <a:pPr algn="r" eaLnBrk="1" hangingPunct="1">
                <a:spcBef>
                  <a:spcPct val="0"/>
                </a:spcBef>
              </a:pPr>
              <a:t>5</a:t>
            </a:fld>
            <a:endParaRPr lang="cs-CZ" altLang="cs-CZ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8599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83B33B-32D6-472B-8E5C-723D3DCDE2E9}" type="slidenum">
              <a:rPr lang="cs-CZ" altLang="cs-CZ"/>
              <a:pPr algn="r" eaLnBrk="1" hangingPunct="1">
                <a:spcBef>
                  <a:spcPct val="0"/>
                </a:spcBef>
              </a:pPr>
              <a:t>6</a:t>
            </a:fld>
            <a:endParaRPr lang="cs-CZ" altLang="cs-CZ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437" tIns="46219" rIns="92437" bIns="46219"/>
          <a:lstStyle/>
          <a:p>
            <a:pPr eaLnBrk="1" hangingPunct="1"/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512443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5299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5300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C9208AD-4807-4DE6-B3F0-EACCED5F1F96}" type="slidenum">
              <a:rPr lang="cs-CZ" altLang="cs-CZ" smtClean="0">
                <a:latin typeface="Times New Roman" panose="02020603050405020304" pitchFamily="18" charset="0"/>
              </a:rPr>
              <a:pPr/>
              <a:t>23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6978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7347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7348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640F4400-BC70-4041-9198-3CA9BFAF5074}" type="slidenum">
              <a:rPr lang="cs-CZ" altLang="cs-CZ" smtClean="0">
                <a:latin typeface="Times New Roman" panose="02020603050405020304" pitchFamily="18" charset="0"/>
              </a:rPr>
              <a:pPr/>
              <a:t>24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4832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9395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cs-CZ"/>
          </a:p>
        </p:txBody>
      </p:sp>
      <p:sp>
        <p:nvSpPr>
          <p:cNvPr id="59396" name="Zástupný symbol pro číslo snímku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4C1CC9CE-FC7D-4C5B-8151-BB22B56E64A5}" type="slidenum">
              <a:rPr lang="cs-CZ" altLang="cs-CZ" smtClean="0">
                <a:latin typeface="Times New Roman" panose="02020603050405020304" pitchFamily="18" charset="0"/>
              </a:rPr>
              <a:pPr/>
              <a:t>25</a:t>
            </a:fld>
            <a:endParaRPr lang="cs-CZ" altLang="cs-CZ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702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3652602-4FBA-4417-BBDE-CB38B2FEF763}" type="datetime1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414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EAB95B-5433-479F-AE0A-381752DB3FF2}" type="datetime1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09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8842903-EBB9-4694-903B-AAEC811BBF77}" type="datetime1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674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878B20-970D-4F49-B4A5-020BDD15F84C}" type="datetime1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1482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534622E-3B2F-49B6-9E83-C5D9205DBD3D}" type="datetime1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365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6C8B7A-C6AE-43D9-B02A-A5692B0F651E}" type="datetime1">
              <a:rPr lang="cs-CZ" smtClean="0"/>
              <a:t>09.04.2026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30806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BE2F3A9-8E60-4048-87D3-1CB6D595AF86}" type="datetime1">
              <a:rPr lang="cs-CZ" smtClean="0"/>
              <a:t>09.04.2026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214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7DB566-342B-4F1D-9132-93DC62019A0A}" type="datetime1">
              <a:rPr lang="cs-CZ" smtClean="0"/>
              <a:t>09.04.2026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336302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4D77D8C-843C-4775-BCAA-EAC20D79A883}" type="datetime1">
              <a:rPr lang="cs-CZ" smtClean="0"/>
              <a:t>09.04.2026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108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03B64E1-B4B9-4D83-AF0A-180059F6A113}" type="datetime1">
              <a:rPr lang="cs-CZ" smtClean="0"/>
              <a:t>09.04.2026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56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C800861-805B-40A5-93F8-1EDC474A964D}" type="datetime1">
              <a:rPr lang="cs-CZ" smtClean="0"/>
              <a:t>09.04.2026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3739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38200" y="637540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9B0A88-CBF1-4A65-9018-C7FEF824227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469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391" name="Rectangle 1639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altLang="cs-CZ" sz="4600" b="1" dirty="0" err="1"/>
              <a:t>Daně</a:t>
            </a:r>
            <a:r>
              <a:rPr lang="en-US" altLang="cs-CZ" sz="4600" b="1" dirty="0"/>
              <a:t> z </a:t>
            </a:r>
            <a:r>
              <a:rPr lang="en-US" altLang="cs-CZ" sz="4600" b="1" dirty="0" err="1"/>
              <a:t>příjmu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právnických</a:t>
            </a:r>
            <a:r>
              <a:rPr lang="en-US" altLang="cs-CZ" sz="4600" b="1" dirty="0"/>
              <a:t> a </a:t>
            </a:r>
            <a:r>
              <a:rPr lang="en-US" altLang="cs-CZ" sz="4600" b="1" dirty="0" err="1"/>
              <a:t>fyzických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osob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působící</a:t>
            </a:r>
            <a:r>
              <a:rPr lang="en-US" altLang="cs-CZ" sz="4600" b="1" dirty="0"/>
              <a:t> v </a:t>
            </a:r>
            <a:r>
              <a:rPr lang="en-US" altLang="cs-CZ" sz="4600" b="1" dirty="0" err="1"/>
              <a:t>oblasti</a:t>
            </a:r>
            <a:r>
              <a:rPr lang="en-US" altLang="cs-CZ" sz="4600" b="1" dirty="0"/>
              <a:t> </a:t>
            </a:r>
            <a:r>
              <a:rPr lang="en-US" altLang="cs-CZ" sz="4600" b="1" dirty="0" err="1"/>
              <a:t>sportu</a:t>
            </a:r>
            <a:endParaRPr lang="en-US" altLang="cs-CZ" sz="4600" b="1" dirty="0"/>
          </a:p>
        </p:txBody>
      </p:sp>
      <p:sp>
        <p:nvSpPr>
          <p:cNvPr id="1639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E71F14BF-0116-B6D6-EAEE-8FBCA25605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04545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sportovec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jako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OSVČ –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nezávislé</a:t>
            </a:r>
            <a:r>
              <a:rPr lang="en-US" sz="4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2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podnikání</a:t>
            </a:r>
            <a:endParaRPr lang="en-US" sz="42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Zákon o daních, § 22 Zdroj příjmů (úplné znění k 1. 7. 2017):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„příjmy z osobně vykonávané činnosti na území České republiky nebo zde zhodnocované veřejně vystupujícího umělce, </a:t>
            </a:r>
            <a:r>
              <a:rPr lang="en-US" sz="2200" b="1"/>
              <a:t>sportovce</a:t>
            </a:r>
            <a:r>
              <a:rPr lang="en-US" sz="2200"/>
              <a:t>, artisty a spoluúčinkujících osob bez ohledu na to komu tyto příjmy plynou…“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„typické“ pro profesionální </a:t>
            </a:r>
            <a:r>
              <a:rPr lang="en-US" sz="2200" b="1"/>
              <a:t>kolektivní sportovní činnost </a:t>
            </a:r>
            <a:r>
              <a:rPr lang="en-US" sz="2200"/>
              <a:t>v České republice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od roku 2017 bude pravděpodobně obvyklé spíše jen u kolektivních sportovců s nižšími příjmy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2200"/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409625617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 z příjmu - OSVČ vs. zaměstnanec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/>
              <a:t>u zaměstnance i OSVČ stejná sazba daně z příjmu – </a:t>
            </a:r>
            <a:r>
              <a:rPr lang="en-US" sz="2200" b="1"/>
              <a:t>15 %</a:t>
            </a:r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/>
              <a:t>OSVČ však zaplatí při stejném příjmu </a:t>
            </a:r>
            <a:r>
              <a:rPr lang="en-US" sz="2200" b="1"/>
              <a:t>menší daně</a:t>
            </a:r>
            <a:r>
              <a:rPr lang="en-US" sz="2200"/>
              <a:t>, neboť...</a:t>
            </a:r>
            <a:endParaRPr lang="en-US" sz="2200" b="1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/>
              <a:t>OSVČ si mohou místo skutečných výdajů uplatnit výdaje tzv. paušálem:</a:t>
            </a:r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b="1"/>
              <a:t>živnostník - 60 % z příjmů </a:t>
            </a:r>
            <a:r>
              <a:rPr lang="en-US" sz="2200"/>
              <a:t>ze živnostenského podnikání (nejvýše 1.200.000,-  Kč)</a:t>
            </a:r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 b="1"/>
              <a:t>nezávislé podnikání - 40 % </a:t>
            </a:r>
            <a:r>
              <a:rPr lang="en-US" sz="2200"/>
              <a:t>z jiných příjmů ze samostatné činnosti (nejvýše 800.000,- Kč)</a:t>
            </a:r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/>
              <a:t>zadavatel práce u OSVČ ušetří navíc na sociálním a zdravotním pojištění</a:t>
            </a:r>
          </a:p>
          <a:p>
            <a:pPr marL="1200150" lvl="3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sz="2200"/>
              <a:t>př.(stejná práce): OSVČ 40.000,- Kč , ale zaměstnanec 53.520,- Kč (40.000,- Kč + 9.920,- Kč sociální pojištění + 3.600,- zdravotní pojištění) – 34 % hrubé mzdy</a:t>
            </a:r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/>
          </a:p>
          <a:p>
            <a:pPr marL="74295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431845398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 z příjmu pro OSVČ za rok 2025 hrazené v roce 2026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15 % </a:t>
            </a:r>
            <a:r>
              <a:rPr lang="en-US" sz="2200"/>
              <a:t>(příjmy nad 4násobek průměrné měsíční mzdy jsou daněny 23 %)</a:t>
            </a:r>
          </a:p>
          <a:p>
            <a:pPr>
              <a:defRPr/>
            </a:pPr>
            <a:r>
              <a:rPr lang="en-US" sz="2200"/>
              <a:t>částka, kterou OSVČ celkově zaplatí na dani z příjmu je dána výší dosaženého zisku v roce předcházejícím, ale…</a:t>
            </a:r>
          </a:p>
          <a:p>
            <a:pPr>
              <a:defRPr/>
            </a:pPr>
            <a:r>
              <a:rPr lang="en-US" sz="2200"/>
              <a:t>jak bylo uvedeno, OSVČ si mohou dosažený zisk snížit o tzv. </a:t>
            </a:r>
            <a:r>
              <a:rPr lang="en-US" sz="2200" b="1"/>
              <a:t>paušál </a:t>
            </a:r>
            <a:r>
              <a:rPr lang="en-US" sz="2200"/>
              <a:t>nahrazující skutečné výdaje (</a:t>
            </a:r>
            <a:r>
              <a:rPr lang="en-US" sz="2200" b="1"/>
              <a:t>60 %</a:t>
            </a:r>
            <a:r>
              <a:rPr lang="en-US" sz="2200"/>
              <a:t> resp. </a:t>
            </a:r>
            <a:r>
              <a:rPr lang="en-US" sz="2200" b="1"/>
              <a:t>40 %</a:t>
            </a:r>
            <a:r>
              <a:rPr lang="en-US" sz="2200"/>
              <a:t>)</a:t>
            </a:r>
          </a:p>
          <a:p>
            <a:pPr marL="0">
              <a:defRPr/>
            </a:pPr>
            <a:r>
              <a:rPr lang="en-US" sz="2200"/>
              <a:t>navíc…</a:t>
            </a:r>
          </a:p>
          <a:p>
            <a:pPr>
              <a:defRPr/>
            </a:pPr>
            <a:r>
              <a:rPr lang="en-US" sz="2200"/>
              <a:t>pro rok 2025 sleva na dani činí </a:t>
            </a:r>
            <a:r>
              <a:rPr lang="en-US" sz="2200" b="1"/>
              <a:t>30.840,- Kč</a:t>
            </a:r>
          </a:p>
          <a:p>
            <a:pPr>
              <a:defRPr/>
            </a:pPr>
            <a:r>
              <a:rPr lang="en-US" sz="2200"/>
              <a:t>sleva na dani se odečítá až z výsledné daně z příjmu, kterou máte zaplatit (po odečtení paušálu a výpočtu 15 % ze ZD)</a:t>
            </a:r>
          </a:p>
          <a:p>
            <a:pPr>
              <a:defRPr/>
            </a:pPr>
            <a:r>
              <a:rPr lang="en-US" sz="2200"/>
              <a:t>sleva se vždy uplatňuje v roční výši a nezáleží přitom, kolik měsíců v roce vaše výdělečná činnost skutečně trvala</a:t>
            </a:r>
          </a:p>
          <a:p>
            <a:pPr>
              <a:defRPr/>
            </a:pPr>
            <a:endParaRPr lang="en-US" sz="2200" b="1"/>
          </a:p>
        </p:txBody>
      </p:sp>
    </p:spTree>
    <p:extLst>
      <p:ext uri="{BB962C8B-B14F-4D97-AF65-F5344CB8AC3E}">
        <p14:creationId xmlns:p14="http://schemas.microsoft.com/office/powerpoint/2010/main" val="1473867635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Slevy na dani pro rok 2025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000" b="1"/>
              <a:t>daňová sleva na poplatníka			30.840,- Kč</a:t>
            </a:r>
          </a:p>
          <a:p>
            <a:pPr>
              <a:defRPr/>
            </a:pPr>
            <a:r>
              <a:rPr lang="en-US" sz="2000"/>
              <a:t>sleva pro držitele průkazu ZTP/P			16.140,- Kč</a:t>
            </a:r>
          </a:p>
          <a:p>
            <a:pPr>
              <a:defRPr/>
            </a:pPr>
            <a:r>
              <a:rPr lang="en-US" sz="2000"/>
              <a:t>sleva na invaliditu				  5.040,- Kč</a:t>
            </a:r>
          </a:p>
          <a:p>
            <a:pPr>
              <a:defRPr/>
            </a:pPr>
            <a:r>
              <a:rPr lang="en-US" sz="2000"/>
              <a:t>sleva na vyživovaného manžela/manželku	24.840,- Kč</a:t>
            </a:r>
          </a:p>
          <a:p>
            <a:pPr marL="0">
              <a:defRPr/>
            </a:pPr>
            <a:r>
              <a:rPr lang="en-US" sz="2000"/>
              <a:t>(příjmy nižší než 68.000,- Kč, péče o dítě do 3 let)</a:t>
            </a:r>
          </a:p>
          <a:p>
            <a:pPr marL="0">
              <a:defRPr/>
            </a:pPr>
            <a:r>
              <a:rPr lang="en-US" sz="2000"/>
              <a:t>(pokud je partner vlastníkem průkazu ZTP/P, zvyšuje se na dvojnásobek)</a:t>
            </a:r>
          </a:p>
          <a:p>
            <a:pPr>
              <a:defRPr/>
            </a:pPr>
            <a:r>
              <a:rPr lang="en-US" sz="2000"/>
              <a:t>sleva na děti</a:t>
            </a:r>
          </a:p>
          <a:p>
            <a:pPr lvl="1">
              <a:defRPr/>
            </a:pPr>
            <a:r>
              <a:rPr lang="en-US" sz="2000"/>
              <a:t>za 1. dítě					15.204,- Kč</a:t>
            </a:r>
          </a:p>
          <a:p>
            <a:pPr lvl="1">
              <a:defRPr/>
            </a:pPr>
            <a:r>
              <a:rPr lang="en-US" sz="2000"/>
              <a:t>za 2. dítě					22.320,- Kč</a:t>
            </a:r>
          </a:p>
          <a:p>
            <a:pPr lvl="1">
              <a:defRPr/>
            </a:pPr>
            <a:r>
              <a:rPr lang="en-US" sz="2000"/>
              <a:t>za 3. dítě					27.840,- Kč</a:t>
            </a:r>
          </a:p>
          <a:p>
            <a:pPr marL="57150">
              <a:defRPr/>
            </a:pPr>
            <a:r>
              <a:rPr lang="en-US" sz="2000"/>
              <a:t>(v případě ZTP/P opět dvojnásobek)</a:t>
            </a:r>
            <a:endParaRPr lang="en-US" sz="2000" b="1"/>
          </a:p>
        </p:txBody>
      </p:sp>
    </p:spTree>
    <p:extLst>
      <p:ext uri="{BB962C8B-B14F-4D97-AF65-F5344CB8AC3E}">
        <p14:creationId xmlns:p14="http://schemas.microsoft.com/office/powerpoint/2010/main" val="1582863783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34" name="Rectangle 38921">
            <a:extLst>
              <a:ext uri="{FF2B5EF4-FFF2-40B4-BE49-F238E27FC236}">
                <a16:creationId xmlns:a16="http://schemas.microsoft.com/office/drawing/2014/main" id="{B5DAA40F-4F28-4316-934E-C55D7C3AA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935" name="Freeform: Shape 38923">
            <a:extLst>
              <a:ext uri="{FF2B5EF4-FFF2-40B4-BE49-F238E27FC236}">
                <a16:creationId xmlns:a16="http://schemas.microsoft.com/office/drawing/2014/main" id="{F6D467C8-A8E0-468B-B88D-9CEEE37BFC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640081" y="329184"/>
            <a:ext cx="6241568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defRPr/>
            </a:pPr>
            <a:r>
              <a:rPr lang="en-US" sz="5400" b="1">
                <a:solidFill>
                  <a:srgbClr val="FFFFFF"/>
                </a:solidFill>
              </a:rPr>
              <a:t>Sociální pojištění - OSVČ vs. zaměstnanec</a:t>
            </a:r>
          </a:p>
        </p:txBody>
      </p:sp>
      <p:sp>
        <p:nvSpPr>
          <p:cNvPr id="38936" name="sketch line">
            <a:extLst>
              <a:ext uri="{FF2B5EF4-FFF2-40B4-BE49-F238E27FC236}">
                <a16:creationId xmlns:a16="http://schemas.microsoft.com/office/drawing/2014/main" id="{62677C27-4325-4BE2-B2C9-B721DA9E3C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2362200"/>
            <a:ext cx="4056549" cy="18288"/>
          </a:xfrm>
          <a:custGeom>
            <a:avLst/>
            <a:gdLst>
              <a:gd name="csX0" fmla="*/ 0 w 4056549"/>
              <a:gd name="csY0" fmla="*/ 0 h 18288"/>
              <a:gd name="csX1" fmla="*/ 676092 w 4056549"/>
              <a:gd name="csY1" fmla="*/ 0 h 18288"/>
              <a:gd name="csX2" fmla="*/ 1271052 w 4056549"/>
              <a:gd name="csY2" fmla="*/ 0 h 18288"/>
              <a:gd name="csX3" fmla="*/ 1947144 w 4056549"/>
              <a:gd name="csY3" fmla="*/ 0 h 18288"/>
              <a:gd name="csX4" fmla="*/ 2501539 w 4056549"/>
              <a:gd name="csY4" fmla="*/ 0 h 18288"/>
              <a:gd name="csX5" fmla="*/ 3137065 w 4056549"/>
              <a:gd name="csY5" fmla="*/ 0 h 18288"/>
              <a:gd name="csX6" fmla="*/ 4056549 w 4056549"/>
              <a:gd name="csY6" fmla="*/ 0 h 18288"/>
              <a:gd name="csX7" fmla="*/ 4056549 w 4056549"/>
              <a:gd name="csY7" fmla="*/ 18288 h 18288"/>
              <a:gd name="csX8" fmla="*/ 3380458 w 4056549"/>
              <a:gd name="csY8" fmla="*/ 18288 h 18288"/>
              <a:gd name="csX9" fmla="*/ 2663801 w 4056549"/>
              <a:gd name="csY9" fmla="*/ 18288 h 18288"/>
              <a:gd name="csX10" fmla="*/ 2068840 w 4056549"/>
              <a:gd name="csY10" fmla="*/ 18288 h 18288"/>
              <a:gd name="csX11" fmla="*/ 1311618 w 4056549"/>
              <a:gd name="csY11" fmla="*/ 18288 h 18288"/>
              <a:gd name="csX12" fmla="*/ 716657 w 4056549"/>
              <a:gd name="csY12" fmla="*/ 18288 h 18288"/>
              <a:gd name="csX13" fmla="*/ 0 w 4056549"/>
              <a:gd name="csY13" fmla="*/ 18288 h 18288"/>
              <a:gd name="csX14" fmla="*/ 0 w 4056549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640081" y="2706624"/>
            <a:ext cx="6241568" cy="382219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 err="1">
                <a:solidFill>
                  <a:srgbClr val="FFFFFF"/>
                </a:solidFill>
              </a:rPr>
              <a:t>zaměstnavatelé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odvádí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b="1" dirty="0">
                <a:solidFill>
                  <a:srgbClr val="FFFFFF"/>
                </a:solidFill>
              </a:rPr>
              <a:t>24,8 % </a:t>
            </a:r>
            <a:r>
              <a:rPr lang="en-US" sz="2000" dirty="0">
                <a:solidFill>
                  <a:srgbClr val="FFFFFF"/>
                </a:solidFill>
              </a:rPr>
              <a:t>(z </a:t>
            </a:r>
            <a:r>
              <a:rPr lang="en-US" sz="2000" dirty="0" err="1">
                <a:solidFill>
                  <a:srgbClr val="FFFFFF"/>
                </a:solidFill>
              </a:rPr>
              <a:t>hrubé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mzdy</a:t>
            </a:r>
            <a:r>
              <a:rPr lang="en-US" sz="2000" dirty="0">
                <a:solidFill>
                  <a:srgbClr val="FFFFFF"/>
                </a:solidFill>
              </a:rPr>
              <a:t>)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21,5 %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důchodové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2,1 %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nemocenské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1,2 %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státní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politiku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zaměstnanosti</a:t>
            </a:r>
            <a:endParaRPr lang="en-US" sz="2000" dirty="0">
              <a:solidFill>
                <a:srgbClr val="FFFFFF"/>
              </a:solidFill>
            </a:endParaRP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 err="1">
                <a:solidFill>
                  <a:srgbClr val="FFFFFF"/>
                </a:solidFill>
              </a:rPr>
              <a:t>zaměstnanci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odvádí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b="1" dirty="0">
                <a:solidFill>
                  <a:srgbClr val="FFFFFF"/>
                </a:solidFill>
              </a:rPr>
              <a:t>7,1 %</a:t>
            </a:r>
          </a:p>
          <a:p>
            <a:pPr marL="114300" lvl="2" indent="0">
              <a:buClr>
                <a:schemeClr val="bg1">
                  <a:lumMod val="25000"/>
                </a:schemeClr>
              </a:buClr>
              <a:buSzPct val="90000"/>
              <a:buNone/>
              <a:defRPr/>
            </a:pPr>
            <a:endParaRPr lang="en-US" dirty="0">
              <a:solidFill>
                <a:srgbClr val="FFFFFF"/>
              </a:solidFill>
            </a:endParaRPr>
          </a:p>
          <a:p>
            <a:pPr marL="3429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>
                <a:solidFill>
                  <a:srgbClr val="FFFFFF"/>
                </a:solidFill>
              </a:rPr>
              <a:t>OSVČ </a:t>
            </a:r>
            <a:r>
              <a:rPr lang="en-US" dirty="0" err="1">
                <a:solidFill>
                  <a:srgbClr val="FFFFFF"/>
                </a:solidFill>
              </a:rPr>
              <a:t>odvádí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b="1" dirty="0">
                <a:solidFill>
                  <a:srgbClr val="FFFFFF"/>
                </a:solidFill>
              </a:rPr>
              <a:t>29,2 % </a:t>
            </a:r>
            <a:r>
              <a:rPr lang="en-US" dirty="0">
                <a:solidFill>
                  <a:srgbClr val="FFFFFF"/>
                </a:solidFill>
              </a:rPr>
              <a:t>z </a:t>
            </a:r>
            <a:r>
              <a:rPr lang="en-US" dirty="0" err="1">
                <a:solidFill>
                  <a:srgbClr val="FFFFFF"/>
                </a:solidFill>
              </a:rPr>
              <a:t>tzv</a:t>
            </a:r>
            <a:r>
              <a:rPr lang="en-US" dirty="0">
                <a:solidFill>
                  <a:srgbClr val="FFFFFF"/>
                </a:solidFill>
              </a:rPr>
              <a:t>. </a:t>
            </a:r>
            <a:r>
              <a:rPr lang="en-US" dirty="0" err="1">
                <a:solidFill>
                  <a:srgbClr val="FFFFFF"/>
                </a:solidFill>
              </a:rPr>
              <a:t>vyměřovacího</a:t>
            </a: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dirty="0" err="1">
                <a:solidFill>
                  <a:srgbClr val="FFFFFF"/>
                </a:solidFill>
              </a:rPr>
              <a:t>základu</a:t>
            </a:r>
            <a:r>
              <a:rPr lang="en-US" dirty="0">
                <a:solidFill>
                  <a:srgbClr val="FFFFFF"/>
                </a:solidFill>
              </a:rPr>
              <a:t> (55% ZD)</a:t>
            </a:r>
            <a:endParaRPr lang="en-US" b="1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28 %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důchodové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pojištění</a:t>
            </a:r>
            <a:endParaRPr lang="en-US" sz="2000" dirty="0">
              <a:solidFill>
                <a:srgbClr val="FFFFFF"/>
              </a:solidFill>
            </a:endParaRP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000" dirty="0">
                <a:solidFill>
                  <a:srgbClr val="FFFFFF"/>
                </a:solidFill>
              </a:rPr>
              <a:t>1,2 % </a:t>
            </a:r>
            <a:r>
              <a:rPr lang="en-US" sz="2000" dirty="0" err="1">
                <a:solidFill>
                  <a:srgbClr val="FFFFFF"/>
                </a:solidFill>
              </a:rPr>
              <a:t>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státní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politiku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zaměstnanosti</a:t>
            </a:r>
            <a:endParaRPr lang="en-US" sz="2000" dirty="0">
              <a:solidFill>
                <a:srgbClr val="FFFFFF"/>
              </a:solidFill>
            </a:endParaRPr>
          </a:p>
          <a:p>
            <a:pPr marL="0">
              <a:defRPr/>
            </a:pPr>
            <a:br>
              <a:rPr lang="en-US" sz="1000" dirty="0">
                <a:solidFill>
                  <a:srgbClr val="FFFFFF"/>
                </a:solidFill>
              </a:rPr>
            </a:br>
            <a:endParaRPr lang="en-US" sz="1000" dirty="0">
              <a:solidFill>
                <a:srgbClr val="FFFFFF"/>
              </a:solidFill>
            </a:endParaRP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1000" dirty="0">
              <a:solidFill>
                <a:srgbClr val="FFFFFF"/>
              </a:solidFill>
            </a:endParaRPr>
          </a:p>
        </p:txBody>
      </p:sp>
      <p:pic>
        <p:nvPicPr>
          <p:cNvPr id="38917" name="Picture 4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0641" y="329183"/>
            <a:ext cx="2861541" cy="28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2" descr="Výsledek obrázku pro sociální pojištění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34304" y="3891143"/>
            <a:ext cx="4014216" cy="193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5976280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sociální pojištění pro OSVČ pro rok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29,2 % </a:t>
            </a:r>
          </a:p>
          <a:p>
            <a:pPr>
              <a:defRPr/>
            </a:pPr>
            <a:r>
              <a:rPr lang="en-US" sz="2200"/>
              <a:t>částka, kterou OSVČ celkově zaplatí na důchodovém pojištění je dána výší dosaženého zisku v roce předcházejícím</a:t>
            </a:r>
          </a:p>
          <a:p>
            <a:pPr marL="0">
              <a:defRPr/>
            </a:pPr>
            <a:r>
              <a:rPr lang="en-US" sz="2200"/>
              <a:t>ale…</a:t>
            </a:r>
          </a:p>
          <a:p>
            <a:pPr>
              <a:defRPr/>
            </a:pPr>
            <a:r>
              <a:rPr lang="en-US" sz="2200"/>
              <a:t>minimální měsíční záloha na sociální pojistné je pro rok 2025 </a:t>
            </a:r>
            <a:r>
              <a:rPr lang="en-US" sz="2200" b="1"/>
              <a:t>4.759,- Kč</a:t>
            </a:r>
          </a:p>
          <a:p>
            <a:pPr>
              <a:defRPr/>
            </a:pPr>
            <a:r>
              <a:rPr lang="en-US" sz="2200"/>
              <a:t>celkově tedy za rok 2025 OSVČ, která má podnikání jako hlavní výdělečnou činnost, zaplatí alespoň </a:t>
            </a:r>
            <a:r>
              <a:rPr lang="en-US" sz="2200" b="1"/>
              <a:t>57.108,- Kč</a:t>
            </a:r>
          </a:p>
          <a:p>
            <a:pPr>
              <a:defRPr/>
            </a:pPr>
            <a:r>
              <a:rPr lang="en-US" sz="2200"/>
              <a:t>maximální roční vyměřovací základ je 2.234.736,- Kč (186.228,- Kč měsíčně)</a:t>
            </a:r>
          </a:p>
        </p:txBody>
      </p:sp>
    </p:spTree>
    <p:extLst>
      <p:ext uri="{BB962C8B-B14F-4D97-AF65-F5344CB8AC3E}">
        <p14:creationId xmlns:p14="http://schemas.microsoft.com/office/powerpoint/2010/main" val="1856859355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967" name="Rectangle 4096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969" name="Freeform: Shape 4096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962" name="Nadpis 1"/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altLang="en-US" sz="46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Zdravotní pojištění - OSVČ vs. zaměstnanec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253356" y="2866605"/>
            <a:ext cx="4892544" cy="3590174"/>
          </a:xfrm>
        </p:spPr>
        <p:txBody>
          <a:bodyPr vert="horz" lIns="91440" tIns="45720" rIns="91440" bIns="45720" rtlCol="0">
            <a:normAutofit/>
          </a:bodyPr>
          <a:lstStyle/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 err="1"/>
              <a:t>zaměstnanec</a:t>
            </a:r>
            <a:r>
              <a:rPr lang="en-US" dirty="0"/>
              <a:t> - </a:t>
            </a:r>
            <a:r>
              <a:rPr lang="en-US" b="1" dirty="0"/>
              <a:t>4,5 %</a:t>
            </a:r>
            <a:r>
              <a:rPr lang="en-US" dirty="0"/>
              <a:t> (z </a:t>
            </a:r>
            <a:r>
              <a:rPr lang="en-US" dirty="0" err="1"/>
              <a:t>hrubé</a:t>
            </a:r>
            <a:r>
              <a:rPr lang="en-US" dirty="0"/>
              <a:t> </a:t>
            </a:r>
            <a:r>
              <a:rPr lang="en-US" dirty="0" err="1"/>
              <a:t>mzdy</a:t>
            </a:r>
            <a:r>
              <a:rPr lang="en-US" dirty="0"/>
              <a:t>)</a:t>
            </a:r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 err="1"/>
              <a:t>zaměstnavatel</a:t>
            </a:r>
            <a:r>
              <a:rPr lang="en-US" dirty="0"/>
              <a:t> – </a:t>
            </a:r>
            <a:r>
              <a:rPr lang="en-US" b="1" dirty="0"/>
              <a:t>9 % </a:t>
            </a:r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dirty="0"/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endParaRPr lang="en-US" dirty="0"/>
          </a:p>
          <a:p>
            <a:pPr marL="800100" lvl="2">
              <a:buClr>
                <a:schemeClr val="bg1">
                  <a:lumMod val="25000"/>
                </a:schemeClr>
              </a:buClr>
              <a:buSzPct val="90000"/>
              <a:defRPr/>
            </a:pPr>
            <a:r>
              <a:rPr lang="en-US" dirty="0"/>
              <a:t>OSVČ - </a:t>
            </a:r>
            <a:r>
              <a:rPr lang="en-US" b="1" dirty="0"/>
              <a:t>13,5 %</a:t>
            </a:r>
            <a:r>
              <a:rPr lang="en-US" dirty="0"/>
              <a:t> z </a:t>
            </a:r>
            <a:r>
              <a:rPr lang="en-US" dirty="0" err="1"/>
              <a:t>tzv</a:t>
            </a:r>
            <a:r>
              <a:rPr lang="en-US" dirty="0"/>
              <a:t>. </a:t>
            </a:r>
            <a:r>
              <a:rPr lang="en-US" dirty="0" err="1"/>
              <a:t>vyměřovacího</a:t>
            </a:r>
            <a:r>
              <a:rPr lang="en-US" dirty="0"/>
              <a:t> </a:t>
            </a:r>
            <a:r>
              <a:rPr lang="en-US" dirty="0" err="1"/>
              <a:t>základu</a:t>
            </a:r>
            <a:r>
              <a:rPr lang="en-US" dirty="0"/>
              <a:t> (50% ZD)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endParaRPr lang="en-US" sz="1700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9E2B3BEA-FCA6-9DA1-F340-430B7F759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9255" y="2586789"/>
            <a:ext cx="5541744" cy="343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825969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zdravotní pojištění pro OSVČ v roce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2586789"/>
            <a:ext cx="10515600" cy="3590174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defRPr/>
            </a:pPr>
            <a:r>
              <a:rPr lang="en-US" sz="2200" b="1"/>
              <a:t>sazba 13,5 %</a:t>
            </a:r>
          </a:p>
          <a:p>
            <a:pPr>
              <a:defRPr/>
            </a:pPr>
            <a:r>
              <a:rPr lang="en-US" sz="2200"/>
              <a:t>částka, kterou OSVČ celkově zaplatí na zdravotním pojištění je dána výší dosaženého zisku v roce předcházejícím</a:t>
            </a:r>
          </a:p>
          <a:p>
            <a:pPr marL="0">
              <a:defRPr/>
            </a:pPr>
            <a:r>
              <a:rPr lang="en-US" sz="2200"/>
              <a:t>ale…</a:t>
            </a:r>
          </a:p>
          <a:p>
            <a:pPr>
              <a:defRPr/>
            </a:pPr>
            <a:r>
              <a:rPr lang="en-US" sz="2200"/>
              <a:t>minimální měsíční záloha na zdravotní pojistné je pro rok 2025 </a:t>
            </a:r>
            <a:r>
              <a:rPr lang="en-US" sz="2200" b="1"/>
              <a:t>3.143,- Kč</a:t>
            </a:r>
          </a:p>
          <a:p>
            <a:pPr>
              <a:defRPr/>
            </a:pPr>
            <a:r>
              <a:rPr lang="en-US" sz="2200"/>
              <a:t>celkově tedy za rok 2024 OSVČ, která má podnikání jako hlavní výdělečnou činnost, zaplatí alespoň </a:t>
            </a:r>
            <a:r>
              <a:rPr lang="en-US" sz="2200" b="1"/>
              <a:t>37.716,- Kč</a:t>
            </a:r>
          </a:p>
          <a:p>
            <a:pPr>
              <a:defRPr/>
            </a:pPr>
            <a:r>
              <a:rPr lang="en-US" sz="2200"/>
              <a:t>maximální měsíční vyměřovací základ stanoven není </a:t>
            </a:r>
          </a:p>
        </p:txBody>
      </p:sp>
    </p:spTree>
    <p:extLst>
      <p:ext uri="{BB962C8B-B14F-4D97-AF65-F5344CB8AC3E}">
        <p14:creationId xmlns:p14="http://schemas.microsoft.com/office/powerpoint/2010/main" val="1161911061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095318307"/>
              </p:ext>
            </p:extLst>
          </p:nvPr>
        </p:nvGraphicFramePr>
        <p:xfrm>
          <a:off x="1077238" y="1583415"/>
          <a:ext cx="9732723" cy="4679952"/>
        </p:xfrm>
        <a:graphic>
          <a:graphicData uri="http://schemas.openxmlformats.org/drawingml/2006/table">
            <a:tbl>
              <a:tblPr/>
              <a:tblGrid>
                <a:gridCol w="19414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15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9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56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99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653091717"/>
                    </a:ext>
                  </a:extLst>
                </a:gridCol>
                <a:gridCol w="959620">
                  <a:extLst>
                    <a:ext uri="{9D8B030D-6E8A-4147-A177-3AD203B41FA5}">
                      <a16:colId xmlns:a16="http://schemas.microsoft.com/office/drawing/2014/main" val="162669299"/>
                    </a:ext>
                  </a:extLst>
                </a:gridCol>
              </a:tblGrid>
              <a:tr h="69207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2025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placeno v roce 26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1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1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2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2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3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3</a:t>
                      </a: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 dirty="0" err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Zam</a:t>
                      </a:r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. 4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700" b="1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OSVČ 4</a:t>
                      </a:r>
                      <a:endParaRPr lang="cs-CZ" sz="1700" b="1" dirty="0">
                        <a:solidFill>
                          <a:schemeClr val="bg2"/>
                        </a:solidFill>
                        <a:effectLst/>
                        <a:latin typeface="inherit"/>
                      </a:endParaRPr>
                    </a:p>
                    <a:p>
                      <a:pPr algn="ctr" fontAlgn="ctr"/>
                      <a:r>
                        <a:rPr lang="cs-CZ" sz="1700" b="1" dirty="0">
                          <a:solidFill>
                            <a:schemeClr val="bg2"/>
                          </a:solidFill>
                          <a:effectLst/>
                          <a:latin typeface="inherit"/>
                        </a:rPr>
                        <a:t>(živnost)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b="1" dirty="0">
                          <a:effectLst/>
                          <a:latin typeface="inherit"/>
                        </a:rPr>
                        <a:t>roční příjem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360 000 (30 000)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480 000 (40 000)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effectLst/>
                          <a:latin typeface="inherit"/>
                        </a:rPr>
                        <a:t>600 000 (50 000)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720 000 (60 000)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base"/>
                      <a:endParaRPr lang="cs-CZ" sz="1700" b="1" dirty="0"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základ daně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360 000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144 000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480 000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192 000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600 000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240 000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720 000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288 000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daň (15 %)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54 000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21 600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72 000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28 800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90 000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36 000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108 000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43 200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sleva na dani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30 840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daňová povinnost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23 160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41 160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59 160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 160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77 160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12 360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sociální pojištění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25 560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34 080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42 600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57 108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51 120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51 120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9899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zdravotní pojištění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16 200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21 600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27 000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32 400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37 716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60692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dirty="0">
                          <a:effectLst/>
                          <a:latin typeface="inherit"/>
                        </a:rPr>
                        <a:t>(SP+ZP placené zaměstnavatelem)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(121 680)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(162 240)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(202 800)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-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0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(243 360)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endParaRPr lang="cs-CZ" sz="1700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67896">
                <a:tc>
                  <a:txBody>
                    <a:bodyPr/>
                    <a:lstStyle/>
                    <a:p>
                      <a:pPr algn="l" fontAlgn="base"/>
                      <a:r>
                        <a:rPr lang="cs-CZ" sz="1700" b="1" dirty="0">
                          <a:effectLst/>
                          <a:latin typeface="inherit"/>
                        </a:rPr>
                        <a:t>Čistý příjem 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295 080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(24 590)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265 175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(22 098)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383 160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(31 930)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385 176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(32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 098)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471 240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tx1"/>
                          </a:solidFill>
                          <a:effectLst/>
                          <a:latin typeface="inherit"/>
                        </a:rPr>
                        <a:t>(39 270)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500 016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(41 668</a:t>
                      </a:r>
                      <a:r>
                        <a:rPr lang="cs-CZ" sz="17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)</a:t>
                      </a:r>
                      <a:endParaRPr lang="cs-CZ" sz="1700" b="1" dirty="0">
                        <a:solidFill>
                          <a:schemeClr val="accent2">
                            <a:lumMod val="75000"/>
                          </a:schemeClr>
                        </a:solidFill>
                        <a:effectLst/>
                        <a:latin typeface="inherit"/>
                      </a:endParaRP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559 320</a:t>
                      </a:r>
                    </a:p>
                    <a:p>
                      <a:pPr marL="0" algn="ctr" defTabSz="914400" rtl="0" eaLnBrk="1" fontAlgn="base" latinLnBrk="0" hangingPunct="1"/>
                      <a:r>
                        <a:rPr lang="cs-CZ" sz="1700" b="1" kern="1200" dirty="0">
                          <a:solidFill>
                            <a:schemeClr val="tx1"/>
                          </a:solidFill>
                          <a:effectLst/>
                          <a:latin typeface="inherit"/>
                          <a:ea typeface="+mn-ea"/>
                          <a:cs typeface="+mn-cs"/>
                        </a:rPr>
                        <a:t>(46 610)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618 804</a:t>
                      </a:r>
                    </a:p>
                    <a:p>
                      <a:pPr algn="ctr" fontAlgn="base"/>
                      <a:r>
                        <a:rPr lang="cs-CZ" sz="1700" b="1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inherit"/>
                        </a:rPr>
                        <a:t>(51 567)</a:t>
                      </a:r>
                    </a:p>
                  </a:txBody>
                  <a:tcPr marL="45724" marR="45724" marT="45714" marB="4571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5" name="Nadpis 1"/>
          <p:cNvSpPr>
            <a:spLocks noGrp="1"/>
          </p:cNvSpPr>
          <p:nvPr>
            <p:ph type="title" idx="4294967295"/>
          </p:nvPr>
        </p:nvSpPr>
        <p:spPr>
          <a:xfrm>
            <a:off x="744583" y="973366"/>
            <a:ext cx="10398034" cy="51276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modelové příklady      </a:t>
            </a:r>
            <a:r>
              <a:rPr lang="cs-CZ" sz="2400" b="1" dirty="0">
                <a:latin typeface="Verdana" panose="020B0604030504040204" pitchFamily="34" charset="0"/>
                <a:ea typeface="Verdana" panose="020B0604030504040204" pitchFamily="34" charset="0"/>
              </a:rPr>
              <a:t>zaměstnanec</a:t>
            </a:r>
            <a:r>
              <a:rPr lang="cs-CZ" sz="2400" b="1" dirty="0">
                <a:solidFill>
                  <a:srgbClr val="2388A9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cs-CZ" sz="2400" b="1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vs. OSVČ jako živnost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Rukopis 5"/>
              <p14:cNvContentPartPr/>
              <p14:nvPr/>
            </p14:nvContentPartPr>
            <p14:xfrm>
              <a:off x="9635118" y="3496151"/>
              <a:ext cx="151200" cy="21960"/>
            </p14:xfrm>
          </p:contentPart>
        </mc:Choice>
        <mc:Fallback xmlns="">
          <p:pic>
            <p:nvPicPr>
              <p:cNvPr id="6" name="Rukopis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3238" y="3484271"/>
                <a:ext cx="174960" cy="45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33888761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0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Plánované změny pro rok 2026 pro OSVČ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Daň z příjmu</a:t>
            </a:r>
          </a:p>
          <a:p>
            <a:pPr>
              <a:defRPr/>
            </a:pPr>
            <a:r>
              <a:rPr lang="en-US" sz="2200"/>
              <a:t>výše daně (15 %, resp. 23 %) ani paušální odpočty (60 % resp. 40 %) se nemění. </a:t>
            </a:r>
          </a:p>
          <a:p>
            <a:pPr>
              <a:defRPr/>
            </a:pPr>
            <a:r>
              <a:rPr lang="en-US" sz="2200"/>
              <a:t>nezvýší se ani velikost slevy na dani</a:t>
            </a:r>
          </a:p>
          <a:p>
            <a:pPr marL="0">
              <a:defRPr/>
            </a:pPr>
            <a:r>
              <a:rPr lang="en-US" sz="2200" b="1"/>
              <a:t>Sociální pojištění</a:t>
            </a:r>
          </a:p>
          <a:p>
            <a:pPr>
              <a:defRPr/>
            </a:pPr>
            <a:r>
              <a:rPr lang="en-US" sz="2200"/>
              <a:t>minimální měsíční zálohy se v roce 2026 zvýší z 57.108,- Kč (4.759,- měsíčně) až na 68.640,- Kč (</a:t>
            </a:r>
            <a:r>
              <a:rPr lang="en-US" sz="2200" b="1"/>
              <a:t>5.720,- měsíčně</a:t>
            </a:r>
            <a:r>
              <a:rPr lang="en-US" sz="2200"/>
              <a:t>)!</a:t>
            </a:r>
          </a:p>
          <a:p>
            <a:pPr marL="0">
              <a:defRPr/>
            </a:pPr>
            <a:r>
              <a:rPr lang="en-US" sz="2200" b="1"/>
              <a:t>Zdravotní pojištění</a:t>
            </a:r>
          </a:p>
          <a:p>
            <a:pPr>
              <a:defRPr/>
            </a:pPr>
            <a:r>
              <a:rPr lang="en-US" sz="2200"/>
              <a:t>minimální měsíční zálohy se v roce 2026 zvýší z 37.716,- Kč (3.143,- měsíčně) na 39.672,- Kč (</a:t>
            </a:r>
            <a:r>
              <a:rPr lang="en-US" sz="2200" b="1"/>
              <a:t>3.306,- měsíčně</a:t>
            </a:r>
            <a:r>
              <a:rPr lang="en-US" sz="2200"/>
              <a:t>)</a:t>
            </a:r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10844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44" name="Rectangle 14343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Zdroje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SK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ziskových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organizací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434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2200"/>
              <a:t>příjmy od hlavního a vedlejších sponzorů</a:t>
            </a:r>
          </a:p>
          <a:p>
            <a:r>
              <a:rPr lang="en-US" altLang="cs-CZ" sz="2200"/>
              <a:t>kontrakt s dodavatelem dresů</a:t>
            </a:r>
          </a:p>
          <a:p>
            <a:r>
              <a:rPr lang="en-US" altLang="cs-CZ" sz="2200"/>
              <a:t>prodej merchandisingu</a:t>
            </a:r>
          </a:p>
          <a:p>
            <a:r>
              <a:rPr lang="en-US" altLang="cs-CZ" sz="2200"/>
              <a:t>prodej licencí</a:t>
            </a:r>
          </a:p>
          <a:p>
            <a:r>
              <a:rPr lang="en-US" altLang="cs-CZ" sz="2200"/>
              <a:t>příjmy z prodeje vysílacích práv</a:t>
            </a:r>
          </a:p>
          <a:p>
            <a:r>
              <a:rPr lang="en-US" altLang="cs-CZ" sz="2200"/>
              <a:t>příjmy od zastřešující organizace</a:t>
            </a:r>
          </a:p>
          <a:p>
            <a:r>
              <a:rPr lang="en-US" altLang="cs-CZ" sz="2200"/>
              <a:t>příjmy ze vstupného</a:t>
            </a:r>
          </a:p>
          <a:p>
            <a:r>
              <a:rPr lang="en-US" altLang="cs-CZ" sz="2200"/>
              <a:t>ostatní příjmy</a:t>
            </a:r>
          </a:p>
          <a:p>
            <a:pPr marL="0"/>
            <a:endParaRPr lang="en-US" altLang="cs-CZ" sz="2200"/>
          </a:p>
          <a:p>
            <a:pPr marL="0"/>
            <a:r>
              <a:rPr lang="en-US" sz="2200" b="1"/>
              <a:t>V ČR je aktuální základní sazba daně z příjmů právnických osob 21 % ze ZD</a:t>
            </a:r>
            <a:endParaRPr lang="en-US" altLang="cs-CZ" sz="2200" b="1"/>
          </a:p>
        </p:txBody>
      </p:sp>
    </p:spTree>
    <p:extLst>
      <p:ext uri="{BB962C8B-B14F-4D97-AF65-F5344CB8AC3E}">
        <p14:creationId xmlns:p14="http://schemas.microsoft.com/office/powerpoint/2010/main" val="2523557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Výhody</a:t>
            </a:r>
          </a:p>
          <a:p>
            <a:pPr>
              <a:defRPr/>
            </a:pPr>
            <a:r>
              <a:rPr lang="en-US" sz="2200"/>
              <a:t>od určité výše příjmu mají OSVČ vyšší čistý příjem</a:t>
            </a:r>
          </a:p>
          <a:p>
            <a:pPr>
              <a:defRPr/>
            </a:pPr>
            <a:r>
              <a:rPr lang="en-US" sz="2200"/>
              <a:t>OSVČ se většinou dohodnou na vyšší odměně, než které by dosáhly jako zaměstnanci za obdobnou práci</a:t>
            </a:r>
          </a:p>
          <a:p>
            <a:pPr lvl="1">
              <a:defRPr/>
            </a:pPr>
            <a:r>
              <a:rPr lang="en-US" sz="2200"/>
              <a:t>objednatel služby („zaměstnavatel“) v takovémto případě totiž nehradí povinné odvody a je tak často ochoten na vyšší odměnu přistoupit</a:t>
            </a:r>
          </a:p>
          <a:p>
            <a:pPr>
              <a:defRPr/>
            </a:pPr>
            <a:r>
              <a:rPr lang="en-US" sz="2200"/>
              <a:t>vztah mezi subjekty se neřídí zákoníkem práce, a tak je flexibilita smluvních stran vyšší pro navázání či ukončení spolupráce, dohodnutý rozsah činností apod. 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697739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- 1) Chybějící ochrana zákoníku práce (ZP)</a:t>
            </a:r>
          </a:p>
          <a:p>
            <a:pPr>
              <a:defRPr/>
            </a:pPr>
            <a:r>
              <a:rPr lang="en-US" sz="2200"/>
              <a:t>OSVČ je vystaven například nejistotě, že může přijít o svůj výdělek ze dne na den</a:t>
            </a:r>
          </a:p>
          <a:p>
            <a:pPr lvl="1">
              <a:defRPr/>
            </a:pPr>
            <a:r>
              <a:rPr lang="en-US" sz="2200"/>
              <a:t>zákonem dané důvody pro rozvázání pracovního poměru, související odstupné a výpovědní doba pro OSVČ neplatí</a:t>
            </a:r>
          </a:p>
          <a:p>
            <a:pPr>
              <a:defRPr/>
            </a:pPr>
            <a:r>
              <a:rPr lang="en-US" sz="2200"/>
              <a:t>OSVČ nemá možnost omezeného ručení za způsobenou škodu</a:t>
            </a:r>
          </a:p>
          <a:p>
            <a:pPr>
              <a:defRPr/>
            </a:pPr>
            <a:r>
              <a:rPr lang="en-US" sz="2200"/>
              <a:t>OSVČ nemá speciální postavení při finančních potížích zaměstnavatele</a:t>
            </a:r>
          </a:p>
          <a:p>
            <a:pPr>
              <a:defRPr/>
            </a:pPr>
            <a:r>
              <a:rPr lang="en-US" sz="2200"/>
              <a:t>OSVČ nemá nárok na dovolenou</a:t>
            </a:r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037702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- 2) Zodpovědnost za administrativní úkony</a:t>
            </a:r>
          </a:p>
          <a:p>
            <a:pPr>
              <a:defRPr/>
            </a:pPr>
            <a:r>
              <a:rPr lang="en-US" sz="2200"/>
              <a:t>na rozdíl od zaměstnanců, kterým mzdu vede zaměstnavatel a zodpovídá za její správnost, musí OSVČ sama provádět veškeré administrativní úkony vůči finančnímu úřadu, správě sociálního zabezpečení, zdravotní pojišťovně apod. </a:t>
            </a:r>
          </a:p>
          <a:p>
            <a:pPr>
              <a:defRPr/>
            </a:pPr>
            <a:r>
              <a:rPr lang="en-US" sz="2200"/>
              <a:t>zpracování veškeré administrativy může být v některých případech poměrně časově náročné a OSVČ navíc sama nese zodpovědnost za správnost a včasnost svých podání a plateb vůči úřadům</a:t>
            </a:r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280855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- 3) Nižší mateřská i důchod</a:t>
            </a:r>
          </a:p>
          <a:p>
            <a:pPr>
              <a:defRPr/>
            </a:pPr>
            <a:r>
              <a:rPr lang="en-US" sz="2200"/>
              <a:t>celkové odvody na pojištění jsou u OSVČ značně nižší </a:t>
            </a:r>
          </a:p>
          <a:p>
            <a:pPr lvl="1">
              <a:defRPr/>
            </a:pPr>
            <a:r>
              <a:rPr lang="en-US" sz="2200"/>
              <a:t>z tohoto důvodu může zpravidla čerpat nižší dávky z českých pojistných systémů</a:t>
            </a:r>
          </a:p>
          <a:p>
            <a:pPr>
              <a:defRPr/>
            </a:pPr>
            <a:r>
              <a:rPr lang="en-US" sz="2200"/>
              <a:t>OSVČ nemá nárok na „nemocenskou“ (může se však pro případ nemoci a výplatu nemocenského pojistit)</a:t>
            </a:r>
          </a:p>
          <a:p>
            <a:pPr>
              <a:defRPr/>
            </a:pPr>
            <a:r>
              <a:rPr lang="en-US" sz="2200"/>
              <a:t>OSVČ nemá nárok na „mateřskou“ (v případě, že sama není dobrovolně pojištěna alespoň 270 dní za poslední 2 roky před nástupem na mateřskou) a pobírá pouze rodičovský příspěvek</a:t>
            </a:r>
          </a:p>
          <a:p>
            <a:pPr>
              <a:defRPr/>
            </a:pPr>
            <a:r>
              <a:rPr lang="en-US" sz="2200"/>
              <a:t>OSVČ odvádí v celkové výši menší pojistné na důchodovém pojištění, což se odrazí ve výši starobního důchodu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0579474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výhody x nevýhody OSVČ 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0">
              <a:defRPr/>
            </a:pPr>
            <a:r>
              <a:rPr lang="en-US" sz="2200" b="1"/>
              <a:t>Nevýhody - 4) Možné porušení zákona</a:t>
            </a:r>
          </a:p>
          <a:p>
            <a:pPr>
              <a:defRPr/>
            </a:pPr>
            <a:r>
              <a:rPr lang="en-US" sz="2200"/>
              <a:t>možnou nevýhodou nastavení smluvního vztahu mezi fyzickou osobou pracující jako OSVČ a plátcem odměny je ten, že za určitých okolností je obdobné nastavení v rozporu se zákonem</a:t>
            </a:r>
          </a:p>
          <a:p>
            <a:pPr>
              <a:defRPr/>
            </a:pPr>
            <a:r>
              <a:rPr lang="en-US" sz="2200"/>
              <a:t>to platí, pokud vztah nese znaky standardního zaměstnaneckého poměru – tzv. „švarcsystém“</a:t>
            </a:r>
          </a:p>
          <a:p>
            <a:pPr lvl="1">
              <a:defRPr/>
            </a:pPr>
            <a:r>
              <a:rPr lang="en-US" sz="2200"/>
              <a:t>systém ekonomické činnosti, při které osoby vykonávající pro podnikatele běžné činnosti v závislém vztahu nejsou jeho zaměstnanci, ale formálně vystupují jako OSVČ, zpravidla živnostníci</a:t>
            </a:r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  <a:p>
            <a:pPr>
              <a:defRPr/>
            </a:pPr>
            <a:endParaRPr lang="en-US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857131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8376" name="Rectangle 5837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Znaky „švarcsystému“</a:t>
            </a:r>
          </a:p>
        </p:txBody>
      </p:sp>
      <p:sp>
        <p:nvSpPr>
          <p:cNvPr id="5837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371" name="Zástupný symbol pro obsah 2"/>
          <p:cNvSpPr>
            <a:spLocks noGrp="1" noChangeArrowheads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cs-CZ" sz="2200"/>
              <a:t>vztah nadřízenosti a podřízenosti, tj. práce vykonávána jménem zaměstnavatele a dle jeho pokynů</a:t>
            </a:r>
          </a:p>
          <a:p>
            <a:r>
              <a:rPr lang="en-US" altLang="cs-CZ" sz="2200"/>
              <a:t>fixní pravidelná mzda nenavázaná na odpracovanou dobu, tj. nefakturuje se pouze vykonaná činnost</a:t>
            </a:r>
          </a:p>
          <a:p>
            <a:r>
              <a:rPr lang="en-US" altLang="cs-CZ" sz="2200"/>
              <a:t>stanovené směny</a:t>
            </a:r>
          </a:p>
          <a:p>
            <a:r>
              <a:rPr lang="en-US" altLang="cs-CZ" sz="2200"/>
              <a:t>využívání pracovních prostředků a pomůcek plátce odměny</a:t>
            </a:r>
          </a:p>
          <a:p>
            <a:r>
              <a:rPr lang="en-US" altLang="cs-CZ" sz="2200"/>
              <a:t>nárok na placené volno</a:t>
            </a:r>
          </a:p>
          <a:p>
            <a:r>
              <a:rPr lang="en-US" altLang="cs-CZ" sz="2200"/>
              <a:t>pracovník má obvykle jen jednoho „zákazníka“, tj. je významně či plně ekonomicky závislý právě na plátci odměny</a:t>
            </a:r>
          </a:p>
          <a:p>
            <a:endParaRPr lang="en-US" altLang="cs-CZ" sz="2200"/>
          </a:p>
          <a:p>
            <a:endParaRPr lang="en-US" altLang="cs-CZ" sz="2200"/>
          </a:p>
          <a:p>
            <a:endParaRPr lang="en-US" altLang="cs-CZ" sz="2200"/>
          </a:p>
          <a:p>
            <a:endParaRPr lang="en-US" altLang="cs-CZ" sz="2200"/>
          </a:p>
        </p:txBody>
      </p:sp>
      <p:sp>
        <p:nvSpPr>
          <p:cNvPr id="5" name="Obdélník 4"/>
          <p:cNvSpPr/>
          <p:nvPr/>
        </p:nvSpPr>
        <p:spPr>
          <a:xfrm>
            <a:off x="504000" y="6372000"/>
            <a:ext cx="227337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600"/>
              </a:spcAft>
            </a:pPr>
            <a:r>
              <a:rPr lang="cs-CZ" sz="8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Vysoká škola ekonomie a managementu</a:t>
            </a:r>
            <a:endParaRPr lang="cs-CZ" sz="80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6447032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253" name="Rectangle 10252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841248" y="548640"/>
            <a:ext cx="3600860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Zdroje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příjmů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sportovních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klubů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5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spolků</a:t>
            </a:r>
            <a:r>
              <a:rPr lang="en-US" altLang="cs-CZ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10255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6418" y="552091"/>
            <a:ext cx="6224335" cy="543153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cs-CZ" sz="2200"/>
              <a:t>zdroje financování TJ a SK v ČR z</a:t>
            </a:r>
            <a:r>
              <a:rPr lang="en-US" altLang="cs-CZ" sz="2200" b="1"/>
              <a:t> hlavních činností:</a:t>
            </a:r>
          </a:p>
          <a:p>
            <a:r>
              <a:rPr lang="en-US" altLang="cs-CZ" sz="2200"/>
              <a:t>členské příspěvky</a:t>
            </a:r>
          </a:p>
          <a:p>
            <a:r>
              <a:rPr lang="en-US" altLang="cs-CZ" sz="2200"/>
              <a:t>dary</a:t>
            </a:r>
          </a:p>
          <a:p>
            <a:r>
              <a:rPr lang="en-US" altLang="cs-CZ" sz="2200"/>
              <a:t>patronáty</a:t>
            </a:r>
          </a:p>
          <a:p>
            <a:r>
              <a:rPr lang="en-US" altLang="cs-CZ" sz="2200"/>
              <a:t>příspěvky municipalit</a:t>
            </a:r>
          </a:p>
          <a:p>
            <a:r>
              <a:rPr lang="en-US" altLang="cs-CZ" sz="2200"/>
              <a:t>příspěvky od zastřešující organizace</a:t>
            </a:r>
          </a:p>
          <a:p>
            <a:r>
              <a:rPr lang="en-US" altLang="cs-CZ" sz="2200"/>
              <a:t>dotace od vlády</a:t>
            </a:r>
          </a:p>
          <a:p>
            <a:r>
              <a:rPr lang="en-US" altLang="cs-CZ" sz="2200"/>
              <a:t>vstupné na sportovní akce</a:t>
            </a:r>
          </a:p>
          <a:p>
            <a:r>
              <a:rPr lang="en-US" altLang="cs-CZ" sz="2200"/>
              <a:t>startovné</a:t>
            </a:r>
          </a:p>
          <a:p>
            <a:r>
              <a:rPr lang="en-US" altLang="cs-CZ" sz="2200"/>
              <a:t>úroky z uložených vkladů</a:t>
            </a:r>
          </a:p>
          <a:p>
            <a:endParaRPr lang="en-US" altLang="cs-CZ" sz="2200"/>
          </a:p>
          <a:p>
            <a:r>
              <a:rPr lang="en-US" altLang="cs-CZ" sz="2200" b="1"/>
              <a:t>nepodléhají dani z příjmu</a:t>
            </a:r>
          </a:p>
        </p:txBody>
      </p:sp>
    </p:spTree>
    <p:extLst>
      <p:ext uri="{BB962C8B-B14F-4D97-AF65-F5344CB8AC3E}">
        <p14:creationId xmlns:p14="http://schemas.microsoft.com/office/powerpoint/2010/main" val="66724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295" name="Rectangle 12294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altLang="cs-CZ" sz="2200"/>
              <a:t>zdroje financování TJ a SK v ČR z</a:t>
            </a:r>
            <a:r>
              <a:rPr lang="en-US" altLang="cs-CZ" sz="2200" b="1"/>
              <a:t> doplňkových činností:</a:t>
            </a:r>
          </a:p>
          <a:p>
            <a:r>
              <a:rPr lang="en-US" altLang="cs-CZ" sz="2200"/>
              <a:t>sponzoring</a:t>
            </a:r>
          </a:p>
          <a:p>
            <a:r>
              <a:rPr lang="en-US" altLang="cs-CZ" sz="2200"/>
              <a:t>drobné klubové suvenýry, upomínkové předměty se symbolikou klubu (merchandising)</a:t>
            </a:r>
          </a:p>
          <a:p>
            <a:r>
              <a:rPr lang="en-US" altLang="cs-CZ" sz="2200"/>
              <a:t>nájemné z klubových sportovních zařízení</a:t>
            </a:r>
          </a:p>
          <a:p>
            <a:r>
              <a:rPr lang="en-US" altLang="cs-CZ" sz="2200"/>
              <a:t>klubové restaurace a ubytovací zařízení</a:t>
            </a:r>
          </a:p>
          <a:p>
            <a:r>
              <a:rPr lang="en-US" altLang="cs-CZ" sz="2200"/>
              <a:t>úroky z termínovaných vkladů</a:t>
            </a:r>
          </a:p>
          <a:p>
            <a:endParaRPr lang="en-US" altLang="cs-CZ" sz="2200" b="1"/>
          </a:p>
          <a:p>
            <a:r>
              <a:rPr lang="en-US" altLang="cs-CZ" sz="2200" b="1"/>
              <a:t>podléhají dani z příjmu</a:t>
            </a:r>
          </a:p>
        </p:txBody>
      </p:sp>
    </p:spTree>
    <p:extLst>
      <p:ext uri="{BB962C8B-B14F-4D97-AF65-F5344CB8AC3E}">
        <p14:creationId xmlns:p14="http://schemas.microsoft.com/office/powerpoint/2010/main" val="2979598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584" name="Rectangle 24583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838200" y="589946"/>
            <a:ext cx="105156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Současné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daňové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zákony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působící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SK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bázi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altLang="cs-CZ" sz="3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spolku</a:t>
            </a:r>
            <a:r>
              <a:rPr lang="en-US" altLang="cs-CZ" sz="3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24586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533400">
              <a:defRPr/>
            </a:pPr>
            <a:r>
              <a:rPr lang="en-US" altLang="cs-CZ" sz="2200" b="1" dirty="0" err="1"/>
              <a:t>daň</a:t>
            </a:r>
            <a:r>
              <a:rPr lang="en-US" altLang="cs-CZ" sz="2200" b="1" dirty="0"/>
              <a:t> z </a:t>
            </a:r>
            <a:r>
              <a:rPr lang="en-US" altLang="cs-CZ" sz="2200" b="1" dirty="0" err="1"/>
              <a:t>příjmu</a:t>
            </a:r>
            <a:r>
              <a:rPr lang="en-US" altLang="cs-CZ" sz="2200" dirty="0"/>
              <a:t>:</a:t>
            </a:r>
          </a:p>
          <a:p>
            <a:pPr marL="533400">
              <a:defRPr/>
            </a:pPr>
            <a:r>
              <a:rPr lang="en-US" altLang="cs-CZ" sz="2200" dirty="0" err="1"/>
              <a:t>specificky</a:t>
            </a:r>
            <a:r>
              <a:rPr lang="en-US" altLang="cs-CZ" sz="2200" dirty="0"/>
              <a:t> pro </a:t>
            </a:r>
            <a:r>
              <a:rPr lang="en-US" altLang="cs-CZ" sz="2200" dirty="0" err="1"/>
              <a:t>neziskové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organizace</a:t>
            </a:r>
            <a:r>
              <a:rPr lang="en-US" altLang="cs-CZ" sz="2200" dirty="0"/>
              <a:t> </a:t>
            </a:r>
            <a:r>
              <a:rPr lang="en-US" altLang="cs-CZ" sz="2200" dirty="0" err="1"/>
              <a:t>jsou</a:t>
            </a:r>
            <a:r>
              <a:rPr lang="en-US" altLang="cs-CZ" sz="2200" dirty="0"/>
              <a:t> </a:t>
            </a:r>
            <a:r>
              <a:rPr lang="en-US" altLang="cs-CZ" sz="2200" dirty="0" err="1"/>
              <a:t>vymezeny</a:t>
            </a:r>
            <a:r>
              <a:rPr lang="en-US" altLang="cs-CZ" sz="2200" dirty="0"/>
              <a:t> </a:t>
            </a:r>
            <a:r>
              <a:rPr lang="en-US" altLang="cs-CZ" sz="2200" dirty="0" err="1"/>
              <a:t>tři</a:t>
            </a:r>
            <a:r>
              <a:rPr lang="en-US" altLang="cs-CZ" sz="2200" dirty="0"/>
              <a:t> </a:t>
            </a:r>
            <a:r>
              <a:rPr lang="en-US" altLang="cs-CZ" sz="2200" dirty="0" err="1"/>
              <a:t>skupiny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příjmů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které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jsou</a:t>
            </a:r>
            <a:r>
              <a:rPr lang="en-US" altLang="cs-CZ" sz="2200" dirty="0"/>
              <a:t>:</a:t>
            </a:r>
          </a:p>
          <a:p>
            <a:pPr marL="533400">
              <a:defRPr/>
            </a:pPr>
            <a:r>
              <a:rPr lang="en-US" altLang="cs-CZ" sz="2200" b="1" dirty="0"/>
              <a:t>z </a:t>
            </a:r>
            <a:r>
              <a:rPr lang="en-US" altLang="cs-CZ" sz="2200" b="1" dirty="0" err="1"/>
              <a:t>předmětu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vyjmuty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dotace</a:t>
            </a:r>
            <a:endParaRPr lang="en-US" altLang="cs-CZ" sz="2200" b="1" dirty="0"/>
          </a:p>
          <a:p>
            <a:pPr marL="533400">
              <a:defRPr/>
            </a:pPr>
            <a:r>
              <a:rPr lang="en-US" altLang="cs-CZ" sz="2200" b="1" dirty="0" err="1"/>
              <a:t>osvobozeny</a:t>
            </a:r>
            <a:r>
              <a:rPr lang="en-US" altLang="cs-CZ" sz="2200" b="1" dirty="0"/>
              <a:t> od </a:t>
            </a:r>
            <a:r>
              <a:rPr lang="en-US" altLang="cs-CZ" sz="2200" b="1" dirty="0" err="1"/>
              <a:t>placení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členské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příspěvky</a:t>
            </a:r>
            <a:endParaRPr lang="en-US" altLang="cs-CZ" sz="2200" b="1" dirty="0"/>
          </a:p>
          <a:p>
            <a:pPr marL="533400">
              <a:defRPr/>
            </a:pPr>
            <a:r>
              <a:rPr lang="en-US" altLang="cs-CZ" sz="2200" b="1" dirty="0" err="1"/>
              <a:t>vždy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jsou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předmětem</a:t>
            </a:r>
            <a:r>
              <a:rPr lang="en-US" altLang="cs-CZ" sz="2200" b="1" dirty="0"/>
              <a:t> </a:t>
            </a:r>
            <a:r>
              <a:rPr lang="en-US" altLang="cs-CZ" sz="2200" b="1" dirty="0" err="1"/>
              <a:t>daně</a:t>
            </a:r>
            <a:endParaRPr lang="en-US" altLang="cs-CZ" sz="2200" b="1" dirty="0"/>
          </a:p>
          <a:p>
            <a:pPr marL="400050" lvl="1">
              <a:defRPr/>
            </a:pPr>
            <a:r>
              <a:rPr lang="en-US" altLang="cs-CZ" sz="2200" dirty="0" err="1"/>
              <a:t>např</a:t>
            </a:r>
            <a:r>
              <a:rPr lang="en-US" altLang="cs-CZ" sz="2200" dirty="0"/>
              <a:t>. </a:t>
            </a:r>
            <a:r>
              <a:rPr lang="en-US" altLang="cs-CZ" sz="2200" dirty="0" err="1"/>
              <a:t>sponzoring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prodej</a:t>
            </a:r>
            <a:r>
              <a:rPr lang="en-US" altLang="cs-CZ" sz="2200" dirty="0"/>
              <a:t> </a:t>
            </a:r>
            <a:r>
              <a:rPr lang="en-US" altLang="cs-CZ" sz="2200" dirty="0" err="1"/>
              <a:t>reklamy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merchandisingu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občerstvení</a:t>
            </a:r>
            <a:r>
              <a:rPr lang="en-US" altLang="cs-CZ" sz="2200" dirty="0"/>
              <a:t>, </a:t>
            </a:r>
            <a:r>
              <a:rPr lang="en-US" altLang="cs-CZ" sz="2200" dirty="0" err="1"/>
              <a:t>pronájmy</a:t>
            </a:r>
            <a:r>
              <a:rPr lang="en-US" altLang="cs-CZ" sz="2200" dirty="0"/>
              <a:t> a </a:t>
            </a:r>
            <a:r>
              <a:rPr lang="en-US" altLang="cs-CZ" sz="2200" dirty="0" err="1"/>
              <a:t>další</a:t>
            </a:r>
            <a:r>
              <a:rPr lang="en-US" altLang="cs-CZ" sz="2200" dirty="0"/>
              <a:t> </a:t>
            </a:r>
            <a:r>
              <a:rPr lang="en-US" altLang="cs-CZ" sz="2200" dirty="0" err="1"/>
              <a:t>podnikatelská</a:t>
            </a:r>
            <a:r>
              <a:rPr lang="en-US" altLang="cs-CZ" sz="2200" dirty="0"/>
              <a:t> </a:t>
            </a:r>
            <a:r>
              <a:rPr lang="en-US" altLang="cs-CZ" sz="2200" dirty="0" err="1"/>
              <a:t>činnost</a:t>
            </a:r>
            <a:endParaRPr lang="en-US" altLang="cs-CZ" sz="2200" dirty="0"/>
          </a:p>
          <a:p>
            <a:pPr marL="400050" lvl="1">
              <a:defRPr/>
            </a:pPr>
            <a:endParaRPr lang="en-US" altLang="cs-CZ" sz="2200" dirty="0"/>
          </a:p>
          <a:p>
            <a:pPr marL="400050" lvl="1">
              <a:defRPr/>
            </a:pPr>
            <a:endParaRPr lang="en-US" altLang="cs-CZ" sz="2200" b="1" dirty="0"/>
          </a:p>
        </p:txBody>
      </p:sp>
    </p:spTree>
    <p:extLst>
      <p:ext uri="{BB962C8B-B14F-4D97-AF65-F5344CB8AC3E}">
        <p14:creationId xmlns:p14="http://schemas.microsoft.com/office/powerpoint/2010/main" val="2996974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631" name="Rectangle 26630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33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 marL="533400"/>
            <a:r>
              <a:rPr lang="en-US" altLang="cs-CZ" sz="2200" b="1"/>
              <a:t>možné snížení základu daně neziskových organizací</a:t>
            </a:r>
          </a:p>
          <a:p>
            <a:pPr marL="533400"/>
            <a:r>
              <a:rPr lang="en-US" altLang="cs-CZ" sz="2200"/>
              <a:t>sportovní organizace na bázi neziskové organizace mohou základ daně snížit až o </a:t>
            </a:r>
            <a:r>
              <a:rPr lang="en-US" altLang="cs-CZ" sz="2200" b="1"/>
              <a:t>30 %</a:t>
            </a:r>
          </a:p>
          <a:p>
            <a:pPr marL="914400" lvl="1"/>
            <a:r>
              <a:rPr lang="en-US" altLang="cs-CZ" sz="2200"/>
              <a:t>maximálně však o </a:t>
            </a:r>
            <a:r>
              <a:rPr lang="en-US" altLang="cs-CZ" sz="2200" b="1"/>
              <a:t>1 000 000 Kč</a:t>
            </a:r>
          </a:p>
          <a:p>
            <a:pPr marL="533400"/>
            <a:r>
              <a:rPr lang="en-US" altLang="cs-CZ" sz="2200"/>
              <a:t>v případě, že 30% snížení činí méně než 300 000 Kč, lze odečíst částku ve výši </a:t>
            </a:r>
            <a:r>
              <a:rPr lang="en-US" altLang="cs-CZ" sz="2200" b="1"/>
              <a:t>300 000 Kč</a:t>
            </a:r>
            <a:r>
              <a:rPr lang="en-US" altLang="cs-CZ" sz="2200"/>
              <a:t>, maximálně však do výše základu daně</a:t>
            </a:r>
          </a:p>
          <a:p>
            <a:pPr marL="533400"/>
            <a:endParaRPr lang="en-US" altLang="cs-CZ" sz="2200"/>
          </a:p>
          <a:p>
            <a:pPr marL="533400"/>
            <a:r>
              <a:rPr lang="en-US" altLang="cs-CZ" sz="2200"/>
              <a:t>takto ušetřené prostředky je povinné využít ke krytí nákladů souvisejících s činnostmi, z nichž získané příjmy nejsou předmětem daně, a to bezprostředně v následujícím zdaňovacím období</a:t>
            </a:r>
          </a:p>
        </p:txBody>
      </p:sp>
    </p:spTree>
    <p:extLst>
      <p:ext uri="{BB962C8B-B14F-4D97-AF65-F5344CB8AC3E}">
        <p14:creationId xmlns:p14="http://schemas.microsoft.com/office/powerpoint/2010/main" val="374826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872" name="Rectangle 36871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838200" y="365125"/>
            <a:ext cx="10515600" cy="1325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</a:pPr>
            <a:r>
              <a:rPr lang="en-US" altLang="cs-CZ" sz="54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Daně profesionálních sportovců</a:t>
            </a:r>
          </a:p>
        </p:txBody>
      </p:sp>
      <p:sp>
        <p:nvSpPr>
          <p:cNvPr id="36874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oblast sportu zákonem přesně nedefinována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kdo je profesionální sportovec ?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– živnostník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– nezávislé povolání</a:t>
            </a:r>
          </a:p>
          <a:p>
            <a:pPr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zaměstnanec</a:t>
            </a:r>
          </a:p>
          <a:p>
            <a:pPr lvl="1">
              <a:buClr>
                <a:srgbClr val="00B0F0"/>
              </a:buClr>
              <a:defRPr/>
            </a:pPr>
            <a:endParaRPr lang="en-US" sz="2200"/>
          </a:p>
          <a:p>
            <a:pPr marL="457200" lvl="1"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68C8B44-392D-5798-7834-BD596F8CC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672" y="2055813"/>
            <a:ext cx="5658789" cy="384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3670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7896" name="Rectangle 37895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sportovec jako zaměstnanec</a:t>
            </a:r>
          </a:p>
        </p:txBody>
      </p:sp>
      <p:sp>
        <p:nvSpPr>
          <p:cNvPr id="37898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891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rgbClr val="787800"/>
              </a:buClr>
            </a:pPr>
            <a:r>
              <a:rPr lang="en-US" altLang="en-US" sz="2200"/>
              <a:t>závislá činnost - §6 ZDP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zaměstnanci jsou chráněni Zákoníkem práce 262/2006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velké finanční a administrativní náklady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české kluby tvrdí, že by s pracovními smlouvami nepřežily, nebo byly v Evropě nekonkurenceschopní - odliv hráčů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výjimku tvoří sportovci v RSC (zaměstnanci)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sportovci jako zaměstnanci jsou současným evropským trendem (výjimkou je kromě ČR už jen Chorvatsko, Černá Hora a Srbsko)  </a:t>
            </a:r>
          </a:p>
          <a:p>
            <a:pPr>
              <a:buClr>
                <a:srgbClr val="787800"/>
              </a:buClr>
            </a:pPr>
            <a:r>
              <a:rPr lang="en-US" altLang="en-US" sz="2200"/>
              <a:t>sportovní činnost, zejména v kolektivních sportech, se nejvíce blíží závislé činnosti</a:t>
            </a:r>
          </a:p>
        </p:txBody>
      </p:sp>
    </p:spTree>
    <p:extLst>
      <p:ext uri="{BB962C8B-B14F-4D97-AF65-F5344CB8AC3E}">
        <p14:creationId xmlns:p14="http://schemas.microsoft.com/office/powerpoint/2010/main" val="3499823958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 sz="46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Profesionální sportovec jako OSVČ - živnost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sX0" fmla="*/ 0 w 10853928"/>
              <a:gd name="csY0" fmla="*/ 0 h 18288"/>
              <a:gd name="csX1" fmla="*/ 461292 w 10853928"/>
              <a:gd name="csY1" fmla="*/ 0 h 18288"/>
              <a:gd name="csX2" fmla="*/ 1139662 w 10853928"/>
              <a:gd name="csY2" fmla="*/ 0 h 18288"/>
              <a:gd name="csX3" fmla="*/ 1926572 w 10853928"/>
              <a:gd name="csY3" fmla="*/ 0 h 18288"/>
              <a:gd name="csX4" fmla="*/ 2279325 w 10853928"/>
              <a:gd name="csY4" fmla="*/ 0 h 18288"/>
              <a:gd name="csX5" fmla="*/ 2632078 w 10853928"/>
              <a:gd name="csY5" fmla="*/ 0 h 18288"/>
              <a:gd name="csX6" fmla="*/ 3527527 w 10853928"/>
              <a:gd name="csY6" fmla="*/ 0 h 18288"/>
              <a:gd name="csX7" fmla="*/ 4205897 w 10853928"/>
              <a:gd name="csY7" fmla="*/ 0 h 18288"/>
              <a:gd name="csX8" fmla="*/ 4558650 w 10853928"/>
              <a:gd name="csY8" fmla="*/ 0 h 18288"/>
              <a:gd name="csX9" fmla="*/ 5237020 w 10853928"/>
              <a:gd name="csY9" fmla="*/ 0 h 18288"/>
              <a:gd name="csX10" fmla="*/ 6132469 w 10853928"/>
              <a:gd name="csY10" fmla="*/ 0 h 18288"/>
              <a:gd name="csX11" fmla="*/ 6702301 w 10853928"/>
              <a:gd name="csY11" fmla="*/ 0 h 18288"/>
              <a:gd name="csX12" fmla="*/ 7272132 w 10853928"/>
              <a:gd name="csY12" fmla="*/ 0 h 18288"/>
              <a:gd name="csX13" fmla="*/ 7950502 w 10853928"/>
              <a:gd name="csY13" fmla="*/ 0 h 18288"/>
              <a:gd name="csX14" fmla="*/ 8737412 w 10853928"/>
              <a:gd name="csY14" fmla="*/ 0 h 18288"/>
              <a:gd name="csX15" fmla="*/ 9524322 w 10853928"/>
              <a:gd name="csY15" fmla="*/ 0 h 18288"/>
              <a:gd name="csX16" fmla="*/ 10853928 w 10853928"/>
              <a:gd name="csY16" fmla="*/ 0 h 18288"/>
              <a:gd name="csX17" fmla="*/ 10853928 w 10853928"/>
              <a:gd name="csY17" fmla="*/ 18288 h 18288"/>
              <a:gd name="csX18" fmla="*/ 10392636 w 10853928"/>
              <a:gd name="csY18" fmla="*/ 18288 h 18288"/>
              <a:gd name="csX19" fmla="*/ 9497187 w 10853928"/>
              <a:gd name="csY19" fmla="*/ 18288 h 18288"/>
              <a:gd name="csX20" fmla="*/ 8818817 w 10853928"/>
              <a:gd name="csY20" fmla="*/ 18288 h 18288"/>
              <a:gd name="csX21" fmla="*/ 8466064 w 10853928"/>
              <a:gd name="csY21" fmla="*/ 18288 h 18288"/>
              <a:gd name="csX22" fmla="*/ 7787693 w 10853928"/>
              <a:gd name="csY22" fmla="*/ 18288 h 18288"/>
              <a:gd name="csX23" fmla="*/ 7217862 w 10853928"/>
              <a:gd name="csY23" fmla="*/ 18288 h 18288"/>
              <a:gd name="csX24" fmla="*/ 6648031 w 10853928"/>
              <a:gd name="csY24" fmla="*/ 18288 h 18288"/>
              <a:gd name="csX25" fmla="*/ 6078200 w 10853928"/>
              <a:gd name="csY25" fmla="*/ 18288 h 18288"/>
              <a:gd name="csX26" fmla="*/ 5508368 w 10853928"/>
              <a:gd name="csY26" fmla="*/ 18288 h 18288"/>
              <a:gd name="csX27" fmla="*/ 4721459 w 10853928"/>
              <a:gd name="csY27" fmla="*/ 18288 h 18288"/>
              <a:gd name="csX28" fmla="*/ 4043088 w 10853928"/>
              <a:gd name="csY28" fmla="*/ 18288 h 18288"/>
              <a:gd name="csX29" fmla="*/ 3690336 w 10853928"/>
              <a:gd name="csY29" fmla="*/ 18288 h 18288"/>
              <a:gd name="csX30" fmla="*/ 3120504 w 10853928"/>
              <a:gd name="csY30" fmla="*/ 18288 h 18288"/>
              <a:gd name="csX31" fmla="*/ 2333595 w 10853928"/>
              <a:gd name="csY31" fmla="*/ 18288 h 18288"/>
              <a:gd name="csX32" fmla="*/ 1872303 w 10853928"/>
              <a:gd name="csY32" fmla="*/ 18288 h 18288"/>
              <a:gd name="csX33" fmla="*/ 976854 w 10853928"/>
              <a:gd name="csY33" fmla="*/ 18288 h 18288"/>
              <a:gd name="csX34" fmla="*/ 0 w 10853928"/>
              <a:gd name="csY34" fmla="*/ 18288 h 18288"/>
              <a:gd name="csX35" fmla="*/ 0 w 10853928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4294967295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OSVČ také není právem ČR přesně vymezena -</a:t>
            </a:r>
            <a:r>
              <a:rPr lang="en-US" sz="2200" dirty="0"/>
              <a:t>&gt;</a:t>
            </a:r>
            <a:r>
              <a:rPr lang="en-US" sz="2200"/>
              <a:t> 586/1992 (ZDP)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nezávislá činnost -</a:t>
            </a:r>
            <a:r>
              <a:rPr lang="en-US" sz="2200" dirty="0"/>
              <a:t>&gt;</a:t>
            </a:r>
            <a:r>
              <a:rPr lang="en-US" sz="2200"/>
              <a:t> OSVČ -</a:t>
            </a:r>
            <a:r>
              <a:rPr lang="en-US" sz="2200" dirty="0"/>
              <a:t>&gt;</a:t>
            </a:r>
            <a:r>
              <a:rPr lang="en-US" sz="2200"/>
              <a:t> §7 ZDP</a:t>
            </a:r>
          </a:p>
          <a:p>
            <a:pPr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nutné splňovat znaky živnosti: 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„soustavná činnost provozovaná samostatně, vlastním jménem, na vlastní odpovědnost, za účelem dosažení zisku a za podmínek stanovených tímto zákonem“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splňují </a:t>
            </a:r>
            <a:r>
              <a:rPr lang="en-US" sz="2200" b="1"/>
              <a:t>individuální </a:t>
            </a:r>
            <a:r>
              <a:rPr lang="en-US" sz="2200"/>
              <a:t>sportovci, trenéři</a:t>
            </a:r>
          </a:p>
          <a:p>
            <a:pPr marL="457200" lvl="1">
              <a:buClr>
                <a:schemeClr val="bg1">
                  <a:lumMod val="25000"/>
                </a:schemeClr>
              </a:buClr>
              <a:defRPr/>
            </a:pPr>
            <a:r>
              <a:rPr lang="en-US" sz="2200"/>
              <a:t>po rozhodnutí Nejvyššího správního soudu v roce 2017 v případě „Lafata“ mohou do této kategorie spadat také </a:t>
            </a:r>
            <a:r>
              <a:rPr lang="en-US" sz="2200" b="1"/>
              <a:t>sportovci kolektivních sportů </a:t>
            </a:r>
            <a:r>
              <a:rPr lang="en-US" sz="2200"/>
              <a:t>(za předpokladu, že mají živnostenské oprávnění)</a:t>
            </a:r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>
              <a:buClr>
                <a:srgbClr val="00B0F0"/>
              </a:buClr>
              <a:defRPr/>
            </a:pPr>
            <a:endParaRPr lang="en-US" sz="2200"/>
          </a:p>
          <a:p>
            <a:pPr marL="0">
              <a:defRPr/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277978382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1819</TotalTime>
  <Words>2055</Words>
  <Application>Microsoft Office PowerPoint</Application>
  <PresentationFormat>Širokoúhlá obrazovka</PresentationFormat>
  <Paragraphs>307</Paragraphs>
  <Slides>25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2" baseType="lpstr">
      <vt:lpstr>Arial</vt:lpstr>
      <vt:lpstr>Calibri</vt:lpstr>
      <vt:lpstr>Calibri Light</vt:lpstr>
      <vt:lpstr>inherit</vt:lpstr>
      <vt:lpstr>Times New Roman</vt:lpstr>
      <vt:lpstr>Verdana</vt:lpstr>
      <vt:lpstr>Motiv Office</vt:lpstr>
      <vt:lpstr>Daně z příjmu právnických a fyzických osob působící v oblasti sportu</vt:lpstr>
      <vt:lpstr>Zdroje příjmů SK na bázi ziskových organizací </vt:lpstr>
      <vt:lpstr>Zdroje příjmů sportovních klubů na bázi spolků </vt:lpstr>
      <vt:lpstr>Prezentace aplikace PowerPoint</vt:lpstr>
      <vt:lpstr>Prezentace aplikace PowerPoint</vt:lpstr>
      <vt:lpstr>Prezentace aplikace PowerPoint</vt:lpstr>
      <vt:lpstr>Prezentace aplikace PowerPoint</vt:lpstr>
      <vt:lpstr>Profesionální sportovec jako zaměstnanec</vt:lpstr>
      <vt:lpstr>Profesionální sportovec jako OSVČ - živnost</vt:lpstr>
      <vt:lpstr>Profesionální sportovec jako OSVČ – nezávislé podnikání</vt:lpstr>
      <vt:lpstr>Daň z příjmu - OSVČ vs. zaměstnanec</vt:lpstr>
      <vt:lpstr>Daň z příjmu pro OSVČ za rok 2025 hrazené v roce 2026</vt:lpstr>
      <vt:lpstr>Slevy na dani pro rok 2025</vt:lpstr>
      <vt:lpstr>Sociální pojištění - OSVČ vs. zaměstnanec</vt:lpstr>
      <vt:lpstr>sociální pojištění pro OSVČ pro rok 2025</vt:lpstr>
      <vt:lpstr>Zdravotní pojištění - OSVČ vs. zaměstnanec</vt:lpstr>
      <vt:lpstr>zdravotní pojištění pro OSVČ v roce 2025</vt:lpstr>
      <vt:lpstr>modelové příklady      zaměstnanec vs. OSVČ jako živnost</vt:lpstr>
      <vt:lpstr>Plánované změny pro rok 2026 pro OSVČ</vt:lpstr>
      <vt:lpstr>výhody x nevýhody OSVČ </vt:lpstr>
      <vt:lpstr>výhody x nevýhody OSVČ </vt:lpstr>
      <vt:lpstr>výhody x nevýhody OSVČ </vt:lpstr>
      <vt:lpstr>výhody x nevýhody OSVČ </vt:lpstr>
      <vt:lpstr>výhody x nevýhody OSVČ </vt:lpstr>
      <vt:lpstr>Znaky „švarcsystému“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Uživatel systému Windows</dc:creator>
  <cp:lastModifiedBy>Jan Sima</cp:lastModifiedBy>
  <cp:revision>116</cp:revision>
  <dcterms:created xsi:type="dcterms:W3CDTF">2019-01-06T15:12:34Z</dcterms:created>
  <dcterms:modified xsi:type="dcterms:W3CDTF">2026-04-09T11:23:49Z</dcterms:modified>
</cp:coreProperties>
</file>