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7" r:id="rId2"/>
    <p:sldId id="258" r:id="rId3"/>
    <p:sldId id="259" r:id="rId4"/>
    <p:sldId id="263" r:id="rId5"/>
    <p:sldId id="264" r:id="rId6"/>
    <p:sldId id="266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36F0-FBA2-462C-B2D8-7841BE1257F3}" type="datetimeFigureOut">
              <a:rPr lang="cs-CZ" smtClean="0"/>
              <a:t>26.4.2017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EF1F-7D38-41EF-AFB9-672B845F7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507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36F0-FBA2-462C-B2D8-7841BE1257F3}" type="datetimeFigureOut">
              <a:rPr lang="cs-CZ" smtClean="0"/>
              <a:t>26.4.2017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EF1F-7D38-41EF-AFB9-672B845F7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3914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36F0-FBA2-462C-B2D8-7841BE1257F3}" type="datetimeFigureOut">
              <a:rPr lang="cs-CZ" smtClean="0"/>
              <a:t>26.4.2017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EF1F-7D38-41EF-AFB9-672B845F7F9A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5902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36F0-FBA2-462C-B2D8-7841BE1257F3}" type="datetimeFigureOut">
              <a:rPr lang="cs-CZ" smtClean="0"/>
              <a:t>26.4.2017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EF1F-7D38-41EF-AFB9-672B845F7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917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36F0-FBA2-462C-B2D8-7841BE1257F3}" type="datetimeFigureOut">
              <a:rPr lang="cs-CZ" smtClean="0"/>
              <a:t>26.4.2017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EF1F-7D38-41EF-AFB9-672B845F7F9A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0302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36F0-FBA2-462C-B2D8-7841BE1257F3}" type="datetimeFigureOut">
              <a:rPr lang="cs-CZ" smtClean="0"/>
              <a:t>26.4.2017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EF1F-7D38-41EF-AFB9-672B845F7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977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36F0-FBA2-462C-B2D8-7841BE1257F3}" type="datetimeFigureOut">
              <a:rPr lang="cs-CZ" smtClean="0"/>
              <a:t>26.4.2017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EF1F-7D38-41EF-AFB9-672B845F7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451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36F0-FBA2-462C-B2D8-7841BE1257F3}" type="datetimeFigureOut">
              <a:rPr lang="cs-CZ" smtClean="0"/>
              <a:t>26.4.2017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EF1F-7D38-41EF-AFB9-672B845F7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29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36F0-FBA2-462C-B2D8-7841BE1257F3}" type="datetimeFigureOut">
              <a:rPr lang="cs-CZ" smtClean="0"/>
              <a:t>26.4.2017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EF1F-7D38-41EF-AFB9-672B845F7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67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36F0-FBA2-462C-B2D8-7841BE1257F3}" type="datetimeFigureOut">
              <a:rPr lang="cs-CZ" smtClean="0"/>
              <a:t>26.4.2017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EF1F-7D38-41EF-AFB9-672B845F7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94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36F0-FBA2-462C-B2D8-7841BE1257F3}" type="datetimeFigureOut">
              <a:rPr lang="cs-CZ" smtClean="0"/>
              <a:t>26.4.2017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EF1F-7D38-41EF-AFB9-672B845F7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923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36F0-FBA2-462C-B2D8-7841BE1257F3}" type="datetimeFigureOut">
              <a:rPr lang="cs-CZ" smtClean="0"/>
              <a:t>26.4.2017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EF1F-7D38-41EF-AFB9-672B845F7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54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36F0-FBA2-462C-B2D8-7841BE1257F3}" type="datetimeFigureOut">
              <a:rPr lang="cs-CZ" smtClean="0"/>
              <a:t>26.4.2017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EF1F-7D38-41EF-AFB9-672B845F7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72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36F0-FBA2-462C-B2D8-7841BE1257F3}" type="datetimeFigureOut">
              <a:rPr lang="cs-CZ" smtClean="0"/>
              <a:t>26.4.2017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EF1F-7D38-41EF-AFB9-672B845F7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7137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36F0-FBA2-462C-B2D8-7841BE1257F3}" type="datetimeFigureOut">
              <a:rPr lang="cs-CZ" smtClean="0"/>
              <a:t>26.4.2017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EF1F-7D38-41EF-AFB9-672B845F7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53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36F0-FBA2-462C-B2D8-7841BE1257F3}" type="datetimeFigureOut">
              <a:rPr lang="cs-CZ" smtClean="0"/>
              <a:t>26.4.2017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EF1F-7D38-41EF-AFB9-672B845F7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28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E36F0-FBA2-462C-B2D8-7841BE1257F3}" type="datetimeFigureOut">
              <a:rPr lang="cs-CZ" smtClean="0"/>
              <a:t>26.4.2017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12D1EF1F-7D38-41EF-AFB9-672B845F7F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56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RVP - pravopis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/>
              <a:t>    </a:t>
            </a:r>
            <a:r>
              <a:rPr lang="cs-CZ" sz="2000" b="1" dirty="0" smtClean="0"/>
              <a:t>RVP </a:t>
            </a:r>
            <a:r>
              <a:rPr lang="cs-CZ" sz="2000" b="1" dirty="0" smtClean="0"/>
              <a:t>pro základní vzdělávání (2. stupeň)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samostatně pracuje s Pravidly českého pravopisu, se Slovníkem spisovné češtiny a s dalšími slovníky a </a:t>
            </a:r>
            <a:r>
              <a:rPr lang="cs-CZ" dirty="0" smtClean="0"/>
              <a:t>příručkami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 písemném projevu zvládá pravopis lexikální, slovotvorný, morfologický i syntaktický ve větě jednoduché i souvětí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učivo: pravopis – lexikální, morfologický, syntaktický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9634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RVP - pravopis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 RVP </a:t>
            </a:r>
            <a:r>
              <a:rPr lang="cs-CZ" b="1" dirty="0"/>
              <a:t>pro </a:t>
            </a:r>
            <a:r>
              <a:rPr lang="cs-CZ" b="1" dirty="0" smtClean="0"/>
              <a:t>gymnázia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 písemném projevu dodržuje zásady pravopisu a s oporou příruček řeší složitější případy; účinně využívá možností grafického členění </a:t>
            </a:r>
            <a:r>
              <a:rPr lang="cs-CZ" dirty="0" smtClean="0"/>
              <a:t>textu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učivo</a:t>
            </a:r>
            <a:r>
              <a:rPr lang="cs-CZ" dirty="0"/>
              <a:t>: grafická stránka jazyka – písmo, jeho vznik a druhy; základní principy českého pravopisu a nejčastější odchylky od nich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b="1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324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Maturita - pravopis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8311" y="1715911"/>
            <a:ext cx="8675691" cy="432545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Sloh – 2A </a:t>
            </a:r>
            <a:r>
              <a:rPr lang="cs-CZ" dirty="0"/>
              <a:t>pravopis, tvarosloví a </a:t>
            </a:r>
            <a:r>
              <a:rPr lang="cs-CZ" dirty="0" smtClean="0"/>
              <a:t>slovotvorba</a:t>
            </a:r>
          </a:p>
          <a:p>
            <a:r>
              <a:rPr lang="cs-CZ" dirty="0"/>
              <a:t> 5b. </a:t>
            </a:r>
            <a:r>
              <a:rPr lang="cs-CZ" dirty="0">
                <a:sym typeface="Symbol" panose="05050102010706020507" pitchFamily="18" charset="2"/>
              </a:rPr>
              <a:t></a:t>
            </a:r>
            <a:r>
              <a:rPr lang="cs-CZ" dirty="0"/>
              <a:t> Pravopisné a tvaroslovné chyby se téměř nevyskytují </a:t>
            </a:r>
            <a:r>
              <a:rPr lang="cs-CZ" b="1" u="sng" dirty="0"/>
              <a:t>(0-1 chyba). </a:t>
            </a:r>
          </a:p>
          <a:p>
            <a:r>
              <a:rPr lang="cs-CZ" dirty="0"/>
              <a:t>       </a:t>
            </a:r>
            <a:r>
              <a:rPr lang="cs-CZ" dirty="0" smtClean="0">
                <a:sym typeface="Symbol" panose="05050102010706020507" pitchFamily="18" charset="2"/>
              </a:rPr>
              <a:t></a:t>
            </a:r>
            <a:r>
              <a:rPr lang="cs-CZ" dirty="0" smtClean="0"/>
              <a:t> </a:t>
            </a:r>
            <a:r>
              <a:rPr lang="cs-CZ" u="sng" dirty="0"/>
              <a:t>Případné chyby nemají vliv </a:t>
            </a:r>
            <a:r>
              <a:rPr lang="cs-CZ" dirty="0"/>
              <a:t>na čtenářský komfort adresáta.</a:t>
            </a:r>
          </a:p>
          <a:p>
            <a:r>
              <a:rPr lang="cs-CZ" dirty="0"/>
              <a:t>4b.  </a:t>
            </a:r>
            <a:r>
              <a:rPr lang="cs-CZ" dirty="0">
                <a:sym typeface="Symbol" panose="05050102010706020507" pitchFamily="18" charset="2"/>
              </a:rPr>
              <a:t></a:t>
            </a:r>
            <a:r>
              <a:rPr lang="cs-CZ" dirty="0"/>
              <a:t> Pravopisné a tvaroslovné chyby se objevují jen ojediněle </a:t>
            </a:r>
            <a:r>
              <a:rPr lang="cs-CZ" b="1" u="sng" dirty="0"/>
              <a:t>(2-3 chyby). </a:t>
            </a:r>
          </a:p>
          <a:p>
            <a:r>
              <a:rPr lang="cs-CZ" dirty="0"/>
              <a:t>       </a:t>
            </a:r>
            <a:r>
              <a:rPr lang="cs-CZ" dirty="0" smtClean="0">
                <a:sym typeface="Symbol" panose="05050102010706020507" pitchFamily="18" charset="2"/>
              </a:rPr>
              <a:t></a:t>
            </a:r>
            <a:r>
              <a:rPr lang="cs-CZ" dirty="0" smtClean="0"/>
              <a:t> </a:t>
            </a:r>
            <a:r>
              <a:rPr lang="cs-CZ" dirty="0"/>
              <a:t>Chyby </a:t>
            </a:r>
            <a:r>
              <a:rPr lang="cs-CZ" u="sng" dirty="0"/>
              <a:t>nemají vliv </a:t>
            </a:r>
            <a:r>
              <a:rPr lang="cs-CZ" dirty="0"/>
              <a:t>na čtenářský komfort adresáta.</a:t>
            </a:r>
          </a:p>
          <a:p>
            <a:r>
              <a:rPr lang="cs-CZ" dirty="0"/>
              <a:t>3b.  </a:t>
            </a:r>
            <a:r>
              <a:rPr lang="cs-CZ" dirty="0">
                <a:sym typeface="Symbol" panose="05050102010706020507" pitchFamily="18" charset="2"/>
              </a:rPr>
              <a:t></a:t>
            </a:r>
            <a:r>
              <a:rPr lang="cs-CZ" dirty="0"/>
              <a:t> Pravopisné a tvaroslovné chyby se objevují místy </a:t>
            </a:r>
            <a:r>
              <a:rPr lang="cs-CZ" b="1" u="sng" dirty="0"/>
              <a:t>(4-5 chyb).</a:t>
            </a:r>
          </a:p>
          <a:p>
            <a:r>
              <a:rPr lang="cs-CZ" dirty="0"/>
              <a:t>      </a:t>
            </a:r>
            <a:r>
              <a:rPr lang="cs-CZ" dirty="0" smtClean="0"/>
              <a:t> </a:t>
            </a:r>
            <a:r>
              <a:rPr lang="cs-CZ" dirty="0">
                <a:sym typeface="Symbol" panose="05050102010706020507" pitchFamily="18" charset="2"/>
              </a:rPr>
              <a:t></a:t>
            </a:r>
            <a:r>
              <a:rPr lang="cs-CZ" dirty="0"/>
              <a:t> Chyby </a:t>
            </a:r>
            <a:r>
              <a:rPr lang="cs-CZ" u="sng" dirty="0"/>
              <a:t>v zásadě nemají vliv</a:t>
            </a:r>
            <a:r>
              <a:rPr lang="cs-CZ" dirty="0"/>
              <a:t> na čtenářský komfort adresáta.</a:t>
            </a:r>
          </a:p>
          <a:p>
            <a:r>
              <a:rPr lang="cs-CZ" dirty="0"/>
              <a:t>2b. </a:t>
            </a:r>
            <a:r>
              <a:rPr lang="cs-CZ" dirty="0" smtClean="0"/>
              <a:t> </a:t>
            </a:r>
            <a:r>
              <a:rPr lang="cs-CZ" dirty="0" smtClean="0">
                <a:sym typeface="Symbol" panose="05050102010706020507" pitchFamily="18" charset="2"/>
              </a:rPr>
              <a:t></a:t>
            </a:r>
            <a:r>
              <a:rPr lang="cs-CZ" dirty="0" smtClean="0"/>
              <a:t> </a:t>
            </a:r>
            <a:r>
              <a:rPr lang="cs-CZ" dirty="0"/>
              <a:t>Pravopisné a tvaroslovné chyby se vyskytují často </a:t>
            </a:r>
            <a:r>
              <a:rPr lang="cs-CZ" b="1" u="sng" dirty="0"/>
              <a:t>(6-7 chyb)</a:t>
            </a:r>
            <a:r>
              <a:rPr lang="cs-CZ" u="sng" dirty="0"/>
              <a:t>. </a:t>
            </a:r>
          </a:p>
          <a:p>
            <a:r>
              <a:rPr lang="cs-CZ" dirty="0"/>
              <a:t>       </a:t>
            </a:r>
            <a:r>
              <a:rPr lang="cs-CZ" dirty="0">
                <a:sym typeface="Symbol" panose="05050102010706020507" pitchFamily="18" charset="2"/>
              </a:rPr>
              <a:t></a:t>
            </a:r>
            <a:r>
              <a:rPr lang="cs-CZ" dirty="0"/>
              <a:t>   </a:t>
            </a:r>
            <a:r>
              <a:rPr lang="cs-CZ" u="sng" dirty="0"/>
              <a:t>Některé chyby mají vliv </a:t>
            </a:r>
            <a:r>
              <a:rPr lang="cs-CZ" dirty="0"/>
              <a:t>na čtenářský komfort adresáta.</a:t>
            </a:r>
          </a:p>
          <a:p>
            <a:r>
              <a:rPr lang="cs-CZ" dirty="0"/>
              <a:t>1b. </a:t>
            </a:r>
            <a:r>
              <a:rPr lang="cs-CZ" dirty="0" smtClean="0"/>
              <a:t> </a:t>
            </a:r>
            <a:r>
              <a:rPr lang="cs-CZ" dirty="0" smtClean="0">
                <a:sym typeface="Symbol" panose="05050102010706020507" pitchFamily="18" charset="2"/>
              </a:rPr>
              <a:t></a:t>
            </a:r>
            <a:r>
              <a:rPr lang="cs-CZ" dirty="0" smtClean="0"/>
              <a:t> </a:t>
            </a:r>
            <a:r>
              <a:rPr lang="cs-CZ" dirty="0"/>
              <a:t>Pravopisné a tvaroslovné chyby se vyskytují ve větší míře </a:t>
            </a:r>
            <a:r>
              <a:rPr lang="cs-CZ" b="1" u="sng" dirty="0"/>
              <a:t>(8-9 chyb). </a:t>
            </a:r>
          </a:p>
          <a:p>
            <a:r>
              <a:rPr lang="cs-CZ" dirty="0"/>
              <a:t>       </a:t>
            </a:r>
            <a:r>
              <a:rPr lang="cs-CZ" dirty="0">
                <a:sym typeface="Symbol" panose="05050102010706020507" pitchFamily="18" charset="2"/>
              </a:rPr>
              <a:t></a:t>
            </a:r>
            <a:r>
              <a:rPr lang="cs-CZ" dirty="0"/>
              <a:t> Chyby</a:t>
            </a:r>
            <a:r>
              <a:rPr lang="cs-CZ" u="sng" dirty="0"/>
              <a:t> mají vliv </a:t>
            </a:r>
            <a:r>
              <a:rPr lang="cs-CZ" dirty="0"/>
              <a:t>na čtenářský komfort adresáta.</a:t>
            </a:r>
          </a:p>
          <a:p>
            <a:r>
              <a:rPr lang="cs-CZ" dirty="0"/>
              <a:t>0b. </a:t>
            </a:r>
            <a:r>
              <a:rPr lang="cs-CZ" dirty="0" smtClean="0"/>
              <a:t> </a:t>
            </a:r>
            <a:r>
              <a:rPr lang="cs-CZ" dirty="0" smtClean="0">
                <a:sym typeface="Symbol" panose="05050102010706020507" pitchFamily="18" charset="2"/>
              </a:rPr>
              <a:t></a:t>
            </a:r>
            <a:r>
              <a:rPr lang="cs-CZ" dirty="0" smtClean="0"/>
              <a:t> </a:t>
            </a:r>
            <a:r>
              <a:rPr lang="cs-CZ" dirty="0"/>
              <a:t>Pravopisné a tvaroslovné chyby se vyskytují ve vysoké míře </a:t>
            </a:r>
            <a:r>
              <a:rPr lang="cs-CZ" b="1" u="sng" dirty="0"/>
              <a:t>(10 a více chyb</a:t>
            </a:r>
            <a:r>
              <a:rPr lang="cs-CZ" b="1" u="sng" dirty="0" smtClean="0"/>
              <a:t>).</a:t>
            </a:r>
            <a:endParaRPr lang="cs-CZ" b="1" u="sng" dirty="0"/>
          </a:p>
          <a:p>
            <a:r>
              <a:rPr lang="cs-CZ" dirty="0"/>
              <a:t>      </a:t>
            </a:r>
            <a:r>
              <a:rPr lang="cs-CZ" dirty="0" smtClean="0"/>
              <a:t> </a:t>
            </a:r>
            <a:r>
              <a:rPr lang="cs-CZ" dirty="0" smtClean="0">
                <a:sym typeface="Symbol" panose="05050102010706020507" pitchFamily="18" charset="2"/>
              </a:rPr>
              <a:t></a:t>
            </a:r>
            <a:r>
              <a:rPr lang="cs-CZ" dirty="0" smtClean="0"/>
              <a:t> </a:t>
            </a:r>
            <a:r>
              <a:rPr lang="cs-CZ" dirty="0"/>
              <a:t>Chyby </a:t>
            </a:r>
            <a:r>
              <a:rPr lang="cs-CZ" u="sng" dirty="0"/>
              <a:t>mají zásadní vliv </a:t>
            </a:r>
            <a:r>
              <a:rPr lang="cs-CZ" dirty="0"/>
              <a:t>na čtenářský komfort adresáta.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002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Hrubé chyby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ve </a:t>
            </a:r>
            <a:r>
              <a:rPr lang="cs-CZ" dirty="0"/>
              <a:t>vyjmenovaných slovech </a:t>
            </a:r>
          </a:p>
          <a:p>
            <a:r>
              <a:rPr lang="cs-CZ" dirty="0" smtClean="0"/>
              <a:t>v </a:t>
            </a:r>
            <a:r>
              <a:rPr lang="cs-CZ" dirty="0"/>
              <a:t>pravidlech psaní i/y po tvrdých a měkkých souhláskách, v koncovkách slov </a:t>
            </a:r>
          </a:p>
          <a:p>
            <a:r>
              <a:rPr lang="cs-CZ" dirty="0" smtClean="0"/>
              <a:t>ve </a:t>
            </a:r>
            <a:r>
              <a:rPr lang="cs-CZ" dirty="0"/>
              <a:t>shodě přísudku s podmětem </a:t>
            </a:r>
          </a:p>
          <a:p>
            <a:r>
              <a:rPr lang="cs-CZ" dirty="0" smtClean="0"/>
              <a:t>v </a:t>
            </a:r>
            <a:r>
              <a:rPr lang="cs-CZ" dirty="0"/>
              <a:t>psaní velkých písmen </a:t>
            </a:r>
          </a:p>
          <a:p>
            <a:r>
              <a:rPr lang="cs-CZ" dirty="0" smtClean="0"/>
              <a:t>v </a:t>
            </a:r>
            <a:r>
              <a:rPr lang="cs-CZ" dirty="0"/>
              <a:t>rozlišování hranice slov </a:t>
            </a:r>
          </a:p>
          <a:p>
            <a:r>
              <a:rPr lang="cs-CZ" dirty="0" smtClean="0"/>
              <a:t>v </a:t>
            </a:r>
            <a:r>
              <a:rPr lang="cs-CZ" dirty="0"/>
              <a:t>chybném psaní předpon </a:t>
            </a:r>
          </a:p>
          <a:p>
            <a:r>
              <a:rPr lang="cs-CZ" dirty="0" smtClean="0"/>
              <a:t>v </a:t>
            </a:r>
            <a:r>
              <a:rPr lang="cs-CZ" dirty="0"/>
              <a:t>psaní předložek </a:t>
            </a:r>
          </a:p>
          <a:p>
            <a:r>
              <a:rPr lang="cs-CZ" dirty="0" smtClean="0"/>
              <a:t>v </a:t>
            </a:r>
            <a:r>
              <a:rPr lang="cs-CZ" dirty="0"/>
              <a:t>asimilaci znělosti 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v </a:t>
            </a:r>
            <a:r>
              <a:rPr lang="cs-CZ" dirty="0"/>
              <a:t>souhláskových skupinách </a:t>
            </a:r>
          </a:p>
          <a:p>
            <a:r>
              <a:rPr lang="cs-CZ" dirty="0" smtClean="0"/>
              <a:t>v </a:t>
            </a:r>
            <a:r>
              <a:rPr lang="cs-CZ" dirty="0"/>
              <a:t>psaní mě/mně, </a:t>
            </a:r>
            <a:r>
              <a:rPr lang="cs-CZ" dirty="0" err="1"/>
              <a:t>bě</a:t>
            </a:r>
            <a:r>
              <a:rPr lang="cs-CZ" dirty="0"/>
              <a:t>/</a:t>
            </a:r>
            <a:r>
              <a:rPr lang="cs-CZ" dirty="0" err="1"/>
              <a:t>bje</a:t>
            </a:r>
            <a:r>
              <a:rPr lang="cs-CZ" dirty="0"/>
              <a:t>, </a:t>
            </a:r>
            <a:r>
              <a:rPr lang="cs-CZ" dirty="0" err="1"/>
              <a:t>vě</a:t>
            </a:r>
            <a:r>
              <a:rPr lang="cs-CZ" dirty="0"/>
              <a:t>/</a:t>
            </a:r>
            <a:r>
              <a:rPr lang="cs-CZ" dirty="0" err="1"/>
              <a:t>vje</a:t>
            </a:r>
            <a:r>
              <a:rPr lang="cs-CZ" dirty="0"/>
              <a:t>, </a:t>
            </a:r>
            <a:r>
              <a:rPr lang="cs-CZ" dirty="0" err="1"/>
              <a:t>pě</a:t>
            </a:r>
            <a:r>
              <a:rPr lang="cs-CZ" dirty="0"/>
              <a:t> </a:t>
            </a:r>
          </a:p>
          <a:p>
            <a:r>
              <a:rPr lang="cs-CZ" dirty="0" smtClean="0"/>
              <a:t>v </a:t>
            </a:r>
            <a:r>
              <a:rPr lang="cs-CZ" dirty="0"/>
              <a:t>interpunkci, pokud chyba má vliv na porozumění textu </a:t>
            </a:r>
          </a:p>
          <a:p>
            <a:r>
              <a:rPr lang="cs-CZ" dirty="0" smtClean="0"/>
              <a:t>v </a:t>
            </a:r>
            <a:r>
              <a:rPr lang="cs-CZ" dirty="0"/>
              <a:t>zápisu přímé řeči, pokud chyba má vliv na porozumění textu </a:t>
            </a:r>
          </a:p>
          <a:p>
            <a:r>
              <a:rPr lang="cs-CZ" dirty="0" smtClean="0"/>
              <a:t>chyby </a:t>
            </a:r>
            <a:r>
              <a:rPr lang="cs-CZ" dirty="0"/>
              <a:t>ve slovotvorbě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336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Malé chyby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</a:t>
            </a:r>
            <a:r>
              <a:rPr lang="cs-CZ" dirty="0"/>
              <a:t>interpunkci, pokud chyba nemá vliv na porozumění textu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zápisu přímé řeči, pokud chyba nemá vliv na porozumění textu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kvantitě hlásek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nesprávném dělení slov na konci </a:t>
            </a:r>
            <a:r>
              <a:rPr lang="cs-CZ" dirty="0" smtClean="0"/>
              <a:t>řádku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ve </a:t>
            </a:r>
            <a:r>
              <a:rPr lang="cs-CZ" dirty="0"/>
              <a:t>vynechání hlásek ve slově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451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Možná témata k diskuzi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Učili jste se na SŠ pravopis?</a:t>
            </a:r>
          </a:p>
          <a:p>
            <a:r>
              <a:rPr lang="cs-CZ" dirty="0" smtClean="0"/>
              <a:t>Měl by se na SŠ pravopis vyučovat?</a:t>
            </a:r>
          </a:p>
          <a:p>
            <a:r>
              <a:rPr lang="cs-CZ" dirty="0" smtClean="0"/>
              <a:t>Hodnocení pravopisu?</a:t>
            </a:r>
          </a:p>
          <a:p>
            <a:r>
              <a:rPr lang="cs-CZ" dirty="0" smtClean="0"/>
              <a:t>Pravopis ve slohu?</a:t>
            </a:r>
          </a:p>
          <a:p>
            <a:r>
              <a:rPr lang="cs-CZ" dirty="0" smtClean="0"/>
              <a:t>Malé/velké chyby</a:t>
            </a:r>
          </a:p>
          <a:p>
            <a:r>
              <a:rPr lang="cs-CZ" dirty="0" smtClean="0"/>
              <a:t>Jak pravopis zkoušet?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66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879</TotalTime>
  <Words>424</Words>
  <Application>Microsoft Office PowerPoint</Application>
  <PresentationFormat>Širokoúhlá obrazovka</PresentationFormat>
  <Paragraphs>60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Symbol</vt:lpstr>
      <vt:lpstr>Trebuchet MS</vt:lpstr>
      <vt:lpstr>Wingdings</vt:lpstr>
      <vt:lpstr>Wingdings 3</vt:lpstr>
      <vt:lpstr>Faseta</vt:lpstr>
      <vt:lpstr>RVP - pravopis</vt:lpstr>
      <vt:lpstr>RVP - pravopis</vt:lpstr>
      <vt:lpstr>Maturita - pravopis</vt:lpstr>
      <vt:lpstr>Hrubé chyby</vt:lpstr>
      <vt:lpstr>Malé chyby</vt:lpstr>
      <vt:lpstr>Možná témata k diskuzi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Lucie Krpatová</dc:creator>
  <cp:lastModifiedBy>Prokšová, Hana</cp:lastModifiedBy>
  <cp:revision>10</cp:revision>
  <dcterms:created xsi:type="dcterms:W3CDTF">2017-04-25T14:49:28Z</dcterms:created>
  <dcterms:modified xsi:type="dcterms:W3CDTF">2017-04-26T12:14:32Z</dcterms:modified>
</cp:coreProperties>
</file>