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440" autoAdjust="0"/>
    <p:restoredTop sz="94660"/>
  </p:normalViewPr>
  <p:slideViewPr>
    <p:cSldViewPr snapToGrid="0">
      <p:cViewPr>
        <p:scale>
          <a:sx n="75" d="100"/>
          <a:sy n="75" d="100"/>
        </p:scale>
        <p:origin x="644" y="1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C6337260-1F5E-4E03-A70A-9AD13EBC750A}" type="slidenum">
              <a:rPr lang="cs-CZ" smtClean="0"/>
              <a:t>‹#›</a:t>
            </a:fld>
            <a:endParaRPr lang="cs-CZ"/>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904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43A23E4-742E-4A3D-8FC7-1D71900454A3}" type="datetimeFigureOut">
              <a:rPr lang="cs-CZ" smtClean="0"/>
              <a:t>01.03.2021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2167792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0632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Kliknutím lze upravit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85949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157948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16125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2433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52893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412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68555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B43A23E4-742E-4A3D-8FC7-1D71900454A3}" type="datetimeFigureOut">
              <a:rPr lang="cs-CZ" smtClean="0"/>
              <a:t>01.03.2021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C6337260-1F5E-4E03-A70A-9AD13EBC750A}" type="slidenum">
              <a:rPr lang="cs-CZ" smtClean="0"/>
              <a:t>‹#›</a:t>
            </a:fld>
            <a:endParaRPr lang="cs-CZ"/>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7376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B43A23E4-742E-4A3D-8FC7-1D71900454A3}" type="datetimeFigureOut">
              <a:rPr lang="cs-CZ" smtClean="0"/>
              <a:t>01.03.2021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17214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B43A23E4-742E-4A3D-8FC7-1D71900454A3}" type="datetimeFigureOut">
              <a:rPr lang="cs-CZ" smtClean="0"/>
              <a:t>01.03.2021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C6337260-1F5E-4E03-A70A-9AD13EBC750A}" type="slidenum">
              <a:rPr lang="cs-CZ" smtClean="0"/>
              <a:t>‹#›</a:t>
            </a:fld>
            <a:endParaRPr lang="cs-CZ"/>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825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B43A23E4-742E-4A3D-8FC7-1D71900454A3}" type="datetimeFigureOut">
              <a:rPr lang="cs-CZ" smtClean="0"/>
              <a:t>01.03.2021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C6337260-1F5E-4E03-A70A-9AD13EBC750A}" type="slidenum">
              <a:rPr lang="cs-CZ" smtClean="0"/>
              <a:t>‹#›</a:t>
            </a:fld>
            <a:endParaRPr lang="cs-CZ"/>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636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3A23E4-742E-4A3D-8FC7-1D71900454A3}" type="datetimeFigureOut">
              <a:rPr lang="cs-CZ" smtClean="0"/>
              <a:t>01.03.2021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3511981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43A23E4-742E-4A3D-8FC7-1D71900454A3}" type="datetimeFigureOut">
              <a:rPr lang="cs-CZ" smtClean="0"/>
              <a:t>01.03.2021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337260-1F5E-4E03-A70A-9AD13EBC750A}" type="slidenum">
              <a:rPr lang="cs-CZ" smtClean="0"/>
              <a:t>‹#›</a:t>
            </a:fld>
            <a:endParaRPr lang="cs-CZ"/>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280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B43A23E4-742E-4A3D-8FC7-1D71900454A3}" type="datetimeFigureOut">
              <a:rPr lang="cs-CZ" smtClean="0"/>
              <a:t>01.03.2021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C6337260-1F5E-4E03-A70A-9AD13EBC750A}" type="slidenum">
              <a:rPr lang="cs-CZ" smtClean="0"/>
              <a:t>‹#›</a:t>
            </a:fld>
            <a:endParaRPr lang="cs-CZ"/>
          </a:p>
        </p:txBody>
      </p:sp>
    </p:spTree>
    <p:extLst>
      <p:ext uri="{BB962C8B-B14F-4D97-AF65-F5344CB8AC3E}">
        <p14:creationId xmlns:p14="http://schemas.microsoft.com/office/powerpoint/2010/main" val="98417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43A23E4-742E-4A3D-8FC7-1D71900454A3}" type="datetimeFigureOut">
              <a:rPr lang="cs-CZ" smtClean="0"/>
              <a:t>01.03.2021</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337260-1F5E-4E03-A70A-9AD13EBC750A}" type="slidenum">
              <a:rPr lang="cs-CZ" smtClean="0"/>
              <a:t>‹#›</a:t>
            </a:fld>
            <a:endParaRPr lang="cs-CZ"/>
          </a:p>
        </p:txBody>
      </p:sp>
    </p:spTree>
    <p:extLst>
      <p:ext uri="{BB962C8B-B14F-4D97-AF65-F5344CB8AC3E}">
        <p14:creationId xmlns:p14="http://schemas.microsoft.com/office/powerpoint/2010/main" val="2065249672"/>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err="1"/>
              <a:t>Walt</a:t>
            </a:r>
            <a:r>
              <a:rPr lang="cs-CZ" dirty="0"/>
              <a:t> </a:t>
            </a:r>
            <a:r>
              <a:rPr lang="cs-CZ" dirty="0" err="1"/>
              <a:t>Whitman</a:t>
            </a:r>
            <a:r>
              <a:rPr lang="cs-CZ" dirty="0"/>
              <a:t> </a:t>
            </a:r>
            <a:br>
              <a:rPr lang="cs-CZ" dirty="0"/>
            </a:br>
            <a:r>
              <a:rPr lang="cs-CZ" dirty="0"/>
              <a:t>(1819-1892)</a:t>
            </a:r>
          </a:p>
        </p:txBody>
      </p:sp>
      <p:sp>
        <p:nvSpPr>
          <p:cNvPr id="3" name="Podnadpis 2"/>
          <p:cNvSpPr>
            <a:spLocks noGrp="1"/>
          </p:cNvSpPr>
          <p:nvPr>
            <p:ph type="subTitle" idx="1"/>
          </p:nvPr>
        </p:nvSpPr>
        <p:spPr/>
        <p:txBody>
          <a:bodyPr/>
          <a:lstStyle/>
          <a:p>
            <a:r>
              <a:rPr lang="cs-CZ" dirty="0"/>
              <a:t>And </a:t>
            </a:r>
            <a:r>
              <a:rPr lang="cs-CZ" dirty="0" err="1"/>
              <a:t>the</a:t>
            </a:r>
            <a:r>
              <a:rPr lang="cs-CZ" dirty="0"/>
              <a:t> „</a:t>
            </a:r>
            <a:r>
              <a:rPr lang="cs-CZ" dirty="0" err="1"/>
              <a:t>Whitmanesque</a:t>
            </a:r>
            <a:r>
              <a:rPr lang="cs-CZ" dirty="0"/>
              <a:t> line“ in </a:t>
            </a:r>
            <a:r>
              <a:rPr lang="cs-CZ" dirty="0" err="1"/>
              <a:t>American</a:t>
            </a:r>
            <a:r>
              <a:rPr lang="cs-CZ" dirty="0"/>
              <a:t> </a:t>
            </a:r>
            <a:r>
              <a:rPr lang="cs-CZ" dirty="0" err="1"/>
              <a:t>poetry</a:t>
            </a:r>
            <a:endParaRPr lang="cs-CZ" dirty="0"/>
          </a:p>
        </p:txBody>
      </p:sp>
    </p:spTree>
    <p:extLst>
      <p:ext uri="{BB962C8B-B14F-4D97-AF65-F5344CB8AC3E}">
        <p14:creationId xmlns:p14="http://schemas.microsoft.com/office/powerpoint/2010/main" val="1100408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8442" y="0"/>
            <a:ext cx="5235115" cy="6858000"/>
          </a:xfrm>
          <a:prstGeom prst="rect">
            <a:avLst/>
          </a:prstGeom>
        </p:spPr>
      </p:pic>
      <p:sp>
        <p:nvSpPr>
          <p:cNvPr id="3" name="TextovéPole 2"/>
          <p:cNvSpPr txBox="1"/>
          <p:nvPr/>
        </p:nvSpPr>
        <p:spPr>
          <a:xfrm>
            <a:off x="557213" y="1210614"/>
            <a:ext cx="2714021" cy="1477328"/>
          </a:xfrm>
          <a:prstGeom prst="rect">
            <a:avLst/>
          </a:prstGeom>
          <a:noFill/>
        </p:spPr>
        <p:txBody>
          <a:bodyPr wrap="square" rtlCol="0">
            <a:spAutoFit/>
          </a:bodyPr>
          <a:lstStyle/>
          <a:p>
            <a:r>
              <a:rPr lang="cs-CZ" dirty="0" err="1"/>
              <a:t>The</a:t>
            </a:r>
            <a:r>
              <a:rPr lang="cs-CZ" dirty="0"/>
              <a:t> </a:t>
            </a:r>
            <a:r>
              <a:rPr lang="cs-CZ" dirty="0" err="1"/>
              <a:t>engraving</a:t>
            </a:r>
            <a:r>
              <a:rPr lang="cs-CZ" dirty="0"/>
              <a:t> (a </a:t>
            </a:r>
            <a:r>
              <a:rPr lang="cs-CZ" dirty="0" err="1"/>
              <a:t>potrait</a:t>
            </a:r>
            <a:r>
              <a:rPr lang="cs-CZ" dirty="0"/>
              <a:t> </a:t>
            </a:r>
            <a:r>
              <a:rPr lang="cs-CZ" dirty="0" err="1"/>
              <a:t>of</a:t>
            </a:r>
            <a:r>
              <a:rPr lang="cs-CZ" dirty="0"/>
              <a:t> </a:t>
            </a:r>
            <a:r>
              <a:rPr lang="cs-CZ" dirty="0" err="1"/>
              <a:t>himself</a:t>
            </a:r>
            <a:r>
              <a:rPr lang="cs-CZ" dirty="0"/>
              <a:t>) </a:t>
            </a:r>
            <a:r>
              <a:rPr lang="cs-CZ" dirty="0" err="1"/>
              <a:t>that</a:t>
            </a:r>
            <a:r>
              <a:rPr lang="cs-CZ" dirty="0"/>
              <a:t> </a:t>
            </a:r>
            <a:r>
              <a:rPr lang="cs-CZ" dirty="0" err="1"/>
              <a:t>Whitman</a:t>
            </a:r>
            <a:r>
              <a:rPr lang="cs-CZ" dirty="0"/>
              <a:t> </a:t>
            </a:r>
            <a:r>
              <a:rPr lang="cs-CZ" dirty="0" err="1"/>
              <a:t>published</a:t>
            </a:r>
            <a:r>
              <a:rPr lang="cs-CZ" dirty="0"/>
              <a:t> in </a:t>
            </a:r>
            <a:r>
              <a:rPr lang="cs-CZ" dirty="0" err="1"/>
              <a:t>the</a:t>
            </a:r>
            <a:r>
              <a:rPr lang="cs-CZ" dirty="0"/>
              <a:t> </a:t>
            </a:r>
            <a:r>
              <a:rPr lang="cs-CZ" dirty="0" err="1"/>
              <a:t>first</a:t>
            </a:r>
            <a:r>
              <a:rPr lang="cs-CZ" dirty="0"/>
              <a:t>, </a:t>
            </a:r>
            <a:r>
              <a:rPr lang="cs-CZ" dirty="0" err="1"/>
              <a:t>unsigned</a:t>
            </a:r>
            <a:r>
              <a:rPr lang="cs-CZ" dirty="0"/>
              <a:t> </a:t>
            </a:r>
            <a:r>
              <a:rPr lang="cs-CZ" dirty="0" err="1"/>
              <a:t>edition</a:t>
            </a:r>
            <a:r>
              <a:rPr lang="cs-CZ" dirty="0"/>
              <a:t> </a:t>
            </a:r>
            <a:r>
              <a:rPr lang="cs-CZ" dirty="0" err="1"/>
              <a:t>of</a:t>
            </a:r>
            <a:r>
              <a:rPr lang="cs-CZ" dirty="0"/>
              <a:t> </a:t>
            </a:r>
            <a:r>
              <a:rPr lang="cs-CZ" i="1" dirty="0" err="1"/>
              <a:t>Leaves</a:t>
            </a:r>
            <a:r>
              <a:rPr lang="cs-CZ" i="1" dirty="0"/>
              <a:t> </a:t>
            </a:r>
            <a:r>
              <a:rPr lang="cs-CZ" i="1" dirty="0" err="1"/>
              <a:t>of</a:t>
            </a:r>
            <a:r>
              <a:rPr lang="cs-CZ" i="1" dirty="0"/>
              <a:t> Grass, </a:t>
            </a:r>
            <a:r>
              <a:rPr lang="cs-CZ" dirty="0"/>
              <a:t>1855. </a:t>
            </a:r>
          </a:p>
        </p:txBody>
      </p:sp>
    </p:spTree>
    <p:extLst>
      <p:ext uri="{BB962C8B-B14F-4D97-AF65-F5344CB8AC3E}">
        <p14:creationId xmlns:p14="http://schemas.microsoft.com/office/powerpoint/2010/main" val="302295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Undeniable</a:t>
            </a:r>
            <a:r>
              <a:rPr lang="cs-CZ" dirty="0"/>
              <a:t> </a:t>
            </a:r>
            <a:r>
              <a:rPr lang="cs-CZ" dirty="0" err="1"/>
              <a:t>Influences</a:t>
            </a:r>
            <a:r>
              <a:rPr lang="cs-CZ" dirty="0"/>
              <a:t> </a:t>
            </a:r>
            <a:r>
              <a:rPr lang="cs-CZ" dirty="0" err="1"/>
              <a:t>of</a:t>
            </a:r>
            <a:r>
              <a:rPr lang="cs-CZ" dirty="0"/>
              <a:t> </a:t>
            </a:r>
            <a:r>
              <a:rPr lang="cs-CZ" dirty="0" err="1"/>
              <a:t>Transcendentalism</a:t>
            </a:r>
            <a:endParaRPr lang="cs-CZ" dirty="0"/>
          </a:p>
        </p:txBody>
      </p:sp>
      <p:sp>
        <p:nvSpPr>
          <p:cNvPr id="3" name="Zástupný symbol pro obsah 2"/>
          <p:cNvSpPr>
            <a:spLocks noGrp="1"/>
          </p:cNvSpPr>
          <p:nvPr>
            <p:ph idx="1"/>
          </p:nvPr>
        </p:nvSpPr>
        <p:spPr>
          <a:xfrm>
            <a:off x="1295401" y="2001078"/>
            <a:ext cx="9601196" cy="3874790"/>
          </a:xfrm>
        </p:spPr>
        <p:txBody>
          <a:bodyPr>
            <a:noAutofit/>
          </a:bodyPr>
          <a:lstStyle/>
          <a:p>
            <a:r>
              <a:rPr lang="cs-CZ" sz="1400" dirty="0" err="1"/>
              <a:t>Upon</a:t>
            </a:r>
            <a:r>
              <a:rPr lang="cs-CZ" sz="1400" dirty="0"/>
              <a:t> </a:t>
            </a:r>
            <a:r>
              <a:rPr lang="cs-CZ" sz="1400" dirty="0" err="1"/>
              <a:t>Whitman</a:t>
            </a:r>
            <a:r>
              <a:rPr lang="cs-CZ" sz="1400" dirty="0"/>
              <a:t>, a free-</a:t>
            </a:r>
            <a:r>
              <a:rPr lang="cs-CZ" sz="1400" dirty="0" err="1"/>
              <a:t>minded</a:t>
            </a:r>
            <a:r>
              <a:rPr lang="cs-CZ" sz="1400" dirty="0"/>
              <a:t>, </a:t>
            </a:r>
            <a:r>
              <a:rPr lang="cs-CZ" sz="1400" dirty="0" err="1"/>
              <a:t>intellectually</a:t>
            </a:r>
            <a:r>
              <a:rPr lang="cs-CZ" sz="1400" dirty="0"/>
              <a:t> </a:t>
            </a:r>
            <a:r>
              <a:rPr lang="cs-CZ" sz="1400" dirty="0" err="1"/>
              <a:t>curious</a:t>
            </a:r>
            <a:r>
              <a:rPr lang="cs-CZ" sz="1400" dirty="0"/>
              <a:t> </a:t>
            </a:r>
            <a:r>
              <a:rPr lang="cs-CZ" sz="1400" dirty="0" err="1"/>
              <a:t>young</a:t>
            </a:r>
            <a:r>
              <a:rPr lang="cs-CZ" sz="1400" dirty="0"/>
              <a:t> man, </a:t>
            </a:r>
            <a:r>
              <a:rPr lang="cs-CZ" sz="1400" dirty="0" err="1"/>
              <a:t>journalist</a:t>
            </a:r>
            <a:r>
              <a:rPr lang="cs-CZ" sz="1400" dirty="0"/>
              <a:t>, </a:t>
            </a:r>
            <a:r>
              <a:rPr lang="cs-CZ" sz="1400" dirty="0" err="1"/>
              <a:t>from</a:t>
            </a:r>
            <a:r>
              <a:rPr lang="cs-CZ" sz="1400" dirty="0"/>
              <a:t> a </a:t>
            </a:r>
            <a:r>
              <a:rPr lang="cs-CZ" sz="1400" dirty="0" err="1"/>
              <a:t>poor</a:t>
            </a:r>
            <a:r>
              <a:rPr lang="cs-CZ" sz="1400" dirty="0"/>
              <a:t> </a:t>
            </a:r>
            <a:r>
              <a:rPr lang="cs-CZ" sz="1400" dirty="0" err="1"/>
              <a:t>family</a:t>
            </a:r>
            <a:r>
              <a:rPr lang="cs-CZ" sz="1400" dirty="0"/>
              <a:t> </a:t>
            </a:r>
            <a:r>
              <a:rPr lang="cs-CZ" sz="1400" dirty="0" err="1"/>
              <a:t>from</a:t>
            </a:r>
            <a:r>
              <a:rPr lang="cs-CZ" sz="1400" dirty="0"/>
              <a:t> Long Island, New York </a:t>
            </a:r>
            <a:r>
              <a:rPr lang="cs-CZ" sz="1400" dirty="0" err="1"/>
              <a:t>state</a:t>
            </a:r>
            <a:r>
              <a:rPr lang="cs-CZ" sz="1400" dirty="0"/>
              <a:t>; </a:t>
            </a:r>
            <a:r>
              <a:rPr lang="cs-CZ" sz="1400" dirty="0" err="1"/>
              <a:t>later</a:t>
            </a:r>
            <a:r>
              <a:rPr lang="cs-CZ" sz="1400" dirty="0"/>
              <a:t> </a:t>
            </a:r>
            <a:r>
              <a:rPr lang="cs-CZ" sz="1400" dirty="0" err="1"/>
              <a:t>an</a:t>
            </a:r>
            <a:r>
              <a:rPr lang="cs-CZ" sz="1400" dirty="0"/>
              <a:t> </a:t>
            </a:r>
            <a:r>
              <a:rPr lang="cs-CZ" sz="1400" dirty="0" err="1"/>
              <a:t>original</a:t>
            </a:r>
            <a:r>
              <a:rPr lang="cs-CZ" sz="1400" dirty="0"/>
              <a:t> </a:t>
            </a:r>
            <a:r>
              <a:rPr lang="cs-CZ" sz="1400" dirty="0" err="1"/>
              <a:t>poet</a:t>
            </a:r>
            <a:r>
              <a:rPr lang="cs-CZ" sz="1400" dirty="0"/>
              <a:t> </a:t>
            </a:r>
            <a:r>
              <a:rPr lang="cs-CZ" sz="1400" dirty="0" err="1"/>
              <a:t>with</a:t>
            </a:r>
            <a:r>
              <a:rPr lang="cs-CZ" sz="1400" dirty="0"/>
              <a:t> a </a:t>
            </a:r>
            <a:r>
              <a:rPr lang="cs-CZ" sz="1400" dirty="0" err="1"/>
              <a:t>great</a:t>
            </a:r>
            <a:r>
              <a:rPr lang="cs-CZ" sz="1400" dirty="0"/>
              <a:t> influence </a:t>
            </a:r>
            <a:r>
              <a:rPr lang="cs-CZ" sz="1400" dirty="0" err="1"/>
              <a:t>upon</a:t>
            </a:r>
            <a:r>
              <a:rPr lang="cs-CZ" sz="1400" dirty="0"/>
              <a:t> </a:t>
            </a:r>
            <a:r>
              <a:rPr lang="cs-CZ" sz="1400" dirty="0" err="1"/>
              <a:t>European</a:t>
            </a:r>
            <a:r>
              <a:rPr lang="cs-CZ" sz="1400" dirty="0"/>
              <a:t> and </a:t>
            </a:r>
            <a:r>
              <a:rPr lang="cs-CZ" sz="1400" dirty="0" err="1"/>
              <a:t>American</a:t>
            </a:r>
            <a:r>
              <a:rPr lang="cs-CZ" sz="1400" dirty="0"/>
              <a:t> </a:t>
            </a:r>
            <a:r>
              <a:rPr lang="cs-CZ" sz="1400" dirty="0" err="1"/>
              <a:t>literary</a:t>
            </a:r>
            <a:r>
              <a:rPr lang="cs-CZ" sz="1400" dirty="0"/>
              <a:t> </a:t>
            </a:r>
            <a:r>
              <a:rPr lang="cs-CZ" sz="1400" dirty="0" err="1"/>
              <a:t>imagination</a:t>
            </a:r>
            <a:r>
              <a:rPr lang="cs-CZ" sz="1400" dirty="0"/>
              <a:t> in </a:t>
            </a:r>
            <a:r>
              <a:rPr lang="cs-CZ" sz="1400" dirty="0" err="1"/>
              <a:t>the</a:t>
            </a:r>
            <a:r>
              <a:rPr lang="cs-CZ" sz="1400" dirty="0"/>
              <a:t> 20th </a:t>
            </a:r>
            <a:r>
              <a:rPr lang="cs-CZ" sz="1400" dirty="0" err="1"/>
              <a:t>century</a:t>
            </a:r>
            <a:r>
              <a:rPr lang="cs-CZ" sz="1400" dirty="0"/>
              <a:t>.</a:t>
            </a:r>
          </a:p>
          <a:p>
            <a:r>
              <a:rPr lang="cs-CZ" sz="1400" dirty="0" err="1"/>
              <a:t>Upon</a:t>
            </a:r>
            <a:r>
              <a:rPr lang="cs-CZ" sz="1400" dirty="0"/>
              <a:t> </a:t>
            </a:r>
            <a:r>
              <a:rPr lang="cs-CZ" sz="1400" dirty="0" err="1"/>
              <a:t>the</a:t>
            </a:r>
            <a:r>
              <a:rPr lang="cs-CZ" sz="1400" dirty="0"/>
              <a:t> </a:t>
            </a:r>
            <a:r>
              <a:rPr lang="cs-CZ" sz="1400" dirty="0" err="1"/>
              <a:t>individual</a:t>
            </a:r>
            <a:r>
              <a:rPr lang="cs-CZ" sz="1400" dirty="0"/>
              <a:t> </a:t>
            </a:r>
            <a:r>
              <a:rPr lang="cs-CZ" sz="1400" dirty="0" err="1"/>
              <a:t>self-confidence</a:t>
            </a:r>
            <a:r>
              <a:rPr lang="cs-CZ" sz="1400" dirty="0"/>
              <a:t> </a:t>
            </a:r>
            <a:r>
              <a:rPr lang="cs-CZ" sz="1400" dirty="0" err="1"/>
              <a:t>of</a:t>
            </a:r>
            <a:r>
              <a:rPr lang="cs-CZ" sz="1400" dirty="0"/>
              <a:t> </a:t>
            </a:r>
            <a:r>
              <a:rPr lang="cs-CZ" sz="1400" dirty="0" err="1"/>
              <a:t>important</a:t>
            </a:r>
            <a:r>
              <a:rPr lang="cs-CZ" sz="1400" dirty="0"/>
              <a:t> </a:t>
            </a:r>
            <a:r>
              <a:rPr lang="cs-CZ" sz="1400" dirty="0" err="1"/>
              <a:t>American</a:t>
            </a:r>
            <a:r>
              <a:rPr lang="cs-CZ" sz="1400" dirty="0"/>
              <a:t> </a:t>
            </a:r>
            <a:r>
              <a:rPr lang="cs-CZ" sz="1400" dirty="0" err="1"/>
              <a:t>women</a:t>
            </a:r>
            <a:r>
              <a:rPr lang="cs-CZ" sz="1400" dirty="0"/>
              <a:t> </a:t>
            </a:r>
            <a:r>
              <a:rPr lang="cs-CZ" sz="1400" dirty="0" err="1"/>
              <a:t>writers</a:t>
            </a:r>
            <a:r>
              <a:rPr lang="cs-CZ" sz="1400" dirty="0"/>
              <a:t> in </a:t>
            </a:r>
            <a:r>
              <a:rPr lang="cs-CZ" sz="1400" dirty="0" err="1"/>
              <a:t>the</a:t>
            </a:r>
            <a:r>
              <a:rPr lang="cs-CZ" sz="1400" dirty="0"/>
              <a:t> 19th </a:t>
            </a:r>
            <a:r>
              <a:rPr lang="cs-CZ" sz="1400" dirty="0" err="1"/>
              <a:t>century</a:t>
            </a:r>
            <a:r>
              <a:rPr lang="cs-CZ" sz="1400" dirty="0"/>
              <a:t>: </a:t>
            </a:r>
          </a:p>
          <a:p>
            <a:r>
              <a:rPr lang="cs-CZ" sz="1400" dirty="0"/>
              <a:t>    Sarah Margaret </a:t>
            </a:r>
            <a:r>
              <a:rPr lang="cs-CZ" sz="1400" dirty="0" err="1"/>
              <a:t>Fuller</a:t>
            </a:r>
            <a:r>
              <a:rPr lang="cs-CZ" sz="1400" dirty="0"/>
              <a:t> (1810-1850), </a:t>
            </a:r>
            <a:r>
              <a:rPr lang="cs-CZ" sz="1400" dirty="0" err="1"/>
              <a:t>an</a:t>
            </a:r>
            <a:r>
              <a:rPr lang="cs-CZ" sz="1400" dirty="0"/>
              <a:t> early </a:t>
            </a:r>
            <a:r>
              <a:rPr lang="cs-CZ" sz="1400" dirty="0" err="1"/>
              <a:t>American</a:t>
            </a:r>
            <a:r>
              <a:rPr lang="cs-CZ" sz="1400" dirty="0"/>
              <a:t> </a:t>
            </a:r>
            <a:r>
              <a:rPr lang="cs-CZ" sz="1400" dirty="0" err="1"/>
              <a:t>woman</a:t>
            </a:r>
            <a:r>
              <a:rPr lang="cs-CZ" sz="1400" dirty="0"/>
              <a:t> </a:t>
            </a:r>
            <a:r>
              <a:rPr lang="cs-CZ" sz="1400" dirty="0" err="1"/>
              <a:t>literary</a:t>
            </a:r>
            <a:r>
              <a:rPr lang="cs-CZ" sz="1400" dirty="0"/>
              <a:t> </a:t>
            </a:r>
            <a:r>
              <a:rPr lang="cs-CZ" sz="1400" dirty="0" err="1"/>
              <a:t>critic</a:t>
            </a:r>
            <a:r>
              <a:rPr lang="cs-CZ" sz="1400" dirty="0"/>
              <a:t>, </a:t>
            </a:r>
            <a:r>
              <a:rPr lang="cs-CZ" sz="1400" dirty="0" err="1"/>
              <a:t>translator</a:t>
            </a:r>
            <a:r>
              <a:rPr lang="cs-CZ" sz="1400" dirty="0"/>
              <a:t>, </a:t>
            </a:r>
            <a:r>
              <a:rPr lang="cs-CZ" sz="1400" dirty="0" err="1"/>
              <a:t>journalist</a:t>
            </a:r>
            <a:r>
              <a:rPr lang="cs-CZ" sz="1400" dirty="0"/>
              <a:t> and </a:t>
            </a:r>
            <a:r>
              <a:rPr lang="cs-CZ" sz="1400" dirty="0" err="1"/>
              <a:t>feminist</a:t>
            </a:r>
            <a:r>
              <a:rPr lang="cs-CZ" sz="1400" dirty="0"/>
              <a:t> (</a:t>
            </a:r>
            <a:r>
              <a:rPr lang="cs-CZ" sz="1400" dirty="0" err="1"/>
              <a:t>essay</a:t>
            </a:r>
            <a:r>
              <a:rPr lang="cs-CZ" sz="1400" dirty="0"/>
              <a:t> „</a:t>
            </a:r>
            <a:r>
              <a:rPr lang="cs-CZ" sz="1400" dirty="0" err="1"/>
              <a:t>Woman</a:t>
            </a:r>
            <a:r>
              <a:rPr lang="cs-CZ" sz="1400" dirty="0"/>
              <a:t> in </a:t>
            </a:r>
            <a:r>
              <a:rPr lang="cs-CZ" sz="1400" dirty="0" err="1"/>
              <a:t>the</a:t>
            </a:r>
            <a:r>
              <a:rPr lang="cs-CZ" sz="1400" dirty="0"/>
              <a:t> </a:t>
            </a:r>
            <a:r>
              <a:rPr lang="cs-CZ" sz="1400" dirty="0" err="1"/>
              <a:t>the</a:t>
            </a:r>
            <a:r>
              <a:rPr lang="cs-CZ" sz="1400" dirty="0"/>
              <a:t> 19th </a:t>
            </a:r>
            <a:r>
              <a:rPr lang="cs-CZ" sz="1400" dirty="0" err="1"/>
              <a:t>century</a:t>
            </a:r>
            <a:r>
              <a:rPr lang="cs-CZ" sz="1400" dirty="0"/>
              <a:t>“, 1845).</a:t>
            </a:r>
          </a:p>
          <a:p>
            <a:r>
              <a:rPr lang="cs-CZ" sz="1400" dirty="0"/>
              <a:t>    Louisa May </a:t>
            </a:r>
            <a:r>
              <a:rPr lang="cs-CZ" sz="1400" dirty="0" err="1"/>
              <a:t>Alcott</a:t>
            </a:r>
            <a:r>
              <a:rPr lang="cs-CZ" sz="1400" dirty="0"/>
              <a:t> (1832-1888), </a:t>
            </a:r>
            <a:r>
              <a:rPr lang="cs-CZ" sz="1400" dirty="0" err="1"/>
              <a:t>daughter</a:t>
            </a:r>
            <a:r>
              <a:rPr lang="cs-CZ" sz="1400" dirty="0"/>
              <a:t> </a:t>
            </a:r>
            <a:r>
              <a:rPr lang="cs-CZ" sz="1400" dirty="0" err="1"/>
              <a:t>of</a:t>
            </a:r>
            <a:r>
              <a:rPr lang="cs-CZ" sz="1400" dirty="0"/>
              <a:t> a </a:t>
            </a:r>
            <a:r>
              <a:rPr lang="cs-CZ" sz="1400" dirty="0" err="1"/>
              <a:t>transcendentalist</a:t>
            </a:r>
            <a:r>
              <a:rPr lang="cs-CZ" sz="1400" dirty="0"/>
              <a:t> </a:t>
            </a:r>
            <a:r>
              <a:rPr lang="cs-CZ" sz="1400" dirty="0" err="1"/>
              <a:t>educator</a:t>
            </a:r>
            <a:r>
              <a:rPr lang="cs-CZ" sz="1400" dirty="0"/>
              <a:t>, </a:t>
            </a:r>
            <a:r>
              <a:rPr lang="cs-CZ" sz="1400" dirty="0" err="1"/>
              <a:t>Bronson</a:t>
            </a:r>
            <a:r>
              <a:rPr lang="cs-CZ" sz="1400" dirty="0"/>
              <a:t> </a:t>
            </a:r>
            <a:r>
              <a:rPr lang="cs-CZ" sz="1400" dirty="0" err="1"/>
              <a:t>Alcott</a:t>
            </a:r>
            <a:r>
              <a:rPr lang="cs-CZ" sz="1400" dirty="0"/>
              <a:t>. </a:t>
            </a:r>
            <a:r>
              <a:rPr lang="cs-CZ" sz="1400" dirty="0" err="1"/>
              <a:t>She</a:t>
            </a:r>
            <a:r>
              <a:rPr lang="cs-CZ" sz="1400" dirty="0"/>
              <a:t> </a:t>
            </a:r>
            <a:r>
              <a:rPr lang="cs-CZ" sz="1400" dirty="0" err="1"/>
              <a:t>is</a:t>
            </a:r>
            <a:r>
              <a:rPr lang="cs-CZ" sz="1400" dirty="0"/>
              <a:t> </a:t>
            </a:r>
            <a:r>
              <a:rPr lang="cs-CZ" sz="1400" dirty="0" err="1"/>
              <a:t>the</a:t>
            </a:r>
            <a:r>
              <a:rPr lang="cs-CZ" sz="1400" dirty="0"/>
              <a:t> </a:t>
            </a:r>
            <a:r>
              <a:rPr lang="cs-CZ" sz="1400" dirty="0" err="1"/>
              <a:t>author</a:t>
            </a:r>
            <a:r>
              <a:rPr lang="cs-CZ" sz="1400" dirty="0"/>
              <a:t> </a:t>
            </a:r>
            <a:r>
              <a:rPr lang="cs-CZ" sz="1400" dirty="0" err="1"/>
              <a:t>of</a:t>
            </a:r>
            <a:r>
              <a:rPr lang="cs-CZ" sz="1400" dirty="0"/>
              <a:t> </a:t>
            </a:r>
            <a:r>
              <a:rPr lang="cs-CZ" sz="1400" i="1" dirty="0" err="1"/>
              <a:t>Little</a:t>
            </a:r>
            <a:r>
              <a:rPr lang="cs-CZ" sz="1400" i="1" dirty="0"/>
              <a:t> </a:t>
            </a:r>
            <a:r>
              <a:rPr lang="cs-CZ" sz="1400" i="1" dirty="0" err="1"/>
              <a:t>Women</a:t>
            </a:r>
            <a:r>
              <a:rPr lang="cs-CZ" sz="1400" i="1" dirty="0"/>
              <a:t> </a:t>
            </a:r>
            <a:r>
              <a:rPr lang="cs-CZ" sz="1400" dirty="0"/>
              <a:t>(1868).</a:t>
            </a:r>
          </a:p>
          <a:p>
            <a:r>
              <a:rPr lang="cs-CZ" sz="1400" dirty="0"/>
              <a:t>    Elizabeth </a:t>
            </a:r>
            <a:r>
              <a:rPr lang="cs-CZ" sz="1400" dirty="0" err="1"/>
              <a:t>Palmer</a:t>
            </a:r>
            <a:r>
              <a:rPr lang="cs-CZ" sz="1400" dirty="0"/>
              <a:t> </a:t>
            </a:r>
            <a:r>
              <a:rPr lang="cs-CZ" sz="1400" dirty="0" err="1"/>
              <a:t>Peabody</a:t>
            </a:r>
            <a:r>
              <a:rPr lang="cs-CZ" sz="1400" dirty="0"/>
              <a:t>, </a:t>
            </a:r>
            <a:r>
              <a:rPr lang="cs-CZ" sz="1400" dirty="0" err="1"/>
              <a:t>who</a:t>
            </a:r>
            <a:r>
              <a:rPr lang="cs-CZ" sz="1400" dirty="0"/>
              <a:t> </a:t>
            </a:r>
            <a:r>
              <a:rPr lang="cs-CZ" sz="1400" dirty="0" err="1"/>
              <a:t>opened</a:t>
            </a:r>
            <a:r>
              <a:rPr lang="cs-CZ" sz="1400" dirty="0"/>
              <a:t> </a:t>
            </a:r>
            <a:r>
              <a:rPr lang="cs-CZ" sz="1400" dirty="0" err="1"/>
              <a:t>the</a:t>
            </a:r>
            <a:r>
              <a:rPr lang="cs-CZ" sz="1400" dirty="0"/>
              <a:t> </a:t>
            </a:r>
            <a:r>
              <a:rPr lang="cs-CZ" sz="1400" dirty="0" err="1"/>
              <a:t>first</a:t>
            </a:r>
            <a:r>
              <a:rPr lang="cs-CZ" sz="1400" dirty="0"/>
              <a:t> </a:t>
            </a:r>
            <a:r>
              <a:rPr lang="cs-CZ" sz="1400" dirty="0" err="1"/>
              <a:t>English-language</a:t>
            </a:r>
            <a:r>
              <a:rPr lang="cs-CZ" sz="1400" dirty="0"/>
              <a:t> </a:t>
            </a:r>
            <a:r>
              <a:rPr lang="cs-CZ" sz="1400" dirty="0" err="1"/>
              <a:t>kindergarten</a:t>
            </a:r>
            <a:r>
              <a:rPr lang="cs-CZ" sz="1400" dirty="0"/>
              <a:t> in </a:t>
            </a:r>
            <a:r>
              <a:rPr lang="cs-CZ" sz="1400" dirty="0" err="1"/>
              <a:t>the</a:t>
            </a:r>
            <a:r>
              <a:rPr lang="cs-CZ" sz="1400" dirty="0"/>
              <a:t> USA (</a:t>
            </a:r>
            <a:r>
              <a:rPr lang="cs-CZ" sz="1400" dirty="0" err="1"/>
              <a:t>with</a:t>
            </a:r>
            <a:r>
              <a:rPr lang="cs-CZ" sz="1400" dirty="0"/>
              <a:t> a </a:t>
            </a:r>
            <a:r>
              <a:rPr lang="cs-CZ" sz="1400" dirty="0" err="1"/>
              <a:t>lasting</a:t>
            </a:r>
            <a:r>
              <a:rPr lang="cs-CZ" sz="1400" dirty="0"/>
              <a:t> influence), </a:t>
            </a:r>
            <a:r>
              <a:rPr lang="cs-CZ" sz="1400" dirty="0" err="1"/>
              <a:t>was</a:t>
            </a:r>
            <a:r>
              <a:rPr lang="cs-CZ" sz="1400" dirty="0"/>
              <a:t> </a:t>
            </a:r>
            <a:r>
              <a:rPr lang="cs-CZ" sz="1400" dirty="0" err="1"/>
              <a:t>the</a:t>
            </a:r>
            <a:r>
              <a:rPr lang="cs-CZ" sz="1400" dirty="0"/>
              <a:t> editor </a:t>
            </a:r>
            <a:r>
              <a:rPr lang="cs-CZ" sz="1400" dirty="0" err="1"/>
              <a:t>of</a:t>
            </a:r>
            <a:r>
              <a:rPr lang="cs-CZ" sz="1400" dirty="0"/>
              <a:t> </a:t>
            </a:r>
            <a:r>
              <a:rPr lang="cs-CZ" sz="1400" dirty="0" err="1"/>
              <a:t>the</a:t>
            </a:r>
            <a:r>
              <a:rPr lang="cs-CZ" sz="1400" dirty="0"/>
              <a:t> </a:t>
            </a:r>
            <a:r>
              <a:rPr lang="cs-CZ" sz="1400" dirty="0" err="1"/>
              <a:t>transcendentalist</a:t>
            </a:r>
            <a:r>
              <a:rPr lang="cs-CZ" sz="1400" dirty="0"/>
              <a:t> </a:t>
            </a:r>
            <a:r>
              <a:rPr lang="cs-CZ" sz="1400" dirty="0" err="1"/>
              <a:t>journal</a:t>
            </a:r>
            <a:r>
              <a:rPr lang="cs-CZ" sz="1400" dirty="0"/>
              <a:t> </a:t>
            </a:r>
            <a:r>
              <a:rPr lang="cs-CZ" sz="1400" i="1" dirty="0" err="1"/>
              <a:t>The</a:t>
            </a:r>
            <a:r>
              <a:rPr lang="cs-CZ" sz="1400" i="1" dirty="0"/>
              <a:t> </a:t>
            </a:r>
            <a:r>
              <a:rPr lang="cs-CZ" sz="1400" i="1" dirty="0" err="1"/>
              <a:t>Dial</a:t>
            </a:r>
            <a:r>
              <a:rPr lang="cs-CZ" sz="1400" dirty="0"/>
              <a:t> (</a:t>
            </a:r>
            <a:r>
              <a:rPr lang="cs-CZ" sz="1400" dirty="0" err="1"/>
              <a:t>the</a:t>
            </a:r>
            <a:r>
              <a:rPr lang="cs-CZ" sz="1400" dirty="0"/>
              <a:t> 1840s), </a:t>
            </a:r>
            <a:r>
              <a:rPr lang="cs-CZ" sz="1400" dirty="0" err="1"/>
              <a:t>translator</a:t>
            </a:r>
            <a:r>
              <a:rPr lang="cs-CZ" sz="1400" dirty="0"/>
              <a:t> and </a:t>
            </a:r>
            <a:r>
              <a:rPr lang="cs-CZ" sz="1400" dirty="0" err="1"/>
              <a:t>owner</a:t>
            </a:r>
            <a:r>
              <a:rPr lang="cs-CZ" sz="1400" dirty="0"/>
              <a:t> </a:t>
            </a:r>
            <a:r>
              <a:rPr lang="cs-CZ" sz="1400" dirty="0" err="1"/>
              <a:t>of</a:t>
            </a:r>
            <a:r>
              <a:rPr lang="cs-CZ" sz="1400" dirty="0"/>
              <a:t> a Boston </a:t>
            </a:r>
            <a:r>
              <a:rPr lang="cs-CZ" sz="1400" dirty="0" err="1"/>
              <a:t>bookshop</a:t>
            </a:r>
            <a:r>
              <a:rPr lang="cs-CZ" sz="1400" dirty="0"/>
              <a:t>, a meeting place </a:t>
            </a:r>
            <a:r>
              <a:rPr lang="cs-CZ" sz="1400" dirty="0" err="1"/>
              <a:t>of</a:t>
            </a:r>
            <a:r>
              <a:rPr lang="cs-CZ" sz="1400" dirty="0"/>
              <a:t> </a:t>
            </a:r>
            <a:r>
              <a:rPr lang="cs-CZ" sz="1400" dirty="0" err="1"/>
              <a:t>transcendentalists</a:t>
            </a:r>
            <a:r>
              <a:rPr lang="cs-CZ" sz="1400" dirty="0"/>
              <a:t> (</a:t>
            </a:r>
            <a:r>
              <a:rPr lang="cs-CZ" sz="1400" dirty="0" err="1"/>
              <a:t>sister</a:t>
            </a:r>
            <a:r>
              <a:rPr lang="cs-CZ" sz="1400" dirty="0"/>
              <a:t> </a:t>
            </a:r>
            <a:r>
              <a:rPr lang="cs-CZ" sz="1400" dirty="0" err="1"/>
              <a:t>of</a:t>
            </a:r>
            <a:r>
              <a:rPr lang="cs-CZ" sz="1400" dirty="0"/>
              <a:t> Sophia </a:t>
            </a:r>
            <a:r>
              <a:rPr lang="cs-CZ" sz="1400" dirty="0" err="1"/>
              <a:t>Peabody</a:t>
            </a:r>
            <a:r>
              <a:rPr lang="cs-CZ" sz="1400" dirty="0"/>
              <a:t>, </a:t>
            </a:r>
            <a:r>
              <a:rPr lang="cs-CZ" sz="1400" dirty="0" err="1"/>
              <a:t>the</a:t>
            </a:r>
            <a:r>
              <a:rPr lang="cs-CZ" sz="1400" dirty="0"/>
              <a:t> </a:t>
            </a:r>
            <a:r>
              <a:rPr lang="cs-CZ" sz="1400" dirty="0" err="1"/>
              <a:t>wife</a:t>
            </a:r>
            <a:r>
              <a:rPr lang="cs-CZ" sz="1400" dirty="0"/>
              <a:t> </a:t>
            </a:r>
            <a:r>
              <a:rPr lang="cs-CZ" sz="1400" dirty="0" err="1"/>
              <a:t>of</a:t>
            </a:r>
            <a:r>
              <a:rPr lang="cs-CZ" sz="1400" dirty="0"/>
              <a:t> </a:t>
            </a:r>
            <a:r>
              <a:rPr lang="cs-CZ" sz="1400" dirty="0" err="1"/>
              <a:t>Nathaniel</a:t>
            </a:r>
            <a:r>
              <a:rPr lang="cs-CZ" sz="1400" dirty="0"/>
              <a:t> </a:t>
            </a:r>
            <a:r>
              <a:rPr lang="cs-CZ" sz="1400" dirty="0" err="1"/>
              <a:t>Hawthorne</a:t>
            </a:r>
            <a:r>
              <a:rPr lang="cs-CZ" sz="1400" dirty="0"/>
              <a:t>).</a:t>
            </a:r>
          </a:p>
          <a:p>
            <a:r>
              <a:rPr lang="cs-CZ" sz="1400" dirty="0" err="1"/>
              <a:t>Upon</a:t>
            </a:r>
            <a:r>
              <a:rPr lang="cs-CZ" sz="1400" dirty="0"/>
              <a:t> </a:t>
            </a:r>
            <a:r>
              <a:rPr lang="cs-CZ" sz="1400" dirty="0" err="1"/>
              <a:t>abolitionism</a:t>
            </a:r>
            <a:r>
              <a:rPr lang="cs-CZ" sz="1400" dirty="0"/>
              <a:t>…</a:t>
            </a:r>
          </a:p>
          <a:p>
            <a:r>
              <a:rPr lang="cs-CZ" sz="1400" dirty="0" err="1"/>
              <a:t>Upon</a:t>
            </a:r>
            <a:r>
              <a:rPr lang="cs-CZ" sz="1400" dirty="0"/>
              <a:t> Nietzsche (</a:t>
            </a:r>
            <a:r>
              <a:rPr lang="cs-CZ" sz="1400" dirty="0" err="1"/>
              <a:t>esp</a:t>
            </a:r>
            <a:r>
              <a:rPr lang="cs-CZ" sz="1400" dirty="0"/>
              <a:t>. </a:t>
            </a:r>
            <a:r>
              <a:rPr lang="cs-CZ" sz="1400" dirty="0" err="1"/>
              <a:t>the</a:t>
            </a:r>
            <a:r>
              <a:rPr lang="cs-CZ" sz="1400" dirty="0"/>
              <a:t> </a:t>
            </a:r>
            <a:r>
              <a:rPr lang="cs-CZ" sz="1400" dirty="0" err="1"/>
              <a:t>writings</a:t>
            </a:r>
            <a:r>
              <a:rPr lang="cs-CZ" sz="1400" dirty="0"/>
              <a:t> </a:t>
            </a:r>
            <a:r>
              <a:rPr lang="cs-CZ" sz="1400" dirty="0" err="1"/>
              <a:t>of</a:t>
            </a:r>
            <a:r>
              <a:rPr lang="cs-CZ" sz="1400" dirty="0"/>
              <a:t> Ralph </a:t>
            </a:r>
            <a:r>
              <a:rPr lang="cs-CZ" sz="1400" dirty="0" err="1"/>
              <a:t>Waldo</a:t>
            </a:r>
            <a:r>
              <a:rPr lang="cs-CZ" sz="1400" dirty="0"/>
              <a:t> </a:t>
            </a:r>
            <a:r>
              <a:rPr lang="cs-CZ" sz="1400" dirty="0" err="1"/>
              <a:t>Emerson</a:t>
            </a:r>
            <a:r>
              <a:rPr lang="cs-CZ" sz="1400" dirty="0"/>
              <a:t>), and </a:t>
            </a:r>
            <a:r>
              <a:rPr lang="cs-CZ" sz="1400" dirty="0" err="1"/>
              <a:t>thus</a:t>
            </a:r>
            <a:r>
              <a:rPr lang="cs-CZ" sz="1400" dirty="0"/>
              <a:t> </a:t>
            </a:r>
            <a:r>
              <a:rPr lang="cs-CZ" sz="1400" dirty="0" err="1"/>
              <a:t>upon</a:t>
            </a:r>
            <a:r>
              <a:rPr lang="cs-CZ" sz="1400" dirty="0"/>
              <a:t> </a:t>
            </a:r>
            <a:r>
              <a:rPr lang="cs-CZ" sz="1400" dirty="0" err="1"/>
              <a:t>international</a:t>
            </a:r>
            <a:r>
              <a:rPr lang="cs-CZ" sz="1400" dirty="0"/>
              <a:t> </a:t>
            </a:r>
            <a:r>
              <a:rPr lang="cs-CZ" sz="1400" dirty="0" err="1"/>
              <a:t>modernism</a:t>
            </a:r>
            <a:r>
              <a:rPr lang="cs-CZ" sz="1400" dirty="0"/>
              <a:t>…</a:t>
            </a:r>
          </a:p>
          <a:p>
            <a:r>
              <a:rPr lang="cs-CZ" sz="1400" dirty="0" err="1"/>
              <a:t>Upon</a:t>
            </a:r>
            <a:r>
              <a:rPr lang="cs-CZ" sz="1400" dirty="0"/>
              <a:t> many </a:t>
            </a:r>
            <a:r>
              <a:rPr lang="cs-CZ" sz="1400" dirty="0" err="1"/>
              <a:t>movements</a:t>
            </a:r>
            <a:r>
              <a:rPr lang="cs-CZ" sz="1400" dirty="0"/>
              <a:t> </a:t>
            </a:r>
            <a:r>
              <a:rPr lang="cs-CZ" sz="1400" dirty="0" err="1"/>
              <a:t>of</a:t>
            </a:r>
            <a:r>
              <a:rPr lang="cs-CZ" sz="1400" dirty="0"/>
              <a:t> </a:t>
            </a:r>
            <a:r>
              <a:rPr lang="cs-CZ" sz="1400" dirty="0" err="1"/>
              <a:t>the</a:t>
            </a:r>
            <a:r>
              <a:rPr lang="cs-CZ" sz="1400" dirty="0"/>
              <a:t> 20th </a:t>
            </a:r>
            <a:r>
              <a:rPr lang="cs-CZ" sz="1400" dirty="0" err="1"/>
              <a:t>century</a:t>
            </a:r>
            <a:r>
              <a:rPr lang="cs-CZ" sz="1400" dirty="0"/>
              <a:t>, </a:t>
            </a:r>
            <a:r>
              <a:rPr lang="cs-CZ" sz="1400" dirty="0" err="1"/>
              <a:t>especially</a:t>
            </a:r>
            <a:r>
              <a:rPr lang="cs-CZ" sz="1400" dirty="0"/>
              <a:t> Henry David </a:t>
            </a:r>
            <a:r>
              <a:rPr lang="cs-CZ" sz="1400" dirty="0" err="1"/>
              <a:t>Thoreau´s</a:t>
            </a:r>
            <a:r>
              <a:rPr lang="cs-CZ" sz="1400" dirty="0"/>
              <a:t> </a:t>
            </a:r>
            <a:r>
              <a:rPr lang="cs-CZ" sz="1400" dirty="0" err="1"/>
              <a:t>essay</a:t>
            </a:r>
            <a:r>
              <a:rPr lang="cs-CZ" sz="1400" dirty="0"/>
              <a:t> "On Civil </a:t>
            </a:r>
            <a:r>
              <a:rPr lang="cs-CZ" sz="1400" dirty="0" err="1"/>
              <a:t>Disobedience</a:t>
            </a:r>
            <a:endParaRPr lang="cs-CZ" sz="1400" dirty="0"/>
          </a:p>
        </p:txBody>
      </p:sp>
    </p:spTree>
    <p:extLst>
      <p:ext uri="{BB962C8B-B14F-4D97-AF65-F5344CB8AC3E}">
        <p14:creationId xmlns:p14="http://schemas.microsoft.com/office/powerpoint/2010/main" val="209739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Whitman´s</a:t>
            </a:r>
            <a:r>
              <a:rPr lang="cs-CZ" dirty="0"/>
              <a:t> </a:t>
            </a:r>
            <a:r>
              <a:rPr lang="cs-CZ" dirty="0" err="1"/>
              <a:t>carreer</a:t>
            </a:r>
            <a:endParaRPr lang="cs-CZ" dirty="0"/>
          </a:p>
        </p:txBody>
      </p:sp>
      <p:sp>
        <p:nvSpPr>
          <p:cNvPr id="3" name="Zástupný symbol pro obsah 2"/>
          <p:cNvSpPr>
            <a:spLocks noGrp="1"/>
          </p:cNvSpPr>
          <p:nvPr>
            <p:ph idx="1"/>
          </p:nvPr>
        </p:nvSpPr>
        <p:spPr>
          <a:xfrm>
            <a:off x="1236136" y="2226732"/>
            <a:ext cx="9601196" cy="3318936"/>
          </a:xfrm>
        </p:spPr>
        <p:txBody>
          <a:bodyPr>
            <a:normAutofit fontScale="70000" lnSpcReduction="20000"/>
          </a:bodyPr>
          <a:lstStyle/>
          <a:p>
            <a:r>
              <a:rPr lang="en-US" dirty="0"/>
              <a:t>Was full of odd jobs including manual work, teaching jobs (though he was </a:t>
            </a:r>
            <a:r>
              <a:rPr lang="en-US" dirty="0" err="1"/>
              <a:t>sel</a:t>
            </a:r>
            <a:r>
              <a:rPr lang="cs-CZ" dirty="0"/>
              <a:t>f</a:t>
            </a:r>
            <a:r>
              <a:rPr lang="en-US" dirty="0"/>
              <a:t>-educated), and mainly editorial jobs. In the late 1840s he was editor-in-chief of </a:t>
            </a:r>
            <a:r>
              <a:rPr lang="en-US" i="1" dirty="0"/>
              <a:t>Brooklyn Daily Eagle. </a:t>
            </a:r>
            <a:r>
              <a:rPr lang="en-US" dirty="0"/>
              <a:t>He had also worked as a printer in various positions. During the Civil War he served as a nurse in Washington, D. C.</a:t>
            </a:r>
          </a:p>
          <a:p>
            <a:r>
              <a:rPr lang="en-US" dirty="0"/>
              <a:t>Whitman had published poetry and prose pieces before the publication of the first edition of </a:t>
            </a:r>
            <a:r>
              <a:rPr lang="en-US" i="1" dirty="0"/>
              <a:t>Leaves of Grass </a:t>
            </a:r>
            <a:r>
              <a:rPr lang="en-US" dirty="0"/>
              <a:t>(this he published at his own expense). Most of this book was taken by the central poem</a:t>
            </a:r>
            <a:r>
              <a:rPr lang="cs-CZ" dirty="0"/>
              <a:t> “</a:t>
            </a:r>
            <a:r>
              <a:rPr lang="en-US" dirty="0"/>
              <a:t>Song of Myself</a:t>
            </a:r>
            <a:r>
              <a:rPr lang="cs-CZ" dirty="0"/>
              <a:t>“</a:t>
            </a:r>
            <a:r>
              <a:rPr lang="en-US" dirty="0"/>
              <a:t>.</a:t>
            </a:r>
          </a:p>
          <a:p>
            <a:r>
              <a:rPr lang="en-US" dirty="0"/>
              <a:t>Whitman endeavored to write an</a:t>
            </a:r>
            <a:r>
              <a:rPr lang="cs-CZ" dirty="0"/>
              <a:t> “</a:t>
            </a:r>
            <a:r>
              <a:rPr lang="en-US" dirty="0"/>
              <a:t>epic poem</a:t>
            </a:r>
            <a:r>
              <a:rPr lang="cs-CZ" dirty="0"/>
              <a:t>“</a:t>
            </a:r>
            <a:r>
              <a:rPr lang="en-US" dirty="0"/>
              <a:t> capturing the present and the future of America in </a:t>
            </a:r>
            <a:r>
              <a:rPr lang="en-US" i="1" dirty="0"/>
              <a:t>Leaves of Grass; </a:t>
            </a:r>
            <a:r>
              <a:rPr lang="en-US" dirty="0"/>
              <a:t>he advocated the free verse as the only medium suitable for that purpose. That became essential for the liberation of poetic imagination at the turn of the centuries and in modern poetry in general, internationally: HIS INVENTION OF FREE VERSE FREED THE SPEED OF POETRY, ADAPTED IT TO THE WORKINGS OF MODERN IMAGINATION overwhelmed by the increasingly complex </a:t>
            </a:r>
            <a:r>
              <a:rPr lang="cs-CZ" dirty="0" err="1"/>
              <a:t>experience</a:t>
            </a:r>
            <a:r>
              <a:rPr lang="cs-CZ" dirty="0"/>
              <a:t> </a:t>
            </a:r>
            <a:r>
              <a:rPr lang="en-US" dirty="0"/>
              <a:t>of being and the need of associative freedom.</a:t>
            </a:r>
          </a:p>
          <a:p>
            <a:r>
              <a:rPr lang="en-US" dirty="0"/>
              <a:t>Unlike Poe´s poetry whose objective (confirmed by</a:t>
            </a:r>
            <a:r>
              <a:rPr lang="cs-CZ" dirty="0"/>
              <a:t> his </a:t>
            </a:r>
            <a:r>
              <a:rPr lang="cs-CZ" dirty="0" err="1"/>
              <a:t>essay</a:t>
            </a:r>
            <a:r>
              <a:rPr lang="en-US" dirty="0"/>
              <a:t> The Philosophy of Composition in 1846) was to serve beauty, Whitman´s poetry served to ideas.</a:t>
            </a:r>
          </a:p>
          <a:p>
            <a:endParaRPr lang="en-US" dirty="0"/>
          </a:p>
          <a:p>
            <a:endParaRPr lang="en-US" dirty="0"/>
          </a:p>
        </p:txBody>
      </p:sp>
    </p:spTree>
    <p:extLst>
      <p:ext uri="{BB962C8B-B14F-4D97-AF65-F5344CB8AC3E}">
        <p14:creationId xmlns:p14="http://schemas.microsoft.com/office/powerpoint/2010/main" val="1922924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Whitman´s</a:t>
            </a:r>
            <a:r>
              <a:rPr lang="cs-CZ" dirty="0"/>
              <a:t> </a:t>
            </a:r>
            <a:r>
              <a:rPr lang="cs-CZ" dirty="0" err="1"/>
              <a:t>carreer</a:t>
            </a:r>
            <a:r>
              <a:rPr lang="cs-CZ" dirty="0"/>
              <a:t> </a:t>
            </a:r>
            <a:r>
              <a:rPr lang="cs-CZ" dirty="0" err="1"/>
              <a:t>continued</a:t>
            </a:r>
            <a:r>
              <a:rPr lang="cs-CZ" dirty="0"/>
              <a:t> </a:t>
            </a:r>
          </a:p>
        </p:txBody>
      </p:sp>
      <p:sp>
        <p:nvSpPr>
          <p:cNvPr id="3" name="Zástupný symbol pro obsah 2"/>
          <p:cNvSpPr>
            <a:spLocks noGrp="1"/>
          </p:cNvSpPr>
          <p:nvPr>
            <p:ph idx="1"/>
          </p:nvPr>
        </p:nvSpPr>
        <p:spPr/>
        <p:txBody>
          <a:bodyPr>
            <a:normAutofit fontScale="85000" lnSpcReduction="20000"/>
          </a:bodyPr>
          <a:lstStyle/>
          <a:p>
            <a:r>
              <a:rPr lang="cs-CZ" dirty="0"/>
              <a:t>In </a:t>
            </a:r>
            <a:r>
              <a:rPr lang="cs-CZ" dirty="0" err="1"/>
              <a:t>thought</a:t>
            </a:r>
            <a:r>
              <a:rPr lang="cs-CZ" dirty="0"/>
              <a:t> and </a:t>
            </a:r>
            <a:r>
              <a:rPr lang="cs-CZ" dirty="0" err="1"/>
              <a:t>imagination</a:t>
            </a:r>
            <a:r>
              <a:rPr lang="cs-CZ" dirty="0"/>
              <a:t> he </a:t>
            </a:r>
            <a:r>
              <a:rPr lang="cs-CZ" dirty="0" err="1"/>
              <a:t>was</a:t>
            </a:r>
            <a:r>
              <a:rPr lang="cs-CZ" dirty="0"/>
              <a:t> </a:t>
            </a:r>
            <a:r>
              <a:rPr lang="cs-CZ" dirty="0" err="1"/>
              <a:t>influenced</a:t>
            </a:r>
            <a:r>
              <a:rPr lang="cs-CZ" dirty="0"/>
              <a:t> (</a:t>
            </a:r>
            <a:r>
              <a:rPr lang="cs-CZ" dirty="0" err="1"/>
              <a:t>among</a:t>
            </a:r>
            <a:r>
              <a:rPr lang="cs-CZ" dirty="0"/>
              <a:t> </a:t>
            </a:r>
            <a:r>
              <a:rPr lang="cs-CZ" dirty="0" err="1"/>
              <a:t>others</a:t>
            </a:r>
            <a:r>
              <a:rPr lang="cs-CZ" dirty="0"/>
              <a:t>) by </a:t>
            </a:r>
            <a:r>
              <a:rPr lang="cs-CZ" dirty="0" err="1"/>
              <a:t>Emerson</a:t>
            </a:r>
            <a:r>
              <a:rPr lang="cs-CZ" dirty="0"/>
              <a:t>, </a:t>
            </a:r>
            <a:r>
              <a:rPr lang="cs-CZ" dirty="0" err="1"/>
              <a:t>who</a:t>
            </a:r>
            <a:r>
              <a:rPr lang="cs-CZ" dirty="0"/>
              <a:t> </a:t>
            </a:r>
            <a:r>
              <a:rPr lang="cs-CZ" dirty="0" err="1"/>
              <a:t>praised</a:t>
            </a:r>
            <a:r>
              <a:rPr lang="cs-CZ" dirty="0"/>
              <a:t> </a:t>
            </a:r>
            <a:r>
              <a:rPr lang="cs-CZ" dirty="0" err="1"/>
              <a:t>the</a:t>
            </a:r>
            <a:r>
              <a:rPr lang="cs-CZ" dirty="0"/>
              <a:t> </a:t>
            </a:r>
            <a:r>
              <a:rPr lang="cs-CZ" dirty="0" err="1"/>
              <a:t>first</a:t>
            </a:r>
            <a:r>
              <a:rPr lang="cs-CZ" dirty="0"/>
              <a:t> </a:t>
            </a:r>
            <a:r>
              <a:rPr lang="cs-CZ" dirty="0" err="1"/>
              <a:t>edition</a:t>
            </a:r>
            <a:r>
              <a:rPr lang="cs-CZ" dirty="0"/>
              <a:t> </a:t>
            </a:r>
            <a:r>
              <a:rPr lang="cs-CZ" dirty="0" err="1"/>
              <a:t>of</a:t>
            </a:r>
            <a:r>
              <a:rPr lang="cs-CZ" dirty="0"/>
              <a:t> </a:t>
            </a:r>
            <a:r>
              <a:rPr lang="cs-CZ" i="1" dirty="0" err="1"/>
              <a:t>Leaves</a:t>
            </a:r>
            <a:r>
              <a:rPr lang="cs-CZ" i="1" dirty="0"/>
              <a:t> </a:t>
            </a:r>
            <a:r>
              <a:rPr lang="cs-CZ" i="1" dirty="0" err="1"/>
              <a:t>of</a:t>
            </a:r>
            <a:r>
              <a:rPr lang="cs-CZ" i="1" dirty="0"/>
              <a:t> Grass </a:t>
            </a:r>
            <a:r>
              <a:rPr lang="cs-CZ" dirty="0"/>
              <a:t>(</a:t>
            </a:r>
            <a:r>
              <a:rPr lang="cs-CZ" dirty="0" err="1"/>
              <a:t>published</a:t>
            </a:r>
            <a:r>
              <a:rPr lang="cs-CZ" dirty="0"/>
              <a:t> </a:t>
            </a:r>
            <a:r>
              <a:rPr lang="cs-CZ" dirty="0" err="1"/>
              <a:t>anonymously</a:t>
            </a:r>
            <a:r>
              <a:rPr lang="cs-CZ" dirty="0"/>
              <a:t>, just </a:t>
            </a:r>
            <a:r>
              <a:rPr lang="cs-CZ" dirty="0" err="1"/>
              <a:t>with</a:t>
            </a:r>
            <a:r>
              <a:rPr lang="cs-CZ" dirty="0"/>
              <a:t> </a:t>
            </a:r>
            <a:r>
              <a:rPr lang="cs-CZ" dirty="0" err="1"/>
              <a:t>the</a:t>
            </a:r>
            <a:r>
              <a:rPr lang="cs-CZ" dirty="0"/>
              <a:t> </a:t>
            </a:r>
            <a:r>
              <a:rPr lang="cs-CZ" dirty="0" err="1"/>
              <a:t>engraving</a:t>
            </a:r>
            <a:r>
              <a:rPr lang="cs-CZ" dirty="0"/>
              <a:t> </a:t>
            </a:r>
            <a:r>
              <a:rPr lang="cs-CZ" dirty="0" err="1"/>
              <a:t>of</a:t>
            </a:r>
            <a:r>
              <a:rPr lang="cs-CZ" dirty="0"/>
              <a:t> </a:t>
            </a:r>
            <a:r>
              <a:rPr lang="cs-CZ" dirty="0" err="1"/>
              <a:t>the</a:t>
            </a:r>
            <a:r>
              <a:rPr lang="cs-CZ" dirty="0"/>
              <a:t> </a:t>
            </a:r>
            <a:r>
              <a:rPr lang="cs-CZ" dirty="0" err="1"/>
              <a:t>poet</a:t>
            </a:r>
            <a:r>
              <a:rPr lang="cs-CZ" dirty="0"/>
              <a:t> – </a:t>
            </a:r>
            <a:r>
              <a:rPr lang="cs-CZ" dirty="0" err="1"/>
              <a:t>see</a:t>
            </a:r>
            <a:r>
              <a:rPr lang="cs-CZ" dirty="0"/>
              <a:t> </a:t>
            </a:r>
            <a:r>
              <a:rPr lang="cs-CZ" dirty="0" err="1"/>
              <a:t>above</a:t>
            </a:r>
            <a:r>
              <a:rPr lang="cs-CZ" dirty="0"/>
              <a:t>) </a:t>
            </a:r>
            <a:r>
              <a:rPr lang="cs-CZ" i="1" dirty="0"/>
              <a:t>– </a:t>
            </a:r>
            <a:r>
              <a:rPr lang="cs-CZ" dirty="0"/>
              <a:t>his </a:t>
            </a:r>
            <a:r>
              <a:rPr lang="cs-CZ" dirty="0" err="1"/>
              <a:t>letter</a:t>
            </a:r>
            <a:r>
              <a:rPr lang="cs-CZ" dirty="0"/>
              <a:t> </a:t>
            </a:r>
            <a:r>
              <a:rPr lang="cs-CZ" dirty="0" err="1"/>
              <a:t>of</a:t>
            </a:r>
            <a:r>
              <a:rPr lang="cs-CZ" dirty="0"/>
              <a:t> </a:t>
            </a:r>
            <a:r>
              <a:rPr lang="cs-CZ" dirty="0" err="1"/>
              <a:t>praise</a:t>
            </a:r>
            <a:r>
              <a:rPr lang="cs-CZ" dirty="0"/>
              <a:t> </a:t>
            </a:r>
            <a:r>
              <a:rPr lang="cs-CZ" dirty="0" err="1"/>
              <a:t>was</a:t>
            </a:r>
            <a:r>
              <a:rPr lang="cs-CZ" dirty="0"/>
              <a:t> </a:t>
            </a:r>
            <a:r>
              <a:rPr lang="cs-CZ" dirty="0" err="1"/>
              <a:t>published</a:t>
            </a:r>
            <a:r>
              <a:rPr lang="cs-CZ" dirty="0"/>
              <a:t> in </a:t>
            </a:r>
            <a:r>
              <a:rPr lang="cs-CZ" dirty="0" err="1"/>
              <a:t>the</a:t>
            </a:r>
            <a:r>
              <a:rPr lang="cs-CZ" dirty="0"/>
              <a:t> 2nd </a:t>
            </a:r>
            <a:r>
              <a:rPr lang="cs-CZ" dirty="0" err="1"/>
              <a:t>edition</a:t>
            </a:r>
            <a:r>
              <a:rPr lang="cs-CZ" dirty="0"/>
              <a:t>. </a:t>
            </a:r>
            <a:r>
              <a:rPr lang="cs-CZ" dirty="0" err="1"/>
              <a:t>Whitman</a:t>
            </a:r>
            <a:r>
              <a:rPr lang="cs-CZ" dirty="0"/>
              <a:t> </a:t>
            </a:r>
            <a:r>
              <a:rPr lang="cs-CZ" dirty="0" err="1"/>
              <a:t>published</a:t>
            </a:r>
            <a:r>
              <a:rPr lang="cs-CZ" dirty="0"/>
              <a:t> </a:t>
            </a:r>
            <a:r>
              <a:rPr lang="cs-CZ" dirty="0" err="1"/>
              <a:t>several</a:t>
            </a:r>
            <a:r>
              <a:rPr lang="cs-CZ" dirty="0"/>
              <a:t> </a:t>
            </a:r>
            <a:r>
              <a:rPr lang="cs-CZ" dirty="0" err="1"/>
              <a:t>editons</a:t>
            </a:r>
            <a:r>
              <a:rPr lang="cs-CZ" dirty="0"/>
              <a:t> </a:t>
            </a:r>
            <a:r>
              <a:rPr lang="cs-CZ" dirty="0" err="1"/>
              <a:t>of</a:t>
            </a:r>
            <a:r>
              <a:rPr lang="cs-CZ" dirty="0"/>
              <a:t> </a:t>
            </a:r>
            <a:r>
              <a:rPr lang="cs-CZ" i="1" dirty="0" err="1"/>
              <a:t>Leaves</a:t>
            </a:r>
            <a:r>
              <a:rPr lang="cs-CZ" dirty="0"/>
              <a:t> </a:t>
            </a:r>
            <a:r>
              <a:rPr lang="cs-CZ" i="1" dirty="0" err="1"/>
              <a:t>of</a:t>
            </a:r>
            <a:r>
              <a:rPr lang="cs-CZ" i="1" dirty="0"/>
              <a:t> Grass, </a:t>
            </a:r>
            <a:r>
              <a:rPr lang="cs-CZ" dirty="0" err="1"/>
              <a:t>always</a:t>
            </a:r>
            <a:r>
              <a:rPr lang="cs-CZ" dirty="0"/>
              <a:t> </a:t>
            </a:r>
            <a:r>
              <a:rPr lang="cs-CZ" dirty="0" err="1"/>
              <a:t>being</a:t>
            </a:r>
            <a:r>
              <a:rPr lang="cs-CZ" dirty="0"/>
              <a:t> </a:t>
            </a:r>
            <a:r>
              <a:rPr lang="cs-CZ" dirty="0" err="1"/>
              <a:t>enlarged</a:t>
            </a:r>
            <a:r>
              <a:rPr lang="cs-CZ" dirty="0"/>
              <a:t>; </a:t>
            </a:r>
            <a:r>
              <a:rPr lang="cs-CZ" dirty="0" err="1"/>
              <a:t>the</a:t>
            </a:r>
            <a:r>
              <a:rPr lang="cs-CZ" dirty="0"/>
              <a:t> </a:t>
            </a:r>
            <a:r>
              <a:rPr lang="cs-CZ" dirty="0" err="1"/>
              <a:t>tenth</a:t>
            </a:r>
            <a:r>
              <a:rPr lang="cs-CZ" dirty="0"/>
              <a:t> </a:t>
            </a:r>
            <a:r>
              <a:rPr lang="cs-CZ" dirty="0" err="1"/>
              <a:t>being</a:t>
            </a:r>
            <a:r>
              <a:rPr lang="cs-CZ" dirty="0"/>
              <a:t> </a:t>
            </a:r>
            <a:r>
              <a:rPr lang="cs-CZ" dirty="0" err="1"/>
              <a:t>the</a:t>
            </a:r>
            <a:r>
              <a:rPr lang="cs-CZ" dirty="0"/>
              <a:t> „</a:t>
            </a:r>
            <a:r>
              <a:rPr lang="cs-CZ" dirty="0" err="1"/>
              <a:t>death-bed</a:t>
            </a:r>
            <a:r>
              <a:rPr lang="cs-CZ" dirty="0"/>
              <a:t> </a:t>
            </a:r>
            <a:r>
              <a:rPr lang="cs-CZ" dirty="0" err="1"/>
              <a:t>edition</a:t>
            </a:r>
            <a:r>
              <a:rPr lang="cs-CZ" dirty="0"/>
              <a:t>“, in 1892.</a:t>
            </a:r>
          </a:p>
          <a:p>
            <a:r>
              <a:rPr lang="cs-CZ" dirty="0"/>
              <a:t>    </a:t>
            </a:r>
            <a:r>
              <a:rPr lang="cs-CZ" dirty="0" err="1"/>
              <a:t>Emerson</a:t>
            </a:r>
            <a:r>
              <a:rPr lang="cs-CZ" dirty="0"/>
              <a:t> </a:t>
            </a:r>
            <a:r>
              <a:rPr lang="cs-CZ" dirty="0" err="1"/>
              <a:t>thought</a:t>
            </a:r>
            <a:r>
              <a:rPr lang="cs-CZ" dirty="0"/>
              <a:t> </a:t>
            </a:r>
            <a:r>
              <a:rPr lang="cs-CZ" dirty="0" err="1"/>
              <a:t>that</a:t>
            </a:r>
            <a:r>
              <a:rPr lang="cs-CZ" dirty="0"/>
              <a:t> </a:t>
            </a:r>
            <a:r>
              <a:rPr lang="cs-CZ" dirty="0" err="1"/>
              <a:t>Whitman</a:t>
            </a:r>
            <a:r>
              <a:rPr lang="cs-CZ" dirty="0"/>
              <a:t> </a:t>
            </a:r>
            <a:r>
              <a:rPr lang="cs-CZ" dirty="0" err="1"/>
              <a:t>was</a:t>
            </a:r>
            <a:r>
              <a:rPr lang="cs-CZ" dirty="0"/>
              <a:t> </a:t>
            </a:r>
            <a:r>
              <a:rPr lang="cs-CZ" dirty="0" err="1"/>
              <a:t>the</a:t>
            </a:r>
            <a:r>
              <a:rPr lang="cs-CZ" dirty="0"/>
              <a:t> </a:t>
            </a:r>
            <a:r>
              <a:rPr lang="cs-CZ" dirty="0" err="1"/>
              <a:t>coming</a:t>
            </a:r>
            <a:r>
              <a:rPr lang="cs-CZ" dirty="0"/>
              <a:t> </a:t>
            </a:r>
            <a:r>
              <a:rPr lang="cs-CZ" dirty="0" err="1"/>
              <a:t>American</a:t>
            </a:r>
            <a:r>
              <a:rPr lang="cs-CZ" dirty="0"/>
              <a:t> bard </a:t>
            </a:r>
            <a:r>
              <a:rPr lang="cs-CZ" dirty="0" err="1"/>
              <a:t>that</a:t>
            </a:r>
            <a:r>
              <a:rPr lang="cs-CZ" dirty="0"/>
              <a:t> </a:t>
            </a:r>
            <a:r>
              <a:rPr lang="cs-CZ" dirty="0" err="1"/>
              <a:t>was</a:t>
            </a:r>
            <a:r>
              <a:rPr lang="cs-CZ" dirty="0"/>
              <a:t> </a:t>
            </a:r>
            <a:r>
              <a:rPr lang="cs-CZ" dirty="0" err="1"/>
              <a:t>able</a:t>
            </a:r>
            <a:r>
              <a:rPr lang="cs-CZ" dirty="0"/>
              <a:t> to </a:t>
            </a:r>
            <a:r>
              <a:rPr lang="cs-CZ" dirty="0" err="1"/>
              <a:t>capture</a:t>
            </a:r>
            <a:r>
              <a:rPr lang="cs-CZ" dirty="0"/>
              <a:t> </a:t>
            </a:r>
            <a:r>
              <a:rPr lang="cs-CZ" dirty="0" err="1"/>
              <a:t>the</a:t>
            </a:r>
            <a:r>
              <a:rPr lang="cs-CZ" dirty="0"/>
              <a:t> </a:t>
            </a:r>
            <a:r>
              <a:rPr lang="cs-CZ" dirty="0" err="1"/>
              <a:t>greatness</a:t>
            </a:r>
            <a:r>
              <a:rPr lang="cs-CZ" dirty="0"/>
              <a:t> </a:t>
            </a:r>
            <a:r>
              <a:rPr lang="cs-CZ" dirty="0" err="1"/>
              <a:t>of</a:t>
            </a:r>
            <a:r>
              <a:rPr lang="cs-CZ" dirty="0"/>
              <a:t> </a:t>
            </a:r>
            <a:r>
              <a:rPr lang="cs-CZ" dirty="0" err="1"/>
              <a:t>the</a:t>
            </a:r>
            <a:r>
              <a:rPr lang="cs-CZ" dirty="0"/>
              <a:t> country, </a:t>
            </a:r>
            <a:r>
              <a:rPr lang="cs-CZ" dirty="0" err="1"/>
              <a:t>its</a:t>
            </a:r>
            <a:r>
              <a:rPr lang="cs-CZ" dirty="0"/>
              <a:t> </a:t>
            </a:r>
            <a:r>
              <a:rPr lang="cs-CZ" dirty="0" err="1"/>
              <a:t>nature</a:t>
            </a:r>
            <a:r>
              <a:rPr lang="cs-CZ" dirty="0"/>
              <a:t> and </a:t>
            </a:r>
            <a:r>
              <a:rPr lang="cs-CZ" dirty="0" err="1"/>
              <a:t>civilization</a:t>
            </a:r>
            <a:r>
              <a:rPr lang="cs-CZ" dirty="0"/>
              <a:t> and </a:t>
            </a:r>
            <a:r>
              <a:rPr lang="cs-CZ" dirty="0" err="1"/>
              <a:t>its</a:t>
            </a:r>
            <a:r>
              <a:rPr lang="cs-CZ" dirty="0"/>
              <a:t> </a:t>
            </a:r>
            <a:r>
              <a:rPr lang="cs-CZ" dirty="0" err="1"/>
              <a:t>future</a:t>
            </a:r>
            <a:r>
              <a:rPr lang="cs-CZ" dirty="0"/>
              <a:t> </a:t>
            </a:r>
            <a:r>
              <a:rPr lang="cs-CZ" dirty="0" err="1"/>
              <a:t>potential</a:t>
            </a:r>
            <a:r>
              <a:rPr lang="cs-CZ" dirty="0"/>
              <a:t>. </a:t>
            </a:r>
            <a:r>
              <a:rPr lang="cs-CZ" dirty="0" err="1"/>
              <a:t>Whitman</a:t>
            </a:r>
            <a:r>
              <a:rPr lang="cs-CZ" dirty="0"/>
              <a:t> </a:t>
            </a:r>
            <a:r>
              <a:rPr lang="cs-CZ" dirty="0" err="1"/>
              <a:t>shared</a:t>
            </a:r>
            <a:r>
              <a:rPr lang="cs-CZ" dirty="0"/>
              <a:t> </a:t>
            </a:r>
            <a:r>
              <a:rPr lang="cs-CZ" dirty="0" err="1"/>
              <a:t>Emerson´s</a:t>
            </a:r>
            <a:r>
              <a:rPr lang="cs-CZ" dirty="0"/>
              <a:t> OPTIMISM.</a:t>
            </a:r>
          </a:p>
          <a:p>
            <a:r>
              <a:rPr lang="cs-CZ" dirty="0"/>
              <a:t>    </a:t>
            </a:r>
            <a:r>
              <a:rPr lang="cs-CZ" dirty="0" err="1"/>
              <a:t>However</a:t>
            </a:r>
            <a:r>
              <a:rPr lang="cs-CZ" dirty="0"/>
              <a:t>, </a:t>
            </a:r>
            <a:r>
              <a:rPr lang="cs-CZ" dirty="0" err="1"/>
              <a:t>the</a:t>
            </a:r>
            <a:r>
              <a:rPr lang="cs-CZ" dirty="0"/>
              <a:t> </a:t>
            </a:r>
            <a:r>
              <a:rPr lang="cs-CZ" dirty="0" err="1"/>
              <a:t>real</a:t>
            </a:r>
            <a:r>
              <a:rPr lang="cs-CZ" dirty="0"/>
              <a:t> </a:t>
            </a:r>
            <a:r>
              <a:rPr lang="cs-CZ" dirty="0" err="1"/>
              <a:t>core</a:t>
            </a:r>
            <a:r>
              <a:rPr lang="cs-CZ" dirty="0"/>
              <a:t> </a:t>
            </a:r>
            <a:r>
              <a:rPr lang="cs-CZ" dirty="0" err="1"/>
              <a:t>of</a:t>
            </a:r>
            <a:r>
              <a:rPr lang="cs-CZ" dirty="0"/>
              <a:t> </a:t>
            </a:r>
            <a:r>
              <a:rPr lang="cs-CZ" dirty="0" err="1"/>
              <a:t>Whitman´s</a:t>
            </a:r>
            <a:r>
              <a:rPr lang="cs-CZ" dirty="0"/>
              <a:t> INDIVIDUALISM </a:t>
            </a:r>
            <a:r>
              <a:rPr lang="cs-CZ" dirty="0" err="1"/>
              <a:t>was</a:t>
            </a:r>
            <a:r>
              <a:rPr lang="cs-CZ" dirty="0"/>
              <a:t> not in </a:t>
            </a:r>
            <a:r>
              <a:rPr lang="cs-CZ" dirty="0" err="1"/>
              <a:t>any</a:t>
            </a:r>
            <a:r>
              <a:rPr lang="cs-CZ" dirty="0"/>
              <a:t> </a:t>
            </a:r>
            <a:r>
              <a:rPr lang="cs-CZ" dirty="0" err="1"/>
              <a:t>ambitious</a:t>
            </a:r>
            <a:r>
              <a:rPr lang="cs-CZ" dirty="0"/>
              <a:t> </a:t>
            </a:r>
            <a:r>
              <a:rPr lang="cs-CZ" dirty="0" err="1"/>
              <a:t>individualist</a:t>
            </a:r>
            <a:r>
              <a:rPr lang="cs-CZ" dirty="0"/>
              <a:t> tour de </a:t>
            </a:r>
            <a:r>
              <a:rPr lang="cs-CZ" dirty="0" err="1"/>
              <a:t>force</a:t>
            </a:r>
            <a:r>
              <a:rPr lang="cs-CZ" dirty="0"/>
              <a:t>, but in </a:t>
            </a:r>
            <a:r>
              <a:rPr lang="cs-CZ" dirty="0" err="1"/>
              <a:t>the</a:t>
            </a:r>
            <a:r>
              <a:rPr lang="cs-CZ" dirty="0"/>
              <a:t> </a:t>
            </a:r>
            <a:r>
              <a:rPr lang="cs-CZ" dirty="0" err="1"/>
              <a:t>stressed</a:t>
            </a:r>
            <a:r>
              <a:rPr lang="cs-CZ" dirty="0"/>
              <a:t> </a:t>
            </a:r>
            <a:r>
              <a:rPr lang="cs-CZ" dirty="0" err="1"/>
              <a:t>importance</a:t>
            </a:r>
            <a:r>
              <a:rPr lang="cs-CZ" dirty="0"/>
              <a:t> </a:t>
            </a:r>
            <a:r>
              <a:rPr lang="cs-CZ" dirty="0" err="1"/>
              <a:t>of</a:t>
            </a:r>
            <a:r>
              <a:rPr lang="cs-CZ" dirty="0"/>
              <a:t> </a:t>
            </a:r>
            <a:r>
              <a:rPr lang="cs-CZ" dirty="0" err="1"/>
              <a:t>physical</a:t>
            </a:r>
            <a:r>
              <a:rPr lang="cs-CZ" dirty="0"/>
              <a:t>, </a:t>
            </a:r>
            <a:r>
              <a:rPr lang="cs-CZ" dirty="0" err="1"/>
              <a:t>sensual</a:t>
            </a:r>
            <a:r>
              <a:rPr lang="cs-CZ" dirty="0"/>
              <a:t> </a:t>
            </a:r>
            <a:r>
              <a:rPr lang="cs-CZ" dirty="0" err="1"/>
              <a:t>enjoyment</a:t>
            </a:r>
            <a:r>
              <a:rPr lang="cs-CZ" dirty="0"/>
              <a:t> </a:t>
            </a:r>
            <a:r>
              <a:rPr lang="cs-CZ" dirty="0" err="1"/>
              <a:t>of</a:t>
            </a:r>
            <a:r>
              <a:rPr lang="cs-CZ" dirty="0"/>
              <a:t> </a:t>
            </a:r>
            <a:r>
              <a:rPr lang="cs-CZ" dirty="0" err="1"/>
              <a:t>life</a:t>
            </a:r>
            <a:r>
              <a:rPr lang="cs-CZ" dirty="0"/>
              <a:t> (</a:t>
            </a:r>
            <a:r>
              <a:rPr lang="cs-CZ" dirty="0" err="1"/>
              <a:t>of</a:t>
            </a:r>
            <a:r>
              <a:rPr lang="cs-CZ" dirty="0"/>
              <a:t> </a:t>
            </a:r>
            <a:r>
              <a:rPr lang="cs-CZ" dirty="0" err="1"/>
              <a:t>any</a:t>
            </a:r>
            <a:r>
              <a:rPr lang="cs-CZ" dirty="0"/>
              <a:t> person). He </a:t>
            </a:r>
            <a:r>
              <a:rPr lang="cs-CZ" dirty="0" err="1"/>
              <a:t>asserts</a:t>
            </a:r>
            <a:r>
              <a:rPr lang="cs-CZ" dirty="0"/>
              <a:t> </a:t>
            </a:r>
            <a:r>
              <a:rPr lang="cs-CZ" dirty="0" err="1"/>
              <a:t>himself</a:t>
            </a:r>
            <a:r>
              <a:rPr lang="cs-CZ" dirty="0"/>
              <a:t> as </a:t>
            </a:r>
            <a:r>
              <a:rPr lang="cs-CZ" dirty="0" err="1"/>
              <a:t>one</a:t>
            </a:r>
            <a:r>
              <a:rPr lang="cs-CZ" dirty="0"/>
              <a:t> </a:t>
            </a:r>
            <a:r>
              <a:rPr lang="cs-CZ" dirty="0" err="1"/>
              <a:t>of</a:t>
            </a:r>
            <a:r>
              <a:rPr lang="cs-CZ" dirty="0"/>
              <a:t> </a:t>
            </a:r>
            <a:r>
              <a:rPr lang="cs-CZ" dirty="0" err="1"/>
              <a:t>the</a:t>
            </a:r>
            <a:r>
              <a:rPr lang="cs-CZ" dirty="0"/>
              <a:t> </a:t>
            </a:r>
            <a:r>
              <a:rPr lang="cs-CZ" dirty="0" err="1"/>
              <a:t>common</a:t>
            </a:r>
            <a:r>
              <a:rPr lang="cs-CZ" dirty="0"/>
              <a:t> </a:t>
            </a:r>
            <a:r>
              <a:rPr lang="cs-CZ" dirty="0" err="1"/>
              <a:t>people</a:t>
            </a:r>
            <a:r>
              <a:rPr lang="cs-CZ" dirty="0"/>
              <a:t> </a:t>
            </a:r>
            <a:r>
              <a:rPr lang="cs-CZ" dirty="0" err="1"/>
              <a:t>of</a:t>
            </a:r>
            <a:r>
              <a:rPr lang="cs-CZ" dirty="0"/>
              <a:t> America, his vision </a:t>
            </a:r>
            <a:r>
              <a:rPr lang="cs-CZ" dirty="0" err="1"/>
              <a:t>is</a:t>
            </a:r>
            <a:r>
              <a:rPr lang="cs-CZ" dirty="0"/>
              <a:t> </a:t>
            </a:r>
            <a:r>
              <a:rPr lang="cs-CZ" cap="all" dirty="0" err="1"/>
              <a:t>democratic</a:t>
            </a:r>
            <a:r>
              <a:rPr lang="cs-CZ" dirty="0"/>
              <a:t>  and </a:t>
            </a:r>
            <a:r>
              <a:rPr lang="cs-CZ" dirty="0" err="1"/>
              <a:t>also</a:t>
            </a:r>
            <a:r>
              <a:rPr lang="cs-CZ" dirty="0"/>
              <a:t> GENDER-EQUAL.</a:t>
            </a:r>
          </a:p>
        </p:txBody>
      </p:sp>
    </p:spTree>
    <p:extLst>
      <p:ext uri="{BB962C8B-B14F-4D97-AF65-F5344CB8AC3E}">
        <p14:creationId xmlns:p14="http://schemas.microsoft.com/office/powerpoint/2010/main" val="793310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Whitman´s poetic influence, in America, can be traced in modernist and modern poetry:</a:t>
            </a:r>
            <a:br>
              <a:rPr lang="en-US" dirty="0"/>
            </a:br>
            <a:endParaRPr lang="en-US" dirty="0"/>
          </a:p>
        </p:txBody>
      </p:sp>
      <p:sp>
        <p:nvSpPr>
          <p:cNvPr id="3" name="Zástupný symbol pro obsah 2"/>
          <p:cNvSpPr>
            <a:spLocks noGrp="1"/>
          </p:cNvSpPr>
          <p:nvPr>
            <p:ph idx="1"/>
          </p:nvPr>
        </p:nvSpPr>
        <p:spPr/>
        <p:txBody>
          <a:bodyPr>
            <a:normAutofit fontScale="92500" lnSpcReduction="10000"/>
          </a:bodyPr>
          <a:lstStyle/>
          <a:p>
            <a:r>
              <a:rPr lang="en-US" b="1" dirty="0"/>
              <a:t>Ezra Pound´s </a:t>
            </a:r>
            <a:r>
              <a:rPr lang="en-US" i="1" dirty="0"/>
              <a:t>Cantos </a:t>
            </a:r>
            <a:r>
              <a:rPr lang="en-US" dirty="0"/>
              <a:t>(</a:t>
            </a:r>
            <a:r>
              <a:rPr lang="en-US" dirty="0" err="1"/>
              <a:t>cca</a:t>
            </a:r>
            <a:r>
              <a:rPr lang="en-US" dirty="0"/>
              <a:t> 1915-1962);</a:t>
            </a:r>
          </a:p>
          <a:p>
            <a:r>
              <a:rPr lang="en-US" b="1" dirty="0"/>
              <a:t>Carl Sandburg´s </a:t>
            </a:r>
            <a:r>
              <a:rPr lang="en-US" dirty="0"/>
              <a:t>(1878-1967) poetry of Chicago and its urban culture including working class, black culture and jazz music. (A prominent figure of the so-called Chicago Renaissance, a poetic movement of American modernism in the 2nd and 3rd decades of 20th c. that deliberately focused on and drew upon truly American reality, esp. of the Midwest and Chicago itself.) E.g. </a:t>
            </a:r>
            <a:r>
              <a:rPr lang="en-US" i="1" dirty="0"/>
              <a:t>Chicago Poems </a:t>
            </a:r>
            <a:r>
              <a:rPr lang="en-US" dirty="0"/>
              <a:t>(1916);</a:t>
            </a:r>
          </a:p>
          <a:p>
            <a:r>
              <a:rPr lang="en-US" b="1" dirty="0"/>
              <a:t>Hart Crane´s </a:t>
            </a:r>
            <a:r>
              <a:rPr lang="en-US" dirty="0"/>
              <a:t>(1899-1932) concept of poetry that was inspired (mainly) by the urban and technological growth of the beginning 20th century – see his poetic project </a:t>
            </a:r>
            <a:r>
              <a:rPr lang="en-US" i="1" dirty="0"/>
              <a:t>The Bridge </a:t>
            </a:r>
            <a:r>
              <a:rPr lang="en-US" dirty="0"/>
              <a:t>and the poem </a:t>
            </a:r>
            <a:r>
              <a:rPr lang="cs-CZ" dirty="0"/>
              <a:t>″T</a:t>
            </a:r>
            <a:r>
              <a:rPr lang="en-US" dirty="0"/>
              <a:t>o Brooklyn Bridge“.</a:t>
            </a:r>
          </a:p>
          <a:p>
            <a:pPr marL="0" indent="0">
              <a:buNone/>
            </a:pPr>
            <a:endParaRPr lang="cs-CZ" dirty="0"/>
          </a:p>
          <a:p>
            <a:endParaRPr lang="cs-CZ" dirty="0"/>
          </a:p>
        </p:txBody>
      </p:sp>
    </p:spTree>
    <p:extLst>
      <p:ext uri="{BB962C8B-B14F-4D97-AF65-F5344CB8AC3E}">
        <p14:creationId xmlns:p14="http://schemas.microsoft.com/office/powerpoint/2010/main" val="126397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Whitman´s poetic influence can be further traced in modernist and modern literature:</a:t>
            </a:r>
          </a:p>
        </p:txBody>
      </p:sp>
      <p:sp>
        <p:nvSpPr>
          <p:cNvPr id="3" name="Zástupný symbol pro obsah 2"/>
          <p:cNvSpPr>
            <a:spLocks noGrp="1"/>
          </p:cNvSpPr>
          <p:nvPr>
            <p:ph idx="1"/>
          </p:nvPr>
        </p:nvSpPr>
        <p:spPr/>
        <p:txBody>
          <a:bodyPr>
            <a:normAutofit fontScale="70000" lnSpcReduction="20000"/>
          </a:bodyPr>
          <a:lstStyle/>
          <a:p>
            <a:r>
              <a:rPr lang="en-US" b="1" dirty="0"/>
              <a:t>Henry Miller </a:t>
            </a:r>
            <a:r>
              <a:rPr lang="en-US" dirty="0"/>
              <a:t>(1891-1</a:t>
            </a:r>
            <a:r>
              <a:rPr lang="cs-CZ" dirty="0"/>
              <a:t>9</a:t>
            </a:r>
            <a:r>
              <a:rPr lang="en-US" dirty="0"/>
              <a:t>90), of poor German immigrant family, grew up in Brooklyn. A counter-cultural writer and artist. Continued the modernist tradition of American expatriation in Paris; he lived in the Great Depression-era Paris. </a:t>
            </a:r>
            <a:r>
              <a:rPr lang="en-US" b="1" i="1" dirty="0"/>
              <a:t>Tropic of Cancer</a:t>
            </a:r>
            <a:r>
              <a:rPr lang="en-US" dirty="0"/>
              <a:t> was published by half-official, </a:t>
            </a:r>
            <a:r>
              <a:rPr lang="en-US" dirty="0" err="1"/>
              <a:t>avantgard</a:t>
            </a:r>
            <a:r>
              <a:rPr lang="cs-CZ" dirty="0"/>
              <a:t>e</a:t>
            </a:r>
            <a:r>
              <a:rPr lang="en-US" dirty="0"/>
              <a:t> press in Paris 1934 (in Czech </a:t>
            </a:r>
            <a:r>
              <a:rPr lang="en-US" i="1" dirty="0" err="1"/>
              <a:t>Obratník</a:t>
            </a:r>
            <a:r>
              <a:rPr lang="en-US" i="1" dirty="0"/>
              <a:t> </a:t>
            </a:r>
            <a:r>
              <a:rPr lang="en-US" i="1" dirty="0" err="1"/>
              <a:t>raka</a:t>
            </a:r>
            <a:r>
              <a:rPr lang="cs-CZ" i="1" dirty="0"/>
              <a:t>,</a:t>
            </a:r>
            <a:r>
              <a:rPr lang="en-US" dirty="0"/>
              <a:t>1938!; in America banned, could be published only in 1961). His frequent existential anger tended to flow into his intense, </a:t>
            </a:r>
            <a:r>
              <a:rPr lang="cs-CZ" dirty="0" err="1"/>
              <a:t>unrestrained</a:t>
            </a:r>
            <a:r>
              <a:rPr lang="en-US" dirty="0"/>
              <a:t> sexual life and into his writing about it. All his writing was autobiographic - he let himself pour directly into his prose. A complicated personality for whom it was a necessity "to write himself out" in a wild flow of uncensored text. The result was a specific stream-of-consciousness writing often bearing surrealist qualities. Miller hated America (but still belonged to it with his immigrant experience of poverty and difference), its establishment, its main-stream culture making him always feel somehow inferior. He was critical of its </a:t>
            </a:r>
            <a:r>
              <a:rPr lang="en-US" dirty="0" err="1"/>
              <a:t>narrowmindedness</a:t>
            </a:r>
            <a:r>
              <a:rPr lang="en-US" dirty="0"/>
              <a:t>, its consumerism - in this, and in breaking taboos in literature, he became inspiring for the Beats. In his book of high surrealist literary quality,</a:t>
            </a:r>
            <a:r>
              <a:rPr lang="en-US" i="1" dirty="0"/>
              <a:t> </a:t>
            </a:r>
            <a:r>
              <a:rPr lang="en-US" b="1" i="1" dirty="0"/>
              <a:t>Black Spring </a:t>
            </a:r>
            <a:r>
              <a:rPr lang="en-US" i="1" dirty="0"/>
              <a:t>(</a:t>
            </a:r>
            <a:r>
              <a:rPr lang="en-US" dirty="0"/>
              <a:t>Paris 1936; </a:t>
            </a:r>
            <a:r>
              <a:rPr lang="cs-CZ" dirty="0"/>
              <a:t>in Czech</a:t>
            </a:r>
            <a:r>
              <a:rPr lang="en-US" dirty="0"/>
              <a:t> </a:t>
            </a:r>
            <a:r>
              <a:rPr lang="en-US" i="1" dirty="0" err="1"/>
              <a:t>Černé</a:t>
            </a:r>
            <a:r>
              <a:rPr lang="en-US" i="1" dirty="0"/>
              <a:t> </a:t>
            </a:r>
            <a:r>
              <a:rPr lang="en-US" i="1" dirty="0" err="1"/>
              <a:t>jaro</a:t>
            </a:r>
            <a:r>
              <a:rPr lang="cs-CZ" i="1" dirty="0"/>
              <a:t>, </a:t>
            </a:r>
            <a:r>
              <a:rPr lang="cs-CZ" dirty="0"/>
              <a:t>1995</a:t>
            </a:r>
            <a:r>
              <a:rPr lang="en-US" dirty="0"/>
              <a:t>;), he offers powerful visionary insights - negative and critical insights - into American reality: from his specific perspective </a:t>
            </a:r>
            <a:r>
              <a:rPr lang="en-US" b="1" dirty="0"/>
              <a:t>he</a:t>
            </a:r>
            <a:r>
              <a:rPr lang="en-US" dirty="0"/>
              <a:t> </a:t>
            </a:r>
            <a:r>
              <a:rPr lang="en-US" b="1" dirty="0"/>
              <a:t>inverts the all-embracing </a:t>
            </a:r>
            <a:r>
              <a:rPr lang="en-US" b="1" dirty="0" err="1"/>
              <a:t>Whitmanesque</a:t>
            </a:r>
            <a:r>
              <a:rPr lang="en-US" b="1" dirty="0"/>
              <a:t> optimism into deep </a:t>
            </a:r>
            <a:r>
              <a:rPr lang="en-US" b="1" dirty="0" err="1"/>
              <a:t>scepticism</a:t>
            </a:r>
            <a:r>
              <a:rPr lang="en-US" b="1" dirty="0"/>
              <a:t> (or even disgust), that is characteristic of the development of the </a:t>
            </a:r>
            <a:r>
              <a:rPr lang="en-US" b="1" dirty="0" err="1"/>
              <a:t>Whitmanesque</a:t>
            </a:r>
            <a:r>
              <a:rPr lang="en-US" b="1" dirty="0"/>
              <a:t> tradition in the 2nd half of 20th c.</a:t>
            </a:r>
          </a:p>
        </p:txBody>
      </p:sp>
    </p:spTree>
    <p:extLst>
      <p:ext uri="{BB962C8B-B14F-4D97-AF65-F5344CB8AC3E}">
        <p14:creationId xmlns:p14="http://schemas.microsoft.com/office/powerpoint/2010/main" val="217542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The</a:t>
            </a:r>
            <a:r>
              <a:rPr lang="cs-CZ" dirty="0"/>
              <a:t> </a:t>
            </a:r>
            <a:r>
              <a:rPr lang="cs-CZ" dirty="0" err="1"/>
              <a:t>Beats</a:t>
            </a:r>
            <a:endParaRPr lang="cs-CZ" dirty="0"/>
          </a:p>
        </p:txBody>
      </p:sp>
      <p:sp>
        <p:nvSpPr>
          <p:cNvPr id="6" name="Zástupný symbol pro obsah 5"/>
          <p:cNvSpPr>
            <a:spLocks noGrp="1"/>
          </p:cNvSpPr>
          <p:nvPr>
            <p:ph idx="1"/>
          </p:nvPr>
        </p:nvSpPr>
        <p:spPr/>
        <p:txBody>
          <a:bodyPr>
            <a:normAutofit fontScale="70000" lnSpcReduction="20000"/>
          </a:bodyPr>
          <a:lstStyle/>
          <a:p>
            <a:r>
              <a:rPr lang="en-US" b="1" dirty="0"/>
              <a:t>Lawrence </a:t>
            </a:r>
            <a:r>
              <a:rPr lang="en-US" b="1" dirty="0" err="1"/>
              <a:t>Ferlinghetti</a:t>
            </a:r>
            <a:r>
              <a:rPr lang="en-US" b="1" dirty="0"/>
              <a:t>, Allen Ginsberg, Jack Kerouac, Neal </a:t>
            </a:r>
            <a:r>
              <a:rPr lang="en-US" b="1" dirty="0" err="1"/>
              <a:t>Cassady</a:t>
            </a:r>
            <a:r>
              <a:rPr lang="en-US" b="1" dirty="0"/>
              <a:t> (alias Dean Moriarty in Kerouac's</a:t>
            </a:r>
            <a:r>
              <a:rPr lang="en-US" b="1" i="1" dirty="0"/>
              <a:t> On the Road</a:t>
            </a:r>
            <a:r>
              <a:rPr lang="en-US" b="1" dirty="0"/>
              <a:t>), </a:t>
            </a:r>
            <a:r>
              <a:rPr lang="en-US" b="1" dirty="0" err="1"/>
              <a:t>Keneth</a:t>
            </a:r>
            <a:r>
              <a:rPr lang="en-US" b="1" dirty="0"/>
              <a:t> Rexroth, Gregory </a:t>
            </a:r>
            <a:r>
              <a:rPr lang="en-US" b="1" dirty="0" err="1"/>
              <a:t>Corso</a:t>
            </a:r>
            <a:r>
              <a:rPr lang="en-US" b="1" dirty="0"/>
              <a:t> </a:t>
            </a:r>
            <a:r>
              <a:rPr lang="en-US" dirty="0"/>
              <a:t>and others; of women writers working close to the Beats e.g. </a:t>
            </a:r>
            <a:r>
              <a:rPr lang="en-US" b="1" dirty="0"/>
              <a:t>Ann Waldman, Diane di Prima, </a:t>
            </a:r>
            <a:r>
              <a:rPr lang="en-US" b="1" dirty="0" err="1"/>
              <a:t>ruth</a:t>
            </a:r>
            <a:r>
              <a:rPr lang="en-US" b="1" dirty="0"/>
              <a:t> </a:t>
            </a:r>
            <a:r>
              <a:rPr lang="en-US" b="1" dirty="0" err="1"/>
              <a:t>weiss</a:t>
            </a:r>
            <a:r>
              <a:rPr lang="en-US" b="1" dirty="0"/>
              <a:t>.</a:t>
            </a:r>
          </a:p>
          <a:p>
            <a:r>
              <a:rPr lang="en-US" dirty="0"/>
              <a:t> Also </a:t>
            </a:r>
            <a:r>
              <a:rPr lang="en-US" b="1" dirty="0"/>
              <a:t>W. Burroughs</a:t>
            </a:r>
            <a:r>
              <a:rPr lang="cs-CZ" b="1" dirty="0"/>
              <a:t> </a:t>
            </a:r>
            <a:r>
              <a:rPr lang="cs-CZ" dirty="0"/>
              <a:t>(1914-1997)</a:t>
            </a:r>
            <a:r>
              <a:rPr lang="en-US" dirty="0"/>
              <a:t> was in some respects close to the Beats. Another great magnet for the Beats was </a:t>
            </a:r>
            <a:r>
              <a:rPr lang="en-US" b="1" dirty="0"/>
              <a:t>Gary Snyder</a:t>
            </a:r>
            <a:r>
              <a:rPr lang="cs-CZ" b="1" dirty="0"/>
              <a:t> </a:t>
            </a:r>
            <a:r>
              <a:rPr lang="cs-CZ" dirty="0"/>
              <a:t>(1930 - )</a:t>
            </a:r>
            <a:r>
              <a:rPr lang="en-US" dirty="0"/>
              <a:t>, one of the most remarkable American poets of the post-WW-II decades, </a:t>
            </a:r>
            <a:r>
              <a:rPr lang="en-US" dirty="0" err="1"/>
              <a:t>practising</a:t>
            </a:r>
            <a:r>
              <a:rPr lang="en-US" dirty="0"/>
              <a:t> Zen Buddhist with a deep knowledge of Eastern (i.e. Asian) culture, an environmentalist.</a:t>
            </a:r>
          </a:p>
          <a:p>
            <a:r>
              <a:rPr lang="en-US" dirty="0"/>
              <a:t>The main achievement of the Beats may be found in</a:t>
            </a:r>
            <a:r>
              <a:rPr lang="en-US" b="1" dirty="0"/>
              <a:t> poetry</a:t>
            </a:r>
            <a:r>
              <a:rPr lang="en-US" dirty="0"/>
              <a:t>, the most remarkable Beat poets being</a:t>
            </a:r>
            <a:r>
              <a:rPr lang="en-US" b="1" dirty="0"/>
              <a:t> Allen Ginsberg</a:t>
            </a:r>
            <a:r>
              <a:rPr lang="en-US" dirty="0"/>
              <a:t> (1926 -1997) and</a:t>
            </a:r>
            <a:r>
              <a:rPr lang="en-US" b="1" dirty="0"/>
              <a:t> Lawrence </a:t>
            </a:r>
            <a:r>
              <a:rPr lang="en-US" b="1" dirty="0" err="1"/>
              <a:t>Ferlinghetti</a:t>
            </a:r>
            <a:r>
              <a:rPr lang="en-US" dirty="0"/>
              <a:t> (1919 - ), </a:t>
            </a:r>
            <a:r>
              <a:rPr lang="en-US" b="1" dirty="0"/>
              <a:t>Gregory </a:t>
            </a:r>
            <a:r>
              <a:rPr lang="en-US" b="1" dirty="0" err="1"/>
              <a:t>Corso</a:t>
            </a:r>
            <a:r>
              <a:rPr lang="cs-CZ" b="1" dirty="0"/>
              <a:t> </a:t>
            </a:r>
            <a:r>
              <a:rPr lang="cs-CZ" dirty="0"/>
              <a:t>(1930-2001)</a:t>
            </a:r>
            <a:r>
              <a:rPr lang="en-US" b="1" dirty="0"/>
              <a:t>; </a:t>
            </a:r>
            <a:r>
              <a:rPr lang="en-US" dirty="0"/>
              <a:t>from younger followers</a:t>
            </a:r>
            <a:r>
              <a:rPr lang="en-US" b="1" dirty="0"/>
              <a:t> Ann Waldman</a:t>
            </a:r>
            <a:r>
              <a:rPr lang="cs-CZ" b="1" dirty="0"/>
              <a:t> </a:t>
            </a:r>
            <a:r>
              <a:rPr lang="cs-CZ" dirty="0"/>
              <a:t>(1945-)</a:t>
            </a:r>
            <a:r>
              <a:rPr lang="en-US" dirty="0"/>
              <a:t>.</a:t>
            </a:r>
          </a:p>
          <a:p>
            <a:r>
              <a:rPr lang="en-US" dirty="0"/>
              <a:t> The most famous "beat" book of poetry by </a:t>
            </a:r>
            <a:r>
              <a:rPr lang="en-US" dirty="0" err="1"/>
              <a:t>Ferlinghetti</a:t>
            </a:r>
            <a:r>
              <a:rPr lang="en-US" dirty="0"/>
              <a:t> is</a:t>
            </a:r>
            <a:r>
              <a:rPr lang="en-US" i="1" dirty="0"/>
              <a:t> A Coney Island of the Mind</a:t>
            </a:r>
            <a:r>
              <a:rPr lang="en-US" dirty="0"/>
              <a:t> (1958); the most famous and acclaimed books of poetry by Ginsberg (out of his approximately 30 volumes of verse and prose) are</a:t>
            </a:r>
            <a:r>
              <a:rPr lang="en-US" i="1" dirty="0"/>
              <a:t> Howl and Other Poems</a:t>
            </a:r>
            <a:r>
              <a:rPr lang="en-US" dirty="0"/>
              <a:t> (1956) and</a:t>
            </a:r>
            <a:r>
              <a:rPr lang="en-US" i="1" dirty="0"/>
              <a:t> </a:t>
            </a:r>
            <a:r>
              <a:rPr lang="en-US" i="1" dirty="0" err="1"/>
              <a:t>Kaddish</a:t>
            </a:r>
            <a:r>
              <a:rPr lang="en-US" i="1" dirty="0"/>
              <a:t> and Other Poems</a:t>
            </a:r>
            <a:r>
              <a:rPr lang="en-US" dirty="0"/>
              <a:t> (1961). A remarkable poetic work by Ann Waldman is </a:t>
            </a:r>
            <a:r>
              <a:rPr lang="en-US" i="1" dirty="0"/>
              <a:t>Fast Speaking Woman</a:t>
            </a:r>
            <a:r>
              <a:rPr lang="en-US" dirty="0"/>
              <a:t> (1980).</a:t>
            </a:r>
          </a:p>
        </p:txBody>
      </p:sp>
    </p:spTree>
    <p:extLst>
      <p:ext uri="{BB962C8B-B14F-4D97-AF65-F5344CB8AC3E}">
        <p14:creationId xmlns:p14="http://schemas.microsoft.com/office/powerpoint/2010/main" val="2045313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What is ″Whitmanesque″ about the Beats?</a:t>
            </a:r>
          </a:p>
        </p:txBody>
      </p:sp>
      <p:sp>
        <p:nvSpPr>
          <p:cNvPr id="3" name="Zástupný symbol pro obsah 2"/>
          <p:cNvSpPr>
            <a:spLocks noGrp="1"/>
          </p:cNvSpPr>
          <p:nvPr>
            <p:ph idx="1"/>
          </p:nvPr>
        </p:nvSpPr>
        <p:spPr/>
        <p:txBody>
          <a:bodyPr>
            <a:normAutofit fontScale="70000" lnSpcReduction="20000"/>
          </a:bodyPr>
          <a:lstStyle/>
          <a:p>
            <a:r>
              <a:rPr lang="en-US" dirty="0"/>
              <a:t>Often, </a:t>
            </a:r>
            <a:r>
              <a:rPr lang="en-US" b="1" dirty="0"/>
              <a:t>especially in Ginsberg´s free verse </a:t>
            </a:r>
            <a:r>
              <a:rPr lang="en-US" dirty="0"/>
              <a:t>(also in </a:t>
            </a:r>
            <a:r>
              <a:rPr lang="en-US" i="1" dirty="0"/>
              <a:t>On the Road </a:t>
            </a:r>
            <a:r>
              <a:rPr lang="en-US" dirty="0"/>
              <a:t>by Kerouac) – writing as direct self-expression: the reality is overwhelming and everything has to be captured. However, Ginsberg´s “Supermarket in California” IS DIFFERENT!</a:t>
            </a:r>
          </a:p>
          <a:p>
            <a:r>
              <a:rPr lang="en-US" dirty="0"/>
              <a:t> Poetry is directly related to society, it is embracing it although it is a means of criticism of America, even its rejection.</a:t>
            </a:r>
          </a:p>
          <a:p>
            <a:r>
              <a:rPr lang="en-US" dirty="0"/>
              <a:t>Poetry of ideas (pointing to desirability of change; poetry as provocation – which was also present in Whitman).</a:t>
            </a:r>
          </a:p>
          <a:p>
            <a:r>
              <a:rPr lang="en-US" dirty="0"/>
              <a:t>Poetry as shared experience: Whitman wanted to relate to contemporaries (though he wasn´t very successful in that) and to future generations (in which he was successful). The Beats, especially in public poetry readings, wanted to establish poetry as a means of communication  (as we can notice if we listen to the recording of "America" read ironically by Ginsberg to a laughing crowd). In this context, the real sound of poems, and </a:t>
            </a:r>
            <a:r>
              <a:rPr lang="en-US" b="1" dirty="0"/>
              <a:t>poetry as performance</a:t>
            </a:r>
            <a:r>
              <a:rPr lang="en-US" dirty="0"/>
              <a:t> became newly important.  </a:t>
            </a:r>
            <a:r>
              <a:rPr lang="en-US" b="1" dirty="0"/>
              <a:t> </a:t>
            </a:r>
            <a:endParaRPr lang="en-US"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14110341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ký">
  <a:themeElements>
    <a:clrScheme name="Organický">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ký">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k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800</TotalTime>
  <Words>1543</Words>
  <Application>Microsoft Office PowerPoint</Application>
  <PresentationFormat>Širokoúhlá obrazovka</PresentationFormat>
  <Paragraphs>40</Paragraphs>
  <Slides>9</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9</vt:i4>
      </vt:variant>
    </vt:vector>
  </HeadingPairs>
  <TitlesOfParts>
    <vt:vector size="12" baseType="lpstr">
      <vt:lpstr>Arial</vt:lpstr>
      <vt:lpstr>Garamond</vt:lpstr>
      <vt:lpstr>Organický</vt:lpstr>
      <vt:lpstr>Walt Whitman  (1819-1892)</vt:lpstr>
      <vt:lpstr>Prezentace aplikace PowerPoint</vt:lpstr>
      <vt:lpstr>Undeniable Influences of Transcendentalism</vt:lpstr>
      <vt:lpstr>Whitman´s carreer</vt:lpstr>
      <vt:lpstr>Whitman´s carreer continued </vt:lpstr>
      <vt:lpstr>Whitman´s poetic influence, in America, can be traced in modernist and modern poetry: </vt:lpstr>
      <vt:lpstr>Whitman´s poetic influence can be further traced in modernist and modern literature:</vt:lpstr>
      <vt:lpstr>The Beats</vt:lpstr>
      <vt:lpstr>What is ″Whitmanesque″ about the Beats?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Walt Whitman (1819-1892)</dc:title>
  <dc:creator>Eva Kalivodová</dc:creator>
  <cp:lastModifiedBy>Kalivodová, Eva</cp:lastModifiedBy>
  <cp:revision>46</cp:revision>
  <dcterms:created xsi:type="dcterms:W3CDTF">2016-02-21T10:54:56Z</dcterms:created>
  <dcterms:modified xsi:type="dcterms:W3CDTF">2021-03-01T10:41:51Z</dcterms:modified>
</cp:coreProperties>
</file>