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33" r:id="rId4"/>
    <p:sldId id="334" r:id="rId5"/>
    <p:sldId id="335" r:id="rId6"/>
    <p:sldId id="336" r:id="rId7"/>
    <p:sldId id="338" r:id="rId8"/>
    <p:sldId id="342" r:id="rId9"/>
    <p:sldId id="345" r:id="rId10"/>
    <p:sldId id="343" r:id="rId11"/>
    <p:sldId id="269" r:id="rId12"/>
    <p:sldId id="259" r:id="rId13"/>
    <p:sldId id="261" r:id="rId14"/>
    <p:sldId id="262" r:id="rId15"/>
    <p:sldId id="263" r:id="rId16"/>
    <p:sldId id="264" r:id="rId17"/>
    <p:sldId id="265" r:id="rId18"/>
    <p:sldId id="268" r:id="rId19"/>
    <p:sldId id="266" r:id="rId20"/>
    <p:sldId id="346" r:id="rId21"/>
    <p:sldId id="267" r:id="rId22"/>
    <p:sldId id="347" r:id="rId23"/>
    <p:sldId id="348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A7C98-29B5-9875-BF7F-F5665A146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AE5D62-2F1D-0EFE-2A7A-7C318F860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D6A5C-37F3-AC3E-ACDC-69D1E275B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F84630-3B3F-24B2-D5A7-121FF9F9B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01774-9F84-9B3D-9548-9F2FCAA29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96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CBA0A-EE57-978C-A2C2-EE0A3E69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9D516A-AC72-0514-4C98-017189620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543D63-BDB5-5CB7-C24B-7F42B1919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4AF7F9-9352-9A43-3353-4B185911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11BB90-A1EB-7082-C84F-E5BCC27E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6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95FCCFB-C6A1-F1F6-B714-E50AA0C17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2E64F44-002D-AE40-6F61-B0121FD778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34D0DD-5D39-1956-B4E1-ABADC10AC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C20D1D-F214-E312-0303-44625D16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CE970E-9DE5-E8B4-25A8-0CDEB3C25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957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9E9C62-83CA-714E-05E6-747F1E06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65A2EE-9B7B-53A5-22F7-9D8B700F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3AA09F-358D-1899-CD55-205552E4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00EC08-CFB7-428F-F696-CD282CC3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727C97-B02E-45D8-15EB-262C3B3C2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757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5D64A-C6A3-1531-649A-A54DBFA10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DEE6FA1-468E-5BB6-D9B1-7F9D31ED2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BCE53A-1216-DB67-4952-99F7DD6EB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8EB8FA-4E85-EACE-3270-1F1FDD050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BD226C-3075-E879-AB60-DA6E374BF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97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E71A67-E549-0D82-E001-4A19865A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2580FA-F901-714D-27AE-019A0E42C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E17EBC-3612-1011-0B4B-836081A7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97FCF71-690F-393D-A151-4D606582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149548-EFEB-A1E2-C52A-9624F03E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460411-58BF-820D-D593-337BDF1B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06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A6A12D-A82E-4E0C-D6AE-275586E94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EAED3E-822E-2A5D-BA48-D74F9B39D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0C0965D-BB24-92A1-A64C-4F9E45A34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C4FA109-558D-8395-2464-D50CD6517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CACFFCB-4647-2DE1-D4F5-33623F59D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8DF9719-68BC-4351-35BA-558C3127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E2FD7AF-58BC-44CE-6F2E-68F9576C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7FE5DA-C193-3939-D972-5C29445AF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13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6FAE8-5483-A7F8-70C8-27B2E0894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817AAE-2992-AAB0-6BF0-FCA47848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6296D9B-703E-004F-FCEB-74D3F3B53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E755D2-AAF3-DAAF-FEC9-7D9A64009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16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5FBA52E-B9DA-4635-FD47-FD3F028E4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464541-DE62-9436-6DCB-66E09BC37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93160DA-14D3-A38B-1A9E-5116E34CA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659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5A4B31-B7F9-EE5C-E3E1-C67E889A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03D396-226E-56BF-9681-5BECFBC29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8FD363B-48E4-0400-EFB2-EE63EC31C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FA6343-4AC9-4EB6-2876-8550849A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6CEBE0-B50C-A1D6-F604-D0E295B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4EBEE2-3527-3CC2-F776-CCB9C3E5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31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51C876-E2FF-D5C8-A6DC-2C2A0BD43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8506A75-F8E7-3ED2-63D6-DCB4342F6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5A0A5D-E9AB-99DB-4187-67B474E37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74C633-2D9A-D319-7C56-362F2765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0D872E-F36F-5142-A0A8-179B72295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298697-1EA5-1DB8-E6DF-EA8B45BB1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76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DC98D3-2BF8-EFC8-13CC-7159D304C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A644628-DBF2-FB9D-F436-8E16CECF5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A94E4D-1328-7AB2-2426-054B8E9C2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AA2EF-E043-490F-8515-4064E8201365}" type="datetimeFigureOut">
              <a:rPr lang="cs-CZ" smtClean="0"/>
              <a:t>12.03.2024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903780-2F87-E318-A0D0-BF336EE09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EA84DF-FFB1-6F82-D8DB-B9C1679FA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CD6D7-2449-4C48-8939-089A0394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720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aGQOVXbx6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19CF7B-E632-3F6E-52D3-2F0A75D07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Etika a sběr dat v kvalitativním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875BD78-20C6-0324-7AA5-425EE62C6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Kvalitativní výzkum</a:t>
            </a:r>
          </a:p>
          <a:p>
            <a:r>
              <a:rPr lang="cs-CZ" dirty="0"/>
              <a:t>13. 3. 2024</a:t>
            </a:r>
          </a:p>
          <a:p>
            <a:r>
              <a:rPr lang="cs-CZ" dirty="0"/>
              <a:t>Eva M. Hejzlarová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966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84108-8CCA-BE5F-5EB8-98EBE9332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020071-EDA4-ED1D-1AAB-C0FF97D34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Nejčastější technika</a:t>
            </a:r>
          </a:p>
          <a:p>
            <a:endParaRPr lang="cs-CZ" dirty="0"/>
          </a:p>
          <a:p>
            <a:r>
              <a:rPr lang="cs-CZ" dirty="0"/>
              <a:t>Strukturovaný rozhovor (princip dotazníku)</a:t>
            </a:r>
          </a:p>
          <a:p>
            <a:r>
              <a:rPr lang="cs-CZ" dirty="0"/>
              <a:t>Polostrukturovaný rozhovor (rozhovor pomocí návodu)</a:t>
            </a:r>
          </a:p>
          <a:p>
            <a:r>
              <a:rPr lang="cs-CZ" dirty="0"/>
              <a:t>Nestrukturovaný rozhovor (volný rozhovor, neformální rozhovor, narativní rozhovor)</a:t>
            </a:r>
          </a:p>
          <a:p>
            <a:endParaRPr lang="cs-CZ" dirty="0"/>
          </a:p>
          <a:p>
            <a:r>
              <a:rPr lang="cs-CZ" dirty="0"/>
              <a:t>Expertní rozhovor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20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B5795-E176-BF22-E62B-79BD581C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97C10-A504-0953-B3F1-415DCA290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b="1" dirty="0"/>
              <a:t>Pozorování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14421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9A2EE-301E-FB88-15DE-606A4C65E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69D47-5601-F4C7-AF6B-86B3FCD51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Relativně těžká metoda sběru dat</a:t>
            </a:r>
          </a:p>
          <a:p>
            <a:r>
              <a:rPr lang="cs-CZ" dirty="0"/>
              <a:t>Zúčastněné pozorování (participant </a:t>
            </a:r>
            <a:r>
              <a:rPr lang="cs-CZ" dirty="0" err="1"/>
              <a:t>observation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dlouhodobé, systematické, reflexivní sledování probíhajících aktivit přímo ve zkoumaném terénu s cílem objevit a reprezentovat sociální život a proces</a:t>
            </a:r>
          </a:p>
          <a:p>
            <a:pPr lvl="1"/>
            <a:r>
              <a:rPr lang="cs-CZ" dirty="0"/>
              <a:t>Výzkumník je účastníkem interakcí (ale spíše sleduje, než aby je inicioval), pozorovatelem; přítelem, cizincem, laikem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460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62C09-80F5-7747-C496-319026E65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86D2A1-A75F-5A8F-B553-8208E984C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Umožňuje:</a:t>
            </a:r>
          </a:p>
          <a:p>
            <a:pPr lvl="1"/>
            <a:r>
              <a:rPr lang="cs-CZ" dirty="0"/>
              <a:t>zachytit, co se děje a jak vypadá daná situace</a:t>
            </a:r>
          </a:p>
          <a:p>
            <a:pPr lvl="1"/>
            <a:r>
              <a:rPr lang="cs-CZ" dirty="0"/>
              <a:t>pochopit kontext, ve kterém se situace odehrává</a:t>
            </a:r>
          </a:p>
          <a:p>
            <a:pPr lvl="1"/>
            <a:r>
              <a:rPr lang="cs-CZ" dirty="0"/>
              <a:t>otevřenost vůči „životu“ (vs. fenoménům popsaným v odborné literatuře)</a:t>
            </a:r>
          </a:p>
          <a:p>
            <a:pPr lvl="1"/>
            <a:r>
              <a:rPr lang="cs-CZ" dirty="0"/>
              <a:t>zaměřit se na rutinní situace, které jinak unikají pozornosti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244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711C7-06E0-B141-7C2D-063B70B3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DFAA3B-7E13-4521-3639-67A2D335F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Zúčastněné</a:t>
            </a:r>
          </a:p>
          <a:p>
            <a:pPr lvl="1"/>
            <a:r>
              <a:rPr lang="cs-CZ" dirty="0"/>
              <a:t>Skryté zúčastněné pozorování (etika!)</a:t>
            </a:r>
          </a:p>
          <a:p>
            <a:pPr lvl="1"/>
            <a:r>
              <a:rPr lang="cs-CZ" dirty="0"/>
              <a:t>Otevřené zúčastněné pozorování</a:t>
            </a:r>
          </a:p>
          <a:p>
            <a:r>
              <a:rPr lang="cs-CZ" dirty="0"/>
              <a:t>Nezúčastněné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31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C7D86C-D5AF-F77F-417A-82572A816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Pozorování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51C35E-EF44-7B5D-4AF6-1D8728D78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Popis fyzického prostředí pozorování</a:t>
            </a:r>
          </a:p>
          <a:p>
            <a:r>
              <a:rPr lang="cs-CZ" dirty="0"/>
              <a:t>Popis sociální stránky prostředí pozorování</a:t>
            </a:r>
          </a:p>
          <a:p>
            <a:r>
              <a:rPr lang="cs-CZ" dirty="0"/>
              <a:t>Popis jednání aktérů</a:t>
            </a:r>
          </a:p>
          <a:p>
            <a:r>
              <a:rPr lang="cs-CZ" dirty="0"/>
              <a:t>Neverbální komunikace</a:t>
            </a:r>
          </a:p>
          <a:p>
            <a:endParaRPr lang="cs-CZ" dirty="0"/>
          </a:p>
          <a:p>
            <a:r>
              <a:rPr lang="cs-CZ" dirty="0"/>
              <a:t>Přístup do terénu (</a:t>
            </a:r>
            <a:r>
              <a:rPr lang="cs-CZ" dirty="0" err="1"/>
              <a:t>access</a:t>
            </a:r>
            <a:r>
              <a:rPr lang="cs-CZ" dirty="0"/>
              <a:t>)</a:t>
            </a:r>
          </a:p>
          <a:p>
            <a:r>
              <a:rPr lang="cs-CZ" dirty="0"/>
              <a:t>Klíčové osoby (</a:t>
            </a:r>
            <a:r>
              <a:rPr lang="cs-CZ" dirty="0" err="1"/>
              <a:t>gate-keepers</a:t>
            </a:r>
            <a:r>
              <a:rPr lang="cs-CZ" dirty="0"/>
              <a:t>)</a:t>
            </a:r>
          </a:p>
          <a:p>
            <a:r>
              <a:rPr lang="cs-CZ" dirty="0"/>
              <a:t>Terénní poznámky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369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6A4A9-0CE0-3E64-0451-85B94A59F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2C48B8-0173-03A4-CD5E-F1A063C20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r>
              <a:rPr lang="cs-CZ" sz="4800" b="1" dirty="0"/>
              <a:t>Text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120767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2539A-C96B-3616-337E-791EDA1C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51DFC-D981-7F55-6CDD-70EB8980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všechno může být „text“ pro analýzu v rámci kvalitativního výzkumu?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Text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Veřejné dokumenty (strategie, volební programy), neveřejné dokumenty (interní zápisy z porad), soukromé dokumenty (deníky), mediální obsahy (články, rozhlasové příspěvky) </a:t>
            </a:r>
          </a:p>
          <a:p>
            <a:pPr lvl="1"/>
            <a:r>
              <a:rPr lang="cs-CZ" dirty="0">
                <a:solidFill>
                  <a:schemeClr val="bg1"/>
                </a:solidFill>
              </a:rPr>
              <a:t>Vizualizace</a:t>
            </a:r>
          </a:p>
          <a:p>
            <a:pPr lvl="2"/>
            <a:r>
              <a:rPr lang="cs-CZ" dirty="0">
                <a:solidFill>
                  <a:schemeClr val="bg1"/>
                </a:solidFill>
              </a:rPr>
              <a:t>Fotografie, plakáty, komiksy, videa (</a:t>
            </a:r>
            <a:r>
              <a:rPr lang="cs-CZ" dirty="0" err="1">
                <a:solidFill>
                  <a:schemeClr val="bg1"/>
                </a:solidFill>
              </a:rPr>
              <a:t>audiovizuál</a:t>
            </a:r>
            <a:r>
              <a:rPr lang="cs-CZ" dirty="0">
                <a:solidFill>
                  <a:schemeClr val="bg1"/>
                </a:solidFill>
              </a:rPr>
              <a:t>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732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2539A-C96B-3616-337E-791EDA1C7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951DFC-D981-7F55-6CDD-70EB8980C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všechno může být „text“ pro analýzu v rámci kvalitativního výzkumu?</a:t>
            </a:r>
          </a:p>
          <a:p>
            <a:pPr lvl="1"/>
            <a:r>
              <a:rPr lang="cs-CZ" dirty="0"/>
              <a:t>Text</a:t>
            </a:r>
          </a:p>
          <a:p>
            <a:pPr lvl="2"/>
            <a:r>
              <a:rPr lang="cs-CZ" dirty="0"/>
              <a:t>Veřejné dokumenty (strategie, volební programy), neveřejné dokumenty (interní zápisy z porad), soukromé dokumenty (deníky), mediální obsahy (články, rozhlasové příspěvky) </a:t>
            </a:r>
          </a:p>
          <a:p>
            <a:pPr lvl="1"/>
            <a:r>
              <a:rPr lang="cs-CZ" dirty="0"/>
              <a:t>Vizualizace</a:t>
            </a:r>
          </a:p>
          <a:p>
            <a:pPr lvl="2"/>
            <a:r>
              <a:rPr lang="cs-CZ" dirty="0"/>
              <a:t>Fotografie, plakáty, komiksy, videa (</a:t>
            </a:r>
            <a:r>
              <a:rPr lang="cs-CZ" dirty="0" err="1"/>
              <a:t>audiovizuál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903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DD4894-1C63-DC6F-2321-F825C373B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4731F9-C7F9-4353-D846-45DC79C5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Výhoda textu</a:t>
            </a:r>
          </a:p>
          <a:p>
            <a:pPr lvl="1"/>
            <a:r>
              <a:rPr lang="cs-CZ" dirty="0"/>
              <a:t>Relativně snadná dostupnost</a:t>
            </a:r>
          </a:p>
          <a:p>
            <a:pPr lvl="1"/>
            <a:r>
              <a:rPr lang="cs-CZ" dirty="0"/>
              <a:t>Menší objem dat než u rozhovorů</a:t>
            </a:r>
          </a:p>
          <a:p>
            <a:endParaRPr lang="cs-CZ" dirty="0"/>
          </a:p>
          <a:p>
            <a:r>
              <a:rPr lang="cs-CZ" dirty="0"/>
              <a:t>Klíčové</a:t>
            </a:r>
          </a:p>
          <a:p>
            <a:pPr lvl="1"/>
            <a:r>
              <a:rPr lang="cs-CZ" dirty="0"/>
              <a:t>Rozhodnutí o výběru dokumentů (povaha, počet, časové rozmezí)</a:t>
            </a:r>
          </a:p>
          <a:p>
            <a:pPr lvl="1"/>
            <a:r>
              <a:rPr lang="cs-CZ" dirty="0"/>
              <a:t>Důležité při komparaci </a:t>
            </a:r>
          </a:p>
          <a:p>
            <a:endParaRPr lang="cs-CZ" dirty="0"/>
          </a:p>
          <a:p>
            <a:r>
              <a:rPr lang="cs-CZ" dirty="0"/>
              <a:t>Zdroje</a:t>
            </a:r>
          </a:p>
          <a:p>
            <a:pPr lvl="1"/>
            <a:r>
              <a:rPr lang="cs-CZ" dirty="0"/>
              <a:t>Mediální - Newton Media </a:t>
            </a:r>
            <a:r>
              <a:rPr lang="cs-CZ" dirty="0" err="1"/>
              <a:t>Search</a:t>
            </a:r>
            <a:r>
              <a:rPr lang="cs-CZ" dirty="0"/>
              <a:t>, </a:t>
            </a:r>
            <a:r>
              <a:rPr lang="cs-CZ" dirty="0" err="1"/>
              <a:t>Anopress</a:t>
            </a:r>
            <a:endParaRPr lang="cs-CZ" dirty="0"/>
          </a:p>
          <a:p>
            <a:pPr lvl="1"/>
            <a:r>
              <a:rPr lang="cs-CZ" dirty="0"/>
              <a:t>Webové stránky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96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14030-1C72-3C17-4698-58CDB8D9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Minitest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E4EE5C-E49D-803C-E268-E68F5DD5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85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A7BAE1-DAAF-3652-FC43-9CFCB72F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Text – americký brouk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BB076-0FC1-B5D4-43E1-7EED5A137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https://www.youtube.com/watch?v=4GjQ4piS2d4</a:t>
            </a:r>
          </a:p>
        </p:txBody>
      </p:sp>
    </p:spTree>
    <p:extLst>
      <p:ext uri="{BB962C8B-B14F-4D97-AF65-F5344CB8AC3E}">
        <p14:creationId xmlns:p14="http://schemas.microsoft.com/office/powerpoint/2010/main" val="757787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D1F904-E06C-3F0A-BAE0-7CC90C2B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0B61B5-1E95-C23E-FDB9-6F9CC7F7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Vojtěch to schytal na sítích: Na snímku z porodního centra řeší porody žen  sedm mužů">
            <a:extLst>
              <a:ext uri="{FF2B5EF4-FFF2-40B4-BE49-F238E27FC236}">
                <a16:creationId xmlns:a16="http://schemas.microsoft.com/office/drawing/2014/main" id="{C3D4E7E6-25E0-0791-FA5A-24E74D5AE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11" y="383413"/>
            <a:ext cx="9160778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91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nímek obrazovky, postel, interiér&#10;&#10;Popis byl vytvořen automaticky">
            <a:extLst>
              <a:ext uri="{FF2B5EF4-FFF2-40B4-BE49-F238E27FC236}">
                <a16:creationId xmlns:a16="http://schemas.microsoft.com/office/drawing/2014/main" id="{1A51EBB4-D9C5-881E-7B6B-FBF2A6645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7" r="1" b="17223"/>
          <a:stretch/>
        </p:blipFill>
        <p:spPr>
          <a:xfrm>
            <a:off x="2556604" y="0"/>
            <a:ext cx="6936390" cy="6857990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0C594F6-A9FC-745E-B0CD-0B73A597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79658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0A902-16FE-86C0-4A65-0BEB96E1F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na příště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7D029A-6142-6026-B61A-5BE5FA350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1) Podívat se na </a:t>
            </a:r>
            <a:r>
              <a:rPr lang="cs-CZ" dirty="0">
                <a:hlinkClick r:id="rId2"/>
              </a:rPr>
              <a:t>https://www.youtube.com/watch?v=7aGQOVXbx6Q</a:t>
            </a:r>
            <a:r>
              <a:rPr lang="cs-CZ" dirty="0"/>
              <a:t> a zformulovat: </a:t>
            </a:r>
          </a:p>
          <a:p>
            <a:r>
              <a:rPr lang="cs-CZ" dirty="0"/>
              <a:t>co vás na tom zaujalo (pokud vás něco zaujalo), případně otázky, které to ve vás vzbudilo;</a:t>
            </a:r>
          </a:p>
          <a:p>
            <a:r>
              <a:rPr lang="cs-CZ" dirty="0"/>
              <a:t>jaká jsou (asi) pravidla pro dobrý rozhovor.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2) Přečíst si text o expertních rozhovorech (</a:t>
            </a:r>
            <a:r>
              <a:rPr lang="cs-CZ" dirty="0" err="1"/>
              <a:t>moodle</a:t>
            </a:r>
            <a:r>
              <a:rPr lang="cs-CZ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913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72B9B-5E49-CC74-3B35-C716AAA53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BA8B25-FB5A-1412-3323-F8D5327EF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Etika</a:t>
            </a:r>
            <a:r>
              <a:rPr lang="cs-CZ" dirty="0"/>
              <a:t> (z řeckého </a:t>
            </a:r>
            <a:r>
              <a:rPr lang="cs-CZ" dirty="0" err="1"/>
              <a:t>ethos</a:t>
            </a:r>
            <a:r>
              <a:rPr lang="cs-CZ" dirty="0"/>
              <a:t> – mrav), nebo též teorie morálky je filozofická disciplína, která se zabývá zkoumáním mravní dimenze skutečnosti.</a:t>
            </a:r>
          </a:p>
          <a:p>
            <a:endParaRPr lang="cs-CZ" dirty="0"/>
          </a:p>
          <a:p>
            <a:r>
              <a:rPr lang="cs-CZ" dirty="0"/>
              <a:t>Etické aspekty výzkumu se řeší zejména ve výzkumu zahrnujícím živé bytosti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04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F1379-E3D2-9234-005A-80CDCF0D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jako horizontální téma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7259B0-06E9-C4FE-E656-67C368A67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Důležité pro všechny fáze výzkumu</a:t>
            </a:r>
          </a:p>
          <a:p>
            <a:pPr lvl="1"/>
            <a:r>
              <a:rPr lang="cs-CZ" dirty="0"/>
              <a:t>Zadavatel výzkumu</a:t>
            </a:r>
          </a:p>
          <a:p>
            <a:pPr lvl="1"/>
            <a:r>
              <a:rPr lang="cs-CZ" dirty="0"/>
              <a:t>Cíl výzkumu</a:t>
            </a:r>
          </a:p>
          <a:p>
            <a:pPr lvl="1"/>
            <a:r>
              <a:rPr lang="cs-CZ" dirty="0"/>
              <a:t>Metody sběru dat – bezpečí účastníků/</a:t>
            </a:r>
            <a:r>
              <a:rPr lang="cs-CZ" dirty="0" err="1"/>
              <a:t>ic</a:t>
            </a:r>
            <a:r>
              <a:rPr lang="cs-CZ" dirty="0"/>
              <a:t> výzkumu</a:t>
            </a:r>
          </a:p>
          <a:p>
            <a:pPr lvl="1"/>
            <a:r>
              <a:rPr lang="cs-CZ" dirty="0"/>
              <a:t>Interpretace dat </a:t>
            </a:r>
          </a:p>
          <a:p>
            <a:pPr lvl="1"/>
            <a:r>
              <a:rPr lang="cs-CZ" dirty="0"/>
              <a:t>Publikace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Výzkumný tým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899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0F046-A953-2A94-5A8D-0761869BE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ve společenskovědním výzkumu obecně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1753B-FAF2-5B40-1CC3-66CACF5C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Svoboda výzkumu a odpovědnost</a:t>
            </a:r>
          </a:p>
          <a:p>
            <a:r>
              <a:rPr lang="cs-CZ" dirty="0"/>
              <a:t>Respektování názorové plurality a tolerance </a:t>
            </a:r>
          </a:p>
          <a:p>
            <a:r>
              <a:rPr lang="cs-CZ" dirty="0"/>
              <a:t>Respektování lidské důstojnosti a autonomie při výzkumu </a:t>
            </a:r>
          </a:p>
          <a:p>
            <a:r>
              <a:rPr lang="cs-CZ" dirty="0"/>
              <a:t>Transparentnost </a:t>
            </a:r>
          </a:p>
          <a:p>
            <a:r>
              <a:rPr lang="cs-CZ" dirty="0"/>
              <a:t>Solidarita a spolupráce ve výzkumu </a:t>
            </a:r>
          </a:p>
          <a:p>
            <a:r>
              <a:rPr lang="cs-CZ" dirty="0"/>
              <a:t>Prospěšnost a nepoškozování, každé riziko výzkumu musí být vyváženo přínosem</a:t>
            </a:r>
          </a:p>
          <a:p>
            <a:endParaRPr lang="cs-CZ" dirty="0"/>
          </a:p>
          <a:p>
            <a:r>
              <a:rPr lang="cs-CZ" dirty="0"/>
              <a:t>Těsně provázáno s tématem kvality výzkumu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413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9BADDF-C7F4-8663-C34D-5692BF70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Etika ve výzkumu ve vztahu k „respondentům/</a:t>
            </a:r>
            <a:r>
              <a:rPr lang="cs-CZ" dirty="0" err="1"/>
              <a:t>kám</a:t>
            </a:r>
            <a:r>
              <a:rPr lang="cs-CZ" dirty="0"/>
              <a:t>“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06BA3-3035-0165-8443-6044EC3C6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Důvěrnost (anonymizace)</a:t>
            </a:r>
          </a:p>
          <a:p>
            <a:r>
              <a:rPr lang="cs-CZ" dirty="0"/>
              <a:t>Poučený/informovaný souhlas</a:t>
            </a:r>
          </a:p>
          <a:p>
            <a:r>
              <a:rPr lang="cs-CZ" dirty="0"/>
              <a:t>Zpřístupnění práce účastníkům/</a:t>
            </a:r>
            <a:r>
              <a:rPr lang="cs-CZ" dirty="0" err="1"/>
              <a:t>icím</a:t>
            </a:r>
            <a:r>
              <a:rPr lang="cs-CZ" dirty="0"/>
              <a:t> výzkumu</a:t>
            </a:r>
          </a:p>
          <a:p>
            <a:endParaRPr lang="cs-CZ" dirty="0"/>
          </a:p>
          <a:p>
            <a:r>
              <a:rPr lang="cs-CZ" dirty="0"/>
              <a:t>U „zranitelných“ skupin (</a:t>
            </a:r>
            <a:r>
              <a:rPr lang="cs-CZ" dirty="0" err="1"/>
              <a:t>vulnerable</a:t>
            </a:r>
            <a:r>
              <a:rPr lang="cs-CZ" dirty="0"/>
              <a:t>) jde také o zajištění toho, že se jejich stav výzkumem nezhorší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546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A917F1-41F4-CDC1-1564-F4CFBCFA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Eticky sporné výzkumy v </a:t>
            </a:r>
            <a:r>
              <a:rPr lang="cs-CZ" dirty="0" err="1"/>
              <a:t>sociálněvědním</a:t>
            </a:r>
            <a:r>
              <a:rPr lang="cs-CZ" dirty="0"/>
              <a:t> výzkumu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33DD13-066E-2C2A-2FC5-3887BC72C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i="0" dirty="0">
                <a:solidFill>
                  <a:srgbClr val="000000"/>
                </a:solidFill>
                <a:effectLst/>
              </a:rPr>
              <a:t>Philipp George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Zimbardo</a:t>
            </a:r>
            <a:r>
              <a:rPr lang="cs-CZ" i="0" dirty="0">
                <a:solidFill>
                  <a:srgbClr val="000000"/>
                </a:solidFill>
                <a:effectLst/>
              </a:rPr>
              <a:t> – Stanford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prison</a:t>
            </a:r>
            <a:r>
              <a:rPr lang="cs-CZ" i="0" dirty="0">
                <a:solidFill>
                  <a:srgbClr val="000000"/>
                </a:solidFill>
                <a:effectLst/>
              </a:rPr>
              <a:t> experiment (1971)</a:t>
            </a:r>
          </a:p>
          <a:p>
            <a:r>
              <a:rPr lang="en-GB" i="0" dirty="0">
                <a:solidFill>
                  <a:srgbClr val="000000"/>
                </a:solidFill>
                <a:effectLst/>
              </a:rPr>
              <a:t>Robert Allan „Laud“ Humphreys</a:t>
            </a:r>
            <a:r>
              <a:rPr lang="cs-CZ" i="0" dirty="0">
                <a:solidFill>
                  <a:srgbClr val="000000"/>
                </a:solidFill>
                <a:effectLst/>
              </a:rPr>
              <a:t> –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Tearoom</a:t>
            </a:r>
            <a:r>
              <a:rPr lang="cs-CZ" i="0" dirty="0">
                <a:solidFill>
                  <a:srgbClr val="000000"/>
                </a:solidFill>
                <a:effectLst/>
              </a:rPr>
              <a:t> </a:t>
            </a:r>
            <a:r>
              <a:rPr lang="cs-CZ" i="0" dirty="0" err="1">
                <a:solidFill>
                  <a:srgbClr val="000000"/>
                </a:solidFill>
                <a:effectLst/>
              </a:rPr>
              <a:t>trade</a:t>
            </a:r>
            <a:r>
              <a:rPr lang="cs-CZ" i="0" dirty="0">
                <a:solidFill>
                  <a:srgbClr val="000000"/>
                </a:solidFill>
                <a:effectLst/>
              </a:rPr>
              <a:t> (60. léta)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Aktuálně:</a:t>
            </a:r>
          </a:p>
          <a:p>
            <a:r>
              <a:rPr lang="cs-CZ" i="0" dirty="0">
                <a:solidFill>
                  <a:srgbClr val="000000"/>
                </a:solidFill>
                <a:effectLst/>
              </a:rPr>
              <a:t>Etické komise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Plagiáty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Kauza Kovář - https://a2larm.cz/2019/06/v-plagiatorske-kauze-martina-kovare-nejde-jen-o-spatne-citace/</a:t>
            </a:r>
          </a:p>
          <a:p>
            <a:pPr lvl="1"/>
            <a:r>
              <a:rPr lang="cs-CZ" i="0" dirty="0">
                <a:solidFill>
                  <a:srgbClr val="000000"/>
                </a:solidFill>
                <a:effectLst/>
              </a:rPr>
              <a:t>Kauza Tejkalová - https://a2larm.cz/2017/12/nemuzeme-rezignovat-na-vedecke-standardy/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34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22453-1C6F-CBC8-AA2B-F99D6727F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sběru dat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52B5E-790E-D6E3-42D9-8367FE3274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493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6B5795-E176-BF22-E62B-79BD581C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C97C10-A504-0953-B3F1-415DCA290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b="1" dirty="0"/>
              <a:t>Rozhovor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5021532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639</Words>
  <Application>Microsoft Office PowerPoint</Application>
  <PresentationFormat>Širokoúhlá obrazovka</PresentationFormat>
  <Paragraphs>116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Etika a sběr dat v kvalitativním výzkumu</vt:lpstr>
      <vt:lpstr>Minitest</vt:lpstr>
      <vt:lpstr>Etika</vt:lpstr>
      <vt:lpstr>Etika jako horizontální téma</vt:lpstr>
      <vt:lpstr>Etika ve společenskovědním výzkumu obecně</vt:lpstr>
      <vt:lpstr>Etika ve výzkumu ve vztahu k „respondentům/kám“</vt:lpstr>
      <vt:lpstr>Eticky sporné výzkumy v sociálněvědním výzkumu</vt:lpstr>
      <vt:lpstr>Metody sběru dat</vt:lpstr>
      <vt:lpstr>Prezentace aplikace PowerPoint</vt:lpstr>
      <vt:lpstr>Rozhovor</vt:lpstr>
      <vt:lpstr>Prezentace aplikace PowerPoint</vt:lpstr>
      <vt:lpstr>Pozorování</vt:lpstr>
      <vt:lpstr>Pozorování</vt:lpstr>
      <vt:lpstr>Pozorování</vt:lpstr>
      <vt:lpstr>Pozorování</vt:lpstr>
      <vt:lpstr>Prezentace aplikace PowerPoint</vt:lpstr>
      <vt:lpstr>Text</vt:lpstr>
      <vt:lpstr>Text</vt:lpstr>
      <vt:lpstr>Text</vt:lpstr>
      <vt:lpstr>Text – americký brouk</vt:lpstr>
      <vt:lpstr>Prezentace aplikace PowerPoint</vt:lpstr>
      <vt:lpstr>Prezentace aplikace PowerPoint</vt:lpstr>
      <vt:lpstr>Úkol na příště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Etika a sběr dat v kvalitativním výzkumu</dc:title>
  <dc:creator>Eva Hejzlarová</dc:creator>
  <cp:lastModifiedBy>Eva Hejzlarová</cp:lastModifiedBy>
  <cp:revision>2</cp:revision>
  <dcterms:created xsi:type="dcterms:W3CDTF">2024-03-12T22:51:36Z</dcterms:created>
  <dcterms:modified xsi:type="dcterms:W3CDTF">2024-03-13T01:02:10Z</dcterms:modified>
</cp:coreProperties>
</file>