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043197-8AF9-4CE0-BB05-254E8E711CC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7033B87-2E07-4F93-971A-4DF928FAB972}">
      <dgm:prSet phldrT="[Text]" custT="1"/>
      <dgm:spPr/>
      <dgm:t>
        <a:bodyPr/>
        <a:lstStyle/>
        <a:p>
          <a:r>
            <a:rPr lang="cs-CZ" sz="2400" b="1" dirty="0" err="1"/>
            <a:t>Berardo</a:t>
          </a:r>
          <a:r>
            <a:rPr lang="cs-CZ" sz="2400" b="1" dirty="0"/>
            <a:t> (2006, s. 62–63) zmiňuje čtyři důležitá kritéria</a:t>
          </a:r>
        </a:p>
      </dgm:t>
    </dgm:pt>
    <dgm:pt modelId="{6183AB7E-10A0-4559-8B54-06F870439557}" type="parTrans" cxnId="{E3F30191-3458-46DA-8790-BD0E9E070A37}">
      <dgm:prSet/>
      <dgm:spPr/>
      <dgm:t>
        <a:bodyPr/>
        <a:lstStyle/>
        <a:p>
          <a:endParaRPr lang="cs-CZ"/>
        </a:p>
      </dgm:t>
    </dgm:pt>
    <dgm:pt modelId="{EE80C3AB-F809-4E08-B55F-FCD13CD23ED1}" type="sibTrans" cxnId="{E3F30191-3458-46DA-8790-BD0E9E070A37}">
      <dgm:prSet/>
      <dgm:spPr/>
      <dgm:t>
        <a:bodyPr/>
        <a:lstStyle/>
        <a:p>
          <a:endParaRPr lang="cs-CZ"/>
        </a:p>
      </dgm:t>
    </dgm:pt>
    <dgm:pt modelId="{CABDF0E0-A3C3-4F50-9A43-8117CBD5C7BF}">
      <dgm:prSet phldrT="[Text]"/>
      <dgm:spPr/>
      <dgm:t>
        <a:bodyPr/>
        <a:lstStyle/>
        <a:p>
          <a:r>
            <a:rPr lang="cs-CZ" dirty="0"/>
            <a:t>vhodnost obsahu</a:t>
          </a:r>
        </a:p>
      </dgm:t>
    </dgm:pt>
    <dgm:pt modelId="{74658899-362A-458D-98BF-6ADE8E728D85}" type="parTrans" cxnId="{D08B5F27-3FA3-403A-95FC-34BB4A33AB9F}">
      <dgm:prSet/>
      <dgm:spPr/>
      <dgm:t>
        <a:bodyPr/>
        <a:lstStyle/>
        <a:p>
          <a:endParaRPr lang="cs-CZ"/>
        </a:p>
      </dgm:t>
    </dgm:pt>
    <dgm:pt modelId="{D16BF409-4D03-45C6-A96F-164A4C08C8E5}" type="sibTrans" cxnId="{D08B5F27-3FA3-403A-95FC-34BB4A33AB9F}">
      <dgm:prSet/>
      <dgm:spPr/>
      <dgm:t>
        <a:bodyPr/>
        <a:lstStyle/>
        <a:p>
          <a:endParaRPr lang="cs-CZ"/>
        </a:p>
      </dgm:t>
    </dgm:pt>
    <dgm:pt modelId="{BCD13043-BA58-41FE-AEB3-B8997479EAA7}">
      <dgm:prSet phldrT="[Text]"/>
      <dgm:spPr/>
      <dgm:t>
        <a:bodyPr/>
        <a:lstStyle/>
        <a:p>
          <a:r>
            <a:rPr lang="cs-CZ" dirty="0"/>
            <a:t>použitelnost</a:t>
          </a:r>
        </a:p>
      </dgm:t>
    </dgm:pt>
    <dgm:pt modelId="{A0A4D640-92F9-49FF-9C52-55BFDD37F36B}" type="parTrans" cxnId="{7162F09F-4824-4690-B968-6C680D1A5807}">
      <dgm:prSet/>
      <dgm:spPr/>
      <dgm:t>
        <a:bodyPr/>
        <a:lstStyle/>
        <a:p>
          <a:endParaRPr lang="cs-CZ"/>
        </a:p>
      </dgm:t>
    </dgm:pt>
    <dgm:pt modelId="{65C57267-BB37-4E71-A6F8-EC09069FCE70}" type="sibTrans" cxnId="{7162F09F-4824-4690-B968-6C680D1A5807}">
      <dgm:prSet/>
      <dgm:spPr/>
      <dgm:t>
        <a:bodyPr/>
        <a:lstStyle/>
        <a:p>
          <a:endParaRPr lang="cs-CZ"/>
        </a:p>
      </dgm:t>
    </dgm:pt>
    <dgm:pt modelId="{929DD4C2-BED9-48D6-B3AD-2FF9189F9B34}">
      <dgm:prSet phldrT="[Text]"/>
      <dgm:spPr/>
      <dgm:t>
        <a:bodyPr/>
        <a:lstStyle/>
        <a:p>
          <a:r>
            <a:rPr lang="cs-CZ" dirty="0"/>
            <a:t>čitelnost</a:t>
          </a:r>
        </a:p>
      </dgm:t>
    </dgm:pt>
    <dgm:pt modelId="{CBDAF073-6A3E-42B8-A558-16E9205292FD}" type="parTrans" cxnId="{837CD5B3-20CE-4DA7-9C49-5940BB78D9F8}">
      <dgm:prSet/>
      <dgm:spPr/>
      <dgm:t>
        <a:bodyPr/>
        <a:lstStyle/>
        <a:p>
          <a:endParaRPr lang="cs-CZ"/>
        </a:p>
      </dgm:t>
    </dgm:pt>
    <dgm:pt modelId="{83881082-CAD6-4CAC-9360-E4A551489687}" type="sibTrans" cxnId="{837CD5B3-20CE-4DA7-9C49-5940BB78D9F8}">
      <dgm:prSet/>
      <dgm:spPr/>
      <dgm:t>
        <a:bodyPr/>
        <a:lstStyle/>
        <a:p>
          <a:endParaRPr lang="cs-CZ"/>
        </a:p>
      </dgm:t>
    </dgm:pt>
    <dgm:pt modelId="{90A1CE3D-02D3-4FE5-A325-57B3D75D184E}">
      <dgm:prSet phldrT="[Text]"/>
      <dgm:spPr/>
      <dgm:t>
        <a:bodyPr/>
        <a:lstStyle/>
        <a:p>
          <a:r>
            <a:rPr lang="cs-CZ" dirty="0"/>
            <a:t>způsob prezentace</a:t>
          </a:r>
        </a:p>
      </dgm:t>
    </dgm:pt>
    <dgm:pt modelId="{4544EB4B-82A7-4A99-A0F3-454EBBAB43E3}" type="parTrans" cxnId="{99A0629E-968F-4F56-B030-0008D87DB074}">
      <dgm:prSet/>
      <dgm:spPr/>
      <dgm:t>
        <a:bodyPr/>
        <a:lstStyle/>
        <a:p>
          <a:endParaRPr lang="cs-CZ"/>
        </a:p>
      </dgm:t>
    </dgm:pt>
    <dgm:pt modelId="{F5A9455F-68CA-40FD-9E71-6C03C2844E7D}" type="sibTrans" cxnId="{99A0629E-968F-4F56-B030-0008D87DB074}">
      <dgm:prSet/>
      <dgm:spPr/>
      <dgm:t>
        <a:bodyPr/>
        <a:lstStyle/>
        <a:p>
          <a:endParaRPr lang="cs-CZ"/>
        </a:p>
      </dgm:t>
    </dgm:pt>
    <dgm:pt modelId="{26209E3A-AB81-484E-A5C7-4648F1CF9C09}" type="pres">
      <dgm:prSet presAssocID="{86043197-8AF9-4CE0-BB05-254E8E711CC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90BC9E6-7A5F-4988-B517-9A427BB73847}" type="pres">
      <dgm:prSet presAssocID="{E7033B87-2E07-4F93-971A-4DF928FAB972}" presName="root1" presStyleCnt="0"/>
      <dgm:spPr/>
    </dgm:pt>
    <dgm:pt modelId="{2D92375F-889A-46F8-8D38-BDF5C9F2D5C7}" type="pres">
      <dgm:prSet presAssocID="{E7033B87-2E07-4F93-971A-4DF928FAB972}" presName="LevelOneTextNode" presStyleLbl="node0" presStyleIdx="0" presStyleCnt="1" custAng="5400000" custScaleX="267425" custScaleY="74488" custLinFactX="-100000" custLinFactNeighborX="-123846" custLinFactNeighborY="703">
        <dgm:presLayoutVars>
          <dgm:chPref val="3"/>
        </dgm:presLayoutVars>
      </dgm:prSet>
      <dgm:spPr/>
    </dgm:pt>
    <dgm:pt modelId="{95094235-AEB6-4E09-AB25-E345E0960766}" type="pres">
      <dgm:prSet presAssocID="{E7033B87-2E07-4F93-971A-4DF928FAB972}" presName="level2hierChild" presStyleCnt="0"/>
      <dgm:spPr/>
    </dgm:pt>
    <dgm:pt modelId="{3E8539A5-5AD7-431E-8B66-A320031CA65D}" type="pres">
      <dgm:prSet presAssocID="{74658899-362A-458D-98BF-6ADE8E728D85}" presName="conn2-1" presStyleLbl="parChTrans1D2" presStyleIdx="0" presStyleCnt="4"/>
      <dgm:spPr/>
    </dgm:pt>
    <dgm:pt modelId="{F332E71E-978B-42F4-B876-E6017E427A0F}" type="pres">
      <dgm:prSet presAssocID="{74658899-362A-458D-98BF-6ADE8E728D85}" presName="connTx" presStyleLbl="parChTrans1D2" presStyleIdx="0" presStyleCnt="4"/>
      <dgm:spPr/>
    </dgm:pt>
    <dgm:pt modelId="{B8AF02FF-79A0-409A-AA67-C987AA2128B2}" type="pres">
      <dgm:prSet presAssocID="{CABDF0E0-A3C3-4F50-9A43-8117CBD5C7BF}" presName="root2" presStyleCnt="0"/>
      <dgm:spPr/>
    </dgm:pt>
    <dgm:pt modelId="{55D6044F-F2C6-4148-BFF7-635D95401981}" type="pres">
      <dgm:prSet presAssocID="{CABDF0E0-A3C3-4F50-9A43-8117CBD5C7BF}" presName="LevelTwoTextNode" presStyleLbl="node2" presStyleIdx="0" presStyleCnt="4">
        <dgm:presLayoutVars>
          <dgm:chPref val="3"/>
        </dgm:presLayoutVars>
      </dgm:prSet>
      <dgm:spPr/>
    </dgm:pt>
    <dgm:pt modelId="{244CC75E-ADDC-434C-9264-CA30CF0606B1}" type="pres">
      <dgm:prSet presAssocID="{CABDF0E0-A3C3-4F50-9A43-8117CBD5C7BF}" presName="level3hierChild" presStyleCnt="0"/>
      <dgm:spPr/>
    </dgm:pt>
    <dgm:pt modelId="{24942A98-F44C-4F96-80BC-44DA2B67EBBF}" type="pres">
      <dgm:prSet presAssocID="{A0A4D640-92F9-49FF-9C52-55BFDD37F36B}" presName="conn2-1" presStyleLbl="parChTrans1D2" presStyleIdx="1" presStyleCnt="4"/>
      <dgm:spPr/>
    </dgm:pt>
    <dgm:pt modelId="{24CD9A9C-9982-4356-9F1D-CD6F0F40671E}" type="pres">
      <dgm:prSet presAssocID="{A0A4D640-92F9-49FF-9C52-55BFDD37F36B}" presName="connTx" presStyleLbl="parChTrans1D2" presStyleIdx="1" presStyleCnt="4"/>
      <dgm:spPr/>
    </dgm:pt>
    <dgm:pt modelId="{33440188-8B89-4640-8959-8E3BF817D844}" type="pres">
      <dgm:prSet presAssocID="{BCD13043-BA58-41FE-AEB3-B8997479EAA7}" presName="root2" presStyleCnt="0"/>
      <dgm:spPr/>
    </dgm:pt>
    <dgm:pt modelId="{9613DDA1-C641-4EA5-A75D-BF66602198F0}" type="pres">
      <dgm:prSet presAssocID="{BCD13043-BA58-41FE-AEB3-B8997479EAA7}" presName="LevelTwoTextNode" presStyleLbl="node2" presStyleIdx="1" presStyleCnt="4">
        <dgm:presLayoutVars>
          <dgm:chPref val="3"/>
        </dgm:presLayoutVars>
      </dgm:prSet>
      <dgm:spPr/>
    </dgm:pt>
    <dgm:pt modelId="{8606F478-9C6A-4A27-9D20-6DFEE6B66FBD}" type="pres">
      <dgm:prSet presAssocID="{BCD13043-BA58-41FE-AEB3-B8997479EAA7}" presName="level3hierChild" presStyleCnt="0"/>
      <dgm:spPr/>
    </dgm:pt>
    <dgm:pt modelId="{2087F51A-405A-4626-ABAC-C96C6B79907A}" type="pres">
      <dgm:prSet presAssocID="{CBDAF073-6A3E-42B8-A558-16E9205292FD}" presName="conn2-1" presStyleLbl="parChTrans1D2" presStyleIdx="2" presStyleCnt="4"/>
      <dgm:spPr/>
    </dgm:pt>
    <dgm:pt modelId="{7BA413E2-FE56-4875-B3F3-B5C1F3D023A9}" type="pres">
      <dgm:prSet presAssocID="{CBDAF073-6A3E-42B8-A558-16E9205292FD}" presName="connTx" presStyleLbl="parChTrans1D2" presStyleIdx="2" presStyleCnt="4"/>
      <dgm:spPr/>
    </dgm:pt>
    <dgm:pt modelId="{201019C4-E309-4580-A2F5-DE5514FD33AD}" type="pres">
      <dgm:prSet presAssocID="{929DD4C2-BED9-48D6-B3AD-2FF9189F9B34}" presName="root2" presStyleCnt="0"/>
      <dgm:spPr/>
    </dgm:pt>
    <dgm:pt modelId="{78454126-2E0D-439F-974D-DB5F9C88E57D}" type="pres">
      <dgm:prSet presAssocID="{929DD4C2-BED9-48D6-B3AD-2FF9189F9B34}" presName="LevelTwoTextNode" presStyleLbl="node2" presStyleIdx="2" presStyleCnt="4">
        <dgm:presLayoutVars>
          <dgm:chPref val="3"/>
        </dgm:presLayoutVars>
      </dgm:prSet>
      <dgm:spPr/>
    </dgm:pt>
    <dgm:pt modelId="{C624943E-401D-4C76-A1DC-6F1B27A656BD}" type="pres">
      <dgm:prSet presAssocID="{929DD4C2-BED9-48D6-B3AD-2FF9189F9B34}" presName="level3hierChild" presStyleCnt="0"/>
      <dgm:spPr/>
    </dgm:pt>
    <dgm:pt modelId="{E7445407-D61D-425C-93C2-ECA12A199784}" type="pres">
      <dgm:prSet presAssocID="{4544EB4B-82A7-4A99-A0F3-454EBBAB43E3}" presName="conn2-1" presStyleLbl="parChTrans1D2" presStyleIdx="3" presStyleCnt="4"/>
      <dgm:spPr/>
    </dgm:pt>
    <dgm:pt modelId="{58FB96DD-994D-43B2-BD95-70C0F07B2663}" type="pres">
      <dgm:prSet presAssocID="{4544EB4B-82A7-4A99-A0F3-454EBBAB43E3}" presName="connTx" presStyleLbl="parChTrans1D2" presStyleIdx="3" presStyleCnt="4"/>
      <dgm:spPr/>
    </dgm:pt>
    <dgm:pt modelId="{B029FAC1-5FAA-4D1E-B97E-030113E29E1F}" type="pres">
      <dgm:prSet presAssocID="{90A1CE3D-02D3-4FE5-A325-57B3D75D184E}" presName="root2" presStyleCnt="0"/>
      <dgm:spPr/>
    </dgm:pt>
    <dgm:pt modelId="{E4481149-D28D-4310-8EAD-6E66330BA08F}" type="pres">
      <dgm:prSet presAssocID="{90A1CE3D-02D3-4FE5-A325-57B3D75D184E}" presName="LevelTwoTextNode" presStyleLbl="node2" presStyleIdx="3" presStyleCnt="4">
        <dgm:presLayoutVars>
          <dgm:chPref val="3"/>
        </dgm:presLayoutVars>
      </dgm:prSet>
      <dgm:spPr/>
    </dgm:pt>
    <dgm:pt modelId="{A0570C42-FC07-4009-A9CC-7FD30E3850F8}" type="pres">
      <dgm:prSet presAssocID="{90A1CE3D-02D3-4FE5-A325-57B3D75D184E}" presName="level3hierChild" presStyleCnt="0"/>
      <dgm:spPr/>
    </dgm:pt>
  </dgm:ptLst>
  <dgm:cxnLst>
    <dgm:cxn modelId="{0A57A90E-BF3A-4276-8F54-78298FF1B259}" type="presOf" srcId="{E7033B87-2E07-4F93-971A-4DF928FAB972}" destId="{2D92375F-889A-46F8-8D38-BDF5C9F2D5C7}" srcOrd="0" destOrd="0" presId="urn:microsoft.com/office/officeart/2008/layout/HorizontalMultiLevelHierarchy"/>
    <dgm:cxn modelId="{A16EAD13-FA50-496F-BC6B-EF790BB7DF1B}" type="presOf" srcId="{CBDAF073-6A3E-42B8-A558-16E9205292FD}" destId="{7BA413E2-FE56-4875-B3F3-B5C1F3D023A9}" srcOrd="1" destOrd="0" presId="urn:microsoft.com/office/officeart/2008/layout/HorizontalMultiLevelHierarchy"/>
    <dgm:cxn modelId="{D08B5F27-3FA3-403A-95FC-34BB4A33AB9F}" srcId="{E7033B87-2E07-4F93-971A-4DF928FAB972}" destId="{CABDF0E0-A3C3-4F50-9A43-8117CBD5C7BF}" srcOrd="0" destOrd="0" parTransId="{74658899-362A-458D-98BF-6ADE8E728D85}" sibTransId="{D16BF409-4D03-45C6-A96F-164A4C08C8E5}"/>
    <dgm:cxn modelId="{9A1E3F3F-75BB-4052-943B-15F4CE39105B}" type="presOf" srcId="{BCD13043-BA58-41FE-AEB3-B8997479EAA7}" destId="{9613DDA1-C641-4EA5-A75D-BF66602198F0}" srcOrd="0" destOrd="0" presId="urn:microsoft.com/office/officeart/2008/layout/HorizontalMultiLevelHierarchy"/>
    <dgm:cxn modelId="{A477695E-B169-440E-BDFD-B5BDEBB4CC7F}" type="presOf" srcId="{86043197-8AF9-4CE0-BB05-254E8E711CC2}" destId="{26209E3A-AB81-484E-A5C7-4648F1CF9C09}" srcOrd="0" destOrd="0" presId="urn:microsoft.com/office/officeart/2008/layout/HorizontalMultiLevelHierarchy"/>
    <dgm:cxn modelId="{A4BE2662-1A4B-4CDD-A744-FE04BF2CFB30}" type="presOf" srcId="{74658899-362A-458D-98BF-6ADE8E728D85}" destId="{F332E71E-978B-42F4-B876-E6017E427A0F}" srcOrd="1" destOrd="0" presId="urn:microsoft.com/office/officeart/2008/layout/HorizontalMultiLevelHierarchy"/>
    <dgm:cxn modelId="{A8FB5967-21A2-4465-9A90-86B7FEE97CD5}" type="presOf" srcId="{929DD4C2-BED9-48D6-B3AD-2FF9189F9B34}" destId="{78454126-2E0D-439F-974D-DB5F9C88E57D}" srcOrd="0" destOrd="0" presId="urn:microsoft.com/office/officeart/2008/layout/HorizontalMultiLevelHierarchy"/>
    <dgm:cxn modelId="{32346852-8185-464C-AEF7-9435841C73A1}" type="presOf" srcId="{A0A4D640-92F9-49FF-9C52-55BFDD37F36B}" destId="{24942A98-F44C-4F96-80BC-44DA2B67EBBF}" srcOrd="0" destOrd="0" presId="urn:microsoft.com/office/officeart/2008/layout/HorizontalMultiLevelHierarchy"/>
    <dgm:cxn modelId="{E3F30191-3458-46DA-8790-BD0E9E070A37}" srcId="{86043197-8AF9-4CE0-BB05-254E8E711CC2}" destId="{E7033B87-2E07-4F93-971A-4DF928FAB972}" srcOrd="0" destOrd="0" parTransId="{6183AB7E-10A0-4559-8B54-06F870439557}" sibTransId="{EE80C3AB-F809-4E08-B55F-FCD13CD23ED1}"/>
    <dgm:cxn modelId="{99A0629E-968F-4F56-B030-0008D87DB074}" srcId="{E7033B87-2E07-4F93-971A-4DF928FAB972}" destId="{90A1CE3D-02D3-4FE5-A325-57B3D75D184E}" srcOrd="3" destOrd="0" parTransId="{4544EB4B-82A7-4A99-A0F3-454EBBAB43E3}" sibTransId="{F5A9455F-68CA-40FD-9E71-6C03C2844E7D}"/>
    <dgm:cxn modelId="{7162F09F-4824-4690-B968-6C680D1A5807}" srcId="{E7033B87-2E07-4F93-971A-4DF928FAB972}" destId="{BCD13043-BA58-41FE-AEB3-B8997479EAA7}" srcOrd="1" destOrd="0" parTransId="{A0A4D640-92F9-49FF-9C52-55BFDD37F36B}" sibTransId="{65C57267-BB37-4E71-A6F8-EC09069FCE70}"/>
    <dgm:cxn modelId="{75F9C8AE-C7B3-4EB6-BAFE-0DE0B8A24759}" type="presOf" srcId="{4544EB4B-82A7-4A99-A0F3-454EBBAB43E3}" destId="{E7445407-D61D-425C-93C2-ECA12A199784}" srcOrd="0" destOrd="0" presId="urn:microsoft.com/office/officeart/2008/layout/HorizontalMultiLevelHierarchy"/>
    <dgm:cxn modelId="{837CD5B3-20CE-4DA7-9C49-5940BB78D9F8}" srcId="{E7033B87-2E07-4F93-971A-4DF928FAB972}" destId="{929DD4C2-BED9-48D6-B3AD-2FF9189F9B34}" srcOrd="2" destOrd="0" parTransId="{CBDAF073-6A3E-42B8-A558-16E9205292FD}" sibTransId="{83881082-CAD6-4CAC-9360-E4A551489687}"/>
    <dgm:cxn modelId="{3D7D8FC3-2D22-48DA-8CEF-374CD1F26408}" type="presOf" srcId="{90A1CE3D-02D3-4FE5-A325-57B3D75D184E}" destId="{E4481149-D28D-4310-8EAD-6E66330BA08F}" srcOrd="0" destOrd="0" presId="urn:microsoft.com/office/officeart/2008/layout/HorizontalMultiLevelHierarchy"/>
    <dgm:cxn modelId="{0AD228D8-22CC-4C67-8F95-66BB04B68466}" type="presOf" srcId="{CBDAF073-6A3E-42B8-A558-16E9205292FD}" destId="{2087F51A-405A-4626-ABAC-C96C6B79907A}" srcOrd="0" destOrd="0" presId="urn:microsoft.com/office/officeart/2008/layout/HorizontalMultiLevelHierarchy"/>
    <dgm:cxn modelId="{75BBF5E1-0F4B-46E5-B6BC-A47EA8758980}" type="presOf" srcId="{4544EB4B-82A7-4A99-A0F3-454EBBAB43E3}" destId="{58FB96DD-994D-43B2-BD95-70C0F07B2663}" srcOrd="1" destOrd="0" presId="urn:microsoft.com/office/officeart/2008/layout/HorizontalMultiLevelHierarchy"/>
    <dgm:cxn modelId="{FBBFC6E9-4506-4C07-AAD4-1B949F2327F1}" type="presOf" srcId="{CABDF0E0-A3C3-4F50-9A43-8117CBD5C7BF}" destId="{55D6044F-F2C6-4148-BFF7-635D95401981}" srcOrd="0" destOrd="0" presId="urn:microsoft.com/office/officeart/2008/layout/HorizontalMultiLevelHierarchy"/>
    <dgm:cxn modelId="{0F6E60F2-6AC6-4767-BC46-9DA5B85A370D}" type="presOf" srcId="{A0A4D640-92F9-49FF-9C52-55BFDD37F36B}" destId="{24CD9A9C-9982-4356-9F1D-CD6F0F40671E}" srcOrd="1" destOrd="0" presId="urn:microsoft.com/office/officeart/2008/layout/HorizontalMultiLevelHierarchy"/>
    <dgm:cxn modelId="{76B318F5-A7BF-46A9-856D-5890FD5D72CB}" type="presOf" srcId="{74658899-362A-458D-98BF-6ADE8E728D85}" destId="{3E8539A5-5AD7-431E-8B66-A320031CA65D}" srcOrd="0" destOrd="0" presId="urn:microsoft.com/office/officeart/2008/layout/HorizontalMultiLevelHierarchy"/>
    <dgm:cxn modelId="{C7F4BD36-A8DE-4BF7-88A2-A0E04A185810}" type="presParOf" srcId="{26209E3A-AB81-484E-A5C7-4648F1CF9C09}" destId="{790BC9E6-7A5F-4988-B517-9A427BB73847}" srcOrd="0" destOrd="0" presId="urn:microsoft.com/office/officeart/2008/layout/HorizontalMultiLevelHierarchy"/>
    <dgm:cxn modelId="{E414B38C-D3A9-43E0-86FE-7FD2440EA61B}" type="presParOf" srcId="{790BC9E6-7A5F-4988-B517-9A427BB73847}" destId="{2D92375F-889A-46F8-8D38-BDF5C9F2D5C7}" srcOrd="0" destOrd="0" presId="urn:microsoft.com/office/officeart/2008/layout/HorizontalMultiLevelHierarchy"/>
    <dgm:cxn modelId="{46786CFF-7BDE-47CF-BCA9-0F568E2CDAAD}" type="presParOf" srcId="{790BC9E6-7A5F-4988-B517-9A427BB73847}" destId="{95094235-AEB6-4E09-AB25-E345E0960766}" srcOrd="1" destOrd="0" presId="urn:microsoft.com/office/officeart/2008/layout/HorizontalMultiLevelHierarchy"/>
    <dgm:cxn modelId="{5F5D028C-9663-4027-93C3-B70183199FB0}" type="presParOf" srcId="{95094235-AEB6-4E09-AB25-E345E0960766}" destId="{3E8539A5-5AD7-431E-8B66-A320031CA65D}" srcOrd="0" destOrd="0" presId="urn:microsoft.com/office/officeart/2008/layout/HorizontalMultiLevelHierarchy"/>
    <dgm:cxn modelId="{B05E8AB2-E322-4252-869B-F80F592D185D}" type="presParOf" srcId="{3E8539A5-5AD7-431E-8B66-A320031CA65D}" destId="{F332E71E-978B-42F4-B876-E6017E427A0F}" srcOrd="0" destOrd="0" presId="urn:microsoft.com/office/officeart/2008/layout/HorizontalMultiLevelHierarchy"/>
    <dgm:cxn modelId="{A41AE940-D464-42AF-9498-15DB8964BCDA}" type="presParOf" srcId="{95094235-AEB6-4E09-AB25-E345E0960766}" destId="{B8AF02FF-79A0-409A-AA67-C987AA2128B2}" srcOrd="1" destOrd="0" presId="urn:microsoft.com/office/officeart/2008/layout/HorizontalMultiLevelHierarchy"/>
    <dgm:cxn modelId="{81F0C132-F930-43F7-8185-37A0131571B9}" type="presParOf" srcId="{B8AF02FF-79A0-409A-AA67-C987AA2128B2}" destId="{55D6044F-F2C6-4148-BFF7-635D95401981}" srcOrd="0" destOrd="0" presId="urn:microsoft.com/office/officeart/2008/layout/HorizontalMultiLevelHierarchy"/>
    <dgm:cxn modelId="{732CAD70-1198-48BB-A39E-B27EB9A092EE}" type="presParOf" srcId="{B8AF02FF-79A0-409A-AA67-C987AA2128B2}" destId="{244CC75E-ADDC-434C-9264-CA30CF0606B1}" srcOrd="1" destOrd="0" presId="urn:microsoft.com/office/officeart/2008/layout/HorizontalMultiLevelHierarchy"/>
    <dgm:cxn modelId="{AC00F4F2-FDD9-4D50-9846-86F901AAE22C}" type="presParOf" srcId="{95094235-AEB6-4E09-AB25-E345E0960766}" destId="{24942A98-F44C-4F96-80BC-44DA2B67EBBF}" srcOrd="2" destOrd="0" presId="urn:microsoft.com/office/officeart/2008/layout/HorizontalMultiLevelHierarchy"/>
    <dgm:cxn modelId="{BE30A98E-4E55-4310-9E89-FD0858D37E9A}" type="presParOf" srcId="{24942A98-F44C-4F96-80BC-44DA2B67EBBF}" destId="{24CD9A9C-9982-4356-9F1D-CD6F0F40671E}" srcOrd="0" destOrd="0" presId="urn:microsoft.com/office/officeart/2008/layout/HorizontalMultiLevelHierarchy"/>
    <dgm:cxn modelId="{0F1BEB42-9F40-4FEB-9E35-FC24AE55B109}" type="presParOf" srcId="{95094235-AEB6-4E09-AB25-E345E0960766}" destId="{33440188-8B89-4640-8959-8E3BF817D844}" srcOrd="3" destOrd="0" presId="urn:microsoft.com/office/officeart/2008/layout/HorizontalMultiLevelHierarchy"/>
    <dgm:cxn modelId="{8A15C453-D0F6-432B-9761-F67EF10D92F3}" type="presParOf" srcId="{33440188-8B89-4640-8959-8E3BF817D844}" destId="{9613DDA1-C641-4EA5-A75D-BF66602198F0}" srcOrd="0" destOrd="0" presId="urn:microsoft.com/office/officeart/2008/layout/HorizontalMultiLevelHierarchy"/>
    <dgm:cxn modelId="{76264EE3-B97B-43A0-AEE1-F5FF7D66A0BE}" type="presParOf" srcId="{33440188-8B89-4640-8959-8E3BF817D844}" destId="{8606F478-9C6A-4A27-9D20-6DFEE6B66FBD}" srcOrd="1" destOrd="0" presId="urn:microsoft.com/office/officeart/2008/layout/HorizontalMultiLevelHierarchy"/>
    <dgm:cxn modelId="{7184313C-2EAB-462B-BBD9-976604FE885B}" type="presParOf" srcId="{95094235-AEB6-4E09-AB25-E345E0960766}" destId="{2087F51A-405A-4626-ABAC-C96C6B79907A}" srcOrd="4" destOrd="0" presId="urn:microsoft.com/office/officeart/2008/layout/HorizontalMultiLevelHierarchy"/>
    <dgm:cxn modelId="{0E0EC1A4-BD12-4373-9A1A-32320BE898AC}" type="presParOf" srcId="{2087F51A-405A-4626-ABAC-C96C6B79907A}" destId="{7BA413E2-FE56-4875-B3F3-B5C1F3D023A9}" srcOrd="0" destOrd="0" presId="urn:microsoft.com/office/officeart/2008/layout/HorizontalMultiLevelHierarchy"/>
    <dgm:cxn modelId="{A104ED3D-8632-4988-9D50-68E39F4C1173}" type="presParOf" srcId="{95094235-AEB6-4E09-AB25-E345E0960766}" destId="{201019C4-E309-4580-A2F5-DE5514FD33AD}" srcOrd="5" destOrd="0" presId="urn:microsoft.com/office/officeart/2008/layout/HorizontalMultiLevelHierarchy"/>
    <dgm:cxn modelId="{115D1DB3-3C7D-4AD4-B322-BE527AF80056}" type="presParOf" srcId="{201019C4-E309-4580-A2F5-DE5514FD33AD}" destId="{78454126-2E0D-439F-974D-DB5F9C88E57D}" srcOrd="0" destOrd="0" presId="urn:microsoft.com/office/officeart/2008/layout/HorizontalMultiLevelHierarchy"/>
    <dgm:cxn modelId="{A1471723-3D60-4188-B315-0147FC6266F6}" type="presParOf" srcId="{201019C4-E309-4580-A2F5-DE5514FD33AD}" destId="{C624943E-401D-4C76-A1DC-6F1B27A656BD}" srcOrd="1" destOrd="0" presId="urn:microsoft.com/office/officeart/2008/layout/HorizontalMultiLevelHierarchy"/>
    <dgm:cxn modelId="{AE9904D0-E144-45B6-B974-4309223F0FE3}" type="presParOf" srcId="{95094235-AEB6-4E09-AB25-E345E0960766}" destId="{E7445407-D61D-425C-93C2-ECA12A199784}" srcOrd="6" destOrd="0" presId="urn:microsoft.com/office/officeart/2008/layout/HorizontalMultiLevelHierarchy"/>
    <dgm:cxn modelId="{6740A429-A402-4AA9-A90F-9CDE44455108}" type="presParOf" srcId="{E7445407-D61D-425C-93C2-ECA12A199784}" destId="{58FB96DD-994D-43B2-BD95-70C0F07B2663}" srcOrd="0" destOrd="0" presId="urn:microsoft.com/office/officeart/2008/layout/HorizontalMultiLevelHierarchy"/>
    <dgm:cxn modelId="{24AF4087-228E-4B98-8DE3-C7682532E32C}" type="presParOf" srcId="{95094235-AEB6-4E09-AB25-E345E0960766}" destId="{B029FAC1-5FAA-4D1E-B97E-030113E29E1F}" srcOrd="7" destOrd="0" presId="urn:microsoft.com/office/officeart/2008/layout/HorizontalMultiLevelHierarchy"/>
    <dgm:cxn modelId="{36723468-B5A9-48BE-9795-DC1B4344DB29}" type="presParOf" srcId="{B029FAC1-5FAA-4D1E-B97E-030113E29E1F}" destId="{E4481149-D28D-4310-8EAD-6E66330BA08F}" srcOrd="0" destOrd="0" presId="urn:microsoft.com/office/officeart/2008/layout/HorizontalMultiLevelHierarchy"/>
    <dgm:cxn modelId="{0D93C13B-3663-4986-BD22-E46B5215CABA}" type="presParOf" srcId="{B029FAC1-5FAA-4D1E-B97E-030113E29E1F}" destId="{A0570C42-FC07-4009-A9CC-7FD30E3850F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75E770-2B76-4180-AB3E-B8C807F0F66D}" type="doc">
      <dgm:prSet loTypeId="urn:microsoft.com/office/officeart/2005/8/layout/hProcess9" loCatId="process" qsTypeId="urn:microsoft.com/office/officeart/2005/8/quickstyle/3d2" qsCatId="3D" csTypeId="urn:microsoft.com/office/officeart/2005/8/colors/accent1_2" csCatId="accent1" phldr="1"/>
      <dgm:spPr/>
    </dgm:pt>
    <dgm:pt modelId="{9D90B321-AD17-4FF4-A5E0-6F40168AC71E}">
      <dgm:prSet phldrT="[Text]"/>
      <dgm:spPr/>
      <dgm:t>
        <a:bodyPr/>
        <a:lstStyle/>
        <a:p>
          <a:r>
            <a:rPr lang="cs-CZ" dirty="0"/>
            <a:t>Definování pedagogického cíle</a:t>
          </a:r>
        </a:p>
      </dgm:t>
    </dgm:pt>
    <dgm:pt modelId="{36248633-F8E8-4673-BFEC-097417EF26D4}" type="parTrans" cxnId="{5A585809-6FD7-4034-97DE-D7B228816A50}">
      <dgm:prSet/>
      <dgm:spPr/>
      <dgm:t>
        <a:bodyPr/>
        <a:lstStyle/>
        <a:p>
          <a:endParaRPr lang="cs-CZ"/>
        </a:p>
      </dgm:t>
    </dgm:pt>
    <dgm:pt modelId="{DC86F3A2-F90E-409A-A4A6-F568888C9447}" type="sibTrans" cxnId="{5A585809-6FD7-4034-97DE-D7B228816A50}">
      <dgm:prSet/>
      <dgm:spPr/>
      <dgm:t>
        <a:bodyPr/>
        <a:lstStyle/>
        <a:p>
          <a:endParaRPr lang="cs-CZ"/>
        </a:p>
      </dgm:t>
    </dgm:pt>
    <dgm:pt modelId="{765D04F7-CFC8-42B1-832F-EB559198E753}">
      <dgm:prSet phldrT="[Text]"/>
      <dgm:spPr/>
      <dgm:t>
        <a:bodyPr/>
        <a:lstStyle/>
        <a:p>
          <a:r>
            <a:rPr lang="cs-CZ" dirty="0"/>
            <a:t>Vhodný výběr videa</a:t>
          </a:r>
        </a:p>
      </dgm:t>
    </dgm:pt>
    <dgm:pt modelId="{BEFFF194-FBE2-4BAF-9ECD-EC40860E4FD1}" type="parTrans" cxnId="{4FE57659-668D-4003-B6B9-07925648F637}">
      <dgm:prSet/>
      <dgm:spPr/>
      <dgm:t>
        <a:bodyPr/>
        <a:lstStyle/>
        <a:p>
          <a:endParaRPr lang="cs-CZ"/>
        </a:p>
      </dgm:t>
    </dgm:pt>
    <dgm:pt modelId="{EDF54FAA-E20A-483E-BC1C-3ABCACA8E3F5}" type="sibTrans" cxnId="{4FE57659-668D-4003-B6B9-07925648F637}">
      <dgm:prSet/>
      <dgm:spPr/>
      <dgm:t>
        <a:bodyPr/>
        <a:lstStyle/>
        <a:p>
          <a:endParaRPr lang="cs-CZ"/>
        </a:p>
      </dgm:t>
    </dgm:pt>
    <dgm:pt modelId="{23CED222-3250-4AA2-A902-C21DC16D9690}">
      <dgm:prSet phldrT="[Text]"/>
      <dgm:spPr/>
      <dgm:t>
        <a:bodyPr/>
        <a:lstStyle/>
        <a:p>
          <a:r>
            <a:rPr lang="cs-CZ" dirty="0"/>
            <a:t>Vytvoření systematického a promyšleného plánu činností</a:t>
          </a:r>
        </a:p>
      </dgm:t>
    </dgm:pt>
    <dgm:pt modelId="{7E30D8E1-A043-42CE-8CAE-0A00F380323F}" type="parTrans" cxnId="{008F2DCF-D14F-4A43-8314-835B58457EB4}">
      <dgm:prSet/>
      <dgm:spPr/>
      <dgm:t>
        <a:bodyPr/>
        <a:lstStyle/>
        <a:p>
          <a:endParaRPr lang="cs-CZ"/>
        </a:p>
      </dgm:t>
    </dgm:pt>
    <dgm:pt modelId="{47323C02-CD77-4635-B0AE-FA720FAD9A65}" type="sibTrans" cxnId="{008F2DCF-D14F-4A43-8314-835B58457EB4}">
      <dgm:prSet/>
      <dgm:spPr/>
      <dgm:t>
        <a:bodyPr/>
        <a:lstStyle/>
        <a:p>
          <a:endParaRPr lang="cs-CZ"/>
        </a:p>
      </dgm:t>
    </dgm:pt>
    <dgm:pt modelId="{7A122DFB-76AB-45A0-BE5E-946E6A659293}" type="pres">
      <dgm:prSet presAssocID="{0F75E770-2B76-4180-AB3E-B8C807F0F66D}" presName="CompostProcess" presStyleCnt="0">
        <dgm:presLayoutVars>
          <dgm:dir/>
          <dgm:resizeHandles val="exact"/>
        </dgm:presLayoutVars>
      </dgm:prSet>
      <dgm:spPr/>
    </dgm:pt>
    <dgm:pt modelId="{3DBC80AA-BABE-46D8-8247-345BC6336342}" type="pres">
      <dgm:prSet presAssocID="{0F75E770-2B76-4180-AB3E-B8C807F0F66D}" presName="arrow" presStyleLbl="bgShp" presStyleIdx="0" presStyleCnt="1"/>
      <dgm:spPr/>
    </dgm:pt>
    <dgm:pt modelId="{E8B4F563-26A1-4CCF-BCC3-F91DD6200D89}" type="pres">
      <dgm:prSet presAssocID="{0F75E770-2B76-4180-AB3E-B8C807F0F66D}" presName="linearProcess" presStyleCnt="0"/>
      <dgm:spPr/>
    </dgm:pt>
    <dgm:pt modelId="{859C7AC5-E20E-48EE-9E7E-27EE8A47DD68}" type="pres">
      <dgm:prSet presAssocID="{9D90B321-AD17-4FF4-A5E0-6F40168AC71E}" presName="textNode" presStyleLbl="node1" presStyleIdx="0" presStyleCnt="3">
        <dgm:presLayoutVars>
          <dgm:bulletEnabled val="1"/>
        </dgm:presLayoutVars>
      </dgm:prSet>
      <dgm:spPr/>
    </dgm:pt>
    <dgm:pt modelId="{793B0F3A-079B-473A-8D75-9FA6D1E56F0D}" type="pres">
      <dgm:prSet presAssocID="{DC86F3A2-F90E-409A-A4A6-F568888C9447}" presName="sibTrans" presStyleCnt="0"/>
      <dgm:spPr/>
    </dgm:pt>
    <dgm:pt modelId="{A8AE4E41-B118-4156-A5FA-590543537661}" type="pres">
      <dgm:prSet presAssocID="{765D04F7-CFC8-42B1-832F-EB559198E753}" presName="textNode" presStyleLbl="node1" presStyleIdx="1" presStyleCnt="3">
        <dgm:presLayoutVars>
          <dgm:bulletEnabled val="1"/>
        </dgm:presLayoutVars>
      </dgm:prSet>
      <dgm:spPr/>
    </dgm:pt>
    <dgm:pt modelId="{7F1DE492-C9DA-4737-B29B-DF3300C3C1EB}" type="pres">
      <dgm:prSet presAssocID="{EDF54FAA-E20A-483E-BC1C-3ABCACA8E3F5}" presName="sibTrans" presStyleCnt="0"/>
      <dgm:spPr/>
    </dgm:pt>
    <dgm:pt modelId="{A1E1E07F-8539-4DDD-833E-75FE8221B078}" type="pres">
      <dgm:prSet presAssocID="{23CED222-3250-4AA2-A902-C21DC16D9690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5A585809-6FD7-4034-97DE-D7B228816A50}" srcId="{0F75E770-2B76-4180-AB3E-B8C807F0F66D}" destId="{9D90B321-AD17-4FF4-A5E0-6F40168AC71E}" srcOrd="0" destOrd="0" parTransId="{36248633-F8E8-4673-BFEC-097417EF26D4}" sibTransId="{DC86F3A2-F90E-409A-A4A6-F568888C9447}"/>
    <dgm:cxn modelId="{35F69E45-0E57-456D-A756-1F6BEB84D085}" type="presOf" srcId="{0F75E770-2B76-4180-AB3E-B8C807F0F66D}" destId="{7A122DFB-76AB-45A0-BE5E-946E6A659293}" srcOrd="0" destOrd="0" presId="urn:microsoft.com/office/officeart/2005/8/layout/hProcess9"/>
    <dgm:cxn modelId="{26AEA952-2DD6-426B-85E5-7E2CA58B6D49}" type="presOf" srcId="{765D04F7-CFC8-42B1-832F-EB559198E753}" destId="{A8AE4E41-B118-4156-A5FA-590543537661}" srcOrd="0" destOrd="0" presId="urn:microsoft.com/office/officeart/2005/8/layout/hProcess9"/>
    <dgm:cxn modelId="{95EBE358-8EB2-4BEE-875E-C9F937B0ED82}" type="presOf" srcId="{23CED222-3250-4AA2-A902-C21DC16D9690}" destId="{A1E1E07F-8539-4DDD-833E-75FE8221B078}" srcOrd="0" destOrd="0" presId="urn:microsoft.com/office/officeart/2005/8/layout/hProcess9"/>
    <dgm:cxn modelId="{4FE57659-668D-4003-B6B9-07925648F637}" srcId="{0F75E770-2B76-4180-AB3E-B8C807F0F66D}" destId="{765D04F7-CFC8-42B1-832F-EB559198E753}" srcOrd="1" destOrd="0" parTransId="{BEFFF194-FBE2-4BAF-9ECD-EC40860E4FD1}" sibTransId="{EDF54FAA-E20A-483E-BC1C-3ABCACA8E3F5}"/>
    <dgm:cxn modelId="{D85B97BC-55AC-400C-9723-B2465B276558}" type="presOf" srcId="{9D90B321-AD17-4FF4-A5E0-6F40168AC71E}" destId="{859C7AC5-E20E-48EE-9E7E-27EE8A47DD68}" srcOrd="0" destOrd="0" presId="urn:microsoft.com/office/officeart/2005/8/layout/hProcess9"/>
    <dgm:cxn modelId="{008F2DCF-D14F-4A43-8314-835B58457EB4}" srcId="{0F75E770-2B76-4180-AB3E-B8C807F0F66D}" destId="{23CED222-3250-4AA2-A902-C21DC16D9690}" srcOrd="2" destOrd="0" parTransId="{7E30D8E1-A043-42CE-8CAE-0A00F380323F}" sibTransId="{47323C02-CD77-4635-B0AE-FA720FAD9A65}"/>
    <dgm:cxn modelId="{61006216-6F26-4795-AB1C-91144DD55F3D}" type="presParOf" srcId="{7A122DFB-76AB-45A0-BE5E-946E6A659293}" destId="{3DBC80AA-BABE-46D8-8247-345BC6336342}" srcOrd="0" destOrd="0" presId="urn:microsoft.com/office/officeart/2005/8/layout/hProcess9"/>
    <dgm:cxn modelId="{6605C2F1-8DBA-4DC6-B5A6-DE339E953E59}" type="presParOf" srcId="{7A122DFB-76AB-45A0-BE5E-946E6A659293}" destId="{E8B4F563-26A1-4CCF-BCC3-F91DD6200D89}" srcOrd="1" destOrd="0" presId="urn:microsoft.com/office/officeart/2005/8/layout/hProcess9"/>
    <dgm:cxn modelId="{387C76CD-8DE4-46C3-96F7-CD4A91A7AEFC}" type="presParOf" srcId="{E8B4F563-26A1-4CCF-BCC3-F91DD6200D89}" destId="{859C7AC5-E20E-48EE-9E7E-27EE8A47DD68}" srcOrd="0" destOrd="0" presId="urn:microsoft.com/office/officeart/2005/8/layout/hProcess9"/>
    <dgm:cxn modelId="{05ABD6EE-7A00-42AC-8BEF-679852881535}" type="presParOf" srcId="{E8B4F563-26A1-4CCF-BCC3-F91DD6200D89}" destId="{793B0F3A-079B-473A-8D75-9FA6D1E56F0D}" srcOrd="1" destOrd="0" presId="urn:microsoft.com/office/officeart/2005/8/layout/hProcess9"/>
    <dgm:cxn modelId="{664E7DAF-42EB-4033-B583-F4F9321CC5C4}" type="presParOf" srcId="{E8B4F563-26A1-4CCF-BCC3-F91DD6200D89}" destId="{A8AE4E41-B118-4156-A5FA-590543537661}" srcOrd="2" destOrd="0" presId="urn:microsoft.com/office/officeart/2005/8/layout/hProcess9"/>
    <dgm:cxn modelId="{E8FBAE50-B80C-4FD8-93C8-3CA4065CC4B8}" type="presParOf" srcId="{E8B4F563-26A1-4CCF-BCC3-F91DD6200D89}" destId="{7F1DE492-C9DA-4737-B29B-DF3300C3C1EB}" srcOrd="3" destOrd="0" presId="urn:microsoft.com/office/officeart/2005/8/layout/hProcess9"/>
    <dgm:cxn modelId="{88A290D2-889B-4B96-8AF2-1330C8FE3694}" type="presParOf" srcId="{E8B4F563-26A1-4CCF-BCC3-F91DD6200D89}" destId="{A1E1E07F-8539-4DDD-833E-75FE8221B07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445407-D61D-425C-93C2-ECA12A199784}">
      <dsp:nvSpPr>
        <dsp:cNvPr id="0" name=""/>
        <dsp:cNvSpPr/>
      </dsp:nvSpPr>
      <dsp:spPr>
        <a:xfrm>
          <a:off x="2402260" y="1915315"/>
          <a:ext cx="2073437" cy="13166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36718" y="0"/>
              </a:lnTo>
              <a:lnTo>
                <a:pt x="1036718" y="1316645"/>
              </a:lnTo>
              <a:lnTo>
                <a:pt x="2073437" y="131664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800" kern="1200"/>
        </a:p>
      </dsp:txBody>
      <dsp:txXfrm>
        <a:off x="3377575" y="2512234"/>
        <a:ext cx="122807" cy="122807"/>
      </dsp:txXfrm>
    </dsp:sp>
    <dsp:sp modelId="{2087F51A-405A-4626-ABAC-C96C6B79907A}">
      <dsp:nvSpPr>
        <dsp:cNvPr id="0" name=""/>
        <dsp:cNvSpPr/>
      </dsp:nvSpPr>
      <dsp:spPr>
        <a:xfrm>
          <a:off x="2402260" y="1915315"/>
          <a:ext cx="2073437" cy="4212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36718" y="0"/>
              </a:lnTo>
              <a:lnTo>
                <a:pt x="1036718" y="421212"/>
              </a:lnTo>
              <a:lnTo>
                <a:pt x="2073437" y="42121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/>
        </a:p>
      </dsp:txBody>
      <dsp:txXfrm>
        <a:off x="3386084" y="2073027"/>
        <a:ext cx="105789" cy="105789"/>
      </dsp:txXfrm>
    </dsp:sp>
    <dsp:sp modelId="{24942A98-F44C-4F96-80BC-44DA2B67EBBF}">
      <dsp:nvSpPr>
        <dsp:cNvPr id="0" name=""/>
        <dsp:cNvSpPr/>
      </dsp:nvSpPr>
      <dsp:spPr>
        <a:xfrm>
          <a:off x="2402260" y="1441094"/>
          <a:ext cx="2073437" cy="474221"/>
        </a:xfrm>
        <a:custGeom>
          <a:avLst/>
          <a:gdLst/>
          <a:ahLst/>
          <a:cxnLst/>
          <a:rect l="0" t="0" r="0" b="0"/>
          <a:pathLst>
            <a:path>
              <a:moveTo>
                <a:pt x="0" y="474221"/>
              </a:moveTo>
              <a:lnTo>
                <a:pt x="1036718" y="474221"/>
              </a:lnTo>
              <a:lnTo>
                <a:pt x="1036718" y="0"/>
              </a:lnTo>
              <a:lnTo>
                <a:pt x="2073437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/>
        </a:p>
      </dsp:txBody>
      <dsp:txXfrm>
        <a:off x="3385804" y="1625030"/>
        <a:ext cx="106348" cy="106348"/>
      </dsp:txXfrm>
    </dsp:sp>
    <dsp:sp modelId="{3E8539A5-5AD7-431E-8B66-A320031CA65D}">
      <dsp:nvSpPr>
        <dsp:cNvPr id="0" name=""/>
        <dsp:cNvSpPr/>
      </dsp:nvSpPr>
      <dsp:spPr>
        <a:xfrm>
          <a:off x="2402260" y="545660"/>
          <a:ext cx="2073437" cy="1369655"/>
        </a:xfrm>
        <a:custGeom>
          <a:avLst/>
          <a:gdLst/>
          <a:ahLst/>
          <a:cxnLst/>
          <a:rect l="0" t="0" r="0" b="0"/>
          <a:pathLst>
            <a:path>
              <a:moveTo>
                <a:pt x="0" y="1369655"/>
              </a:moveTo>
              <a:lnTo>
                <a:pt x="1036718" y="1369655"/>
              </a:lnTo>
              <a:lnTo>
                <a:pt x="1036718" y="0"/>
              </a:lnTo>
              <a:lnTo>
                <a:pt x="2073437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800" kern="1200"/>
        </a:p>
      </dsp:txBody>
      <dsp:txXfrm>
        <a:off x="3376854" y="1168363"/>
        <a:ext cx="124248" cy="124248"/>
      </dsp:txXfrm>
    </dsp:sp>
    <dsp:sp modelId="{2D92375F-889A-46F8-8D38-BDF5C9F2D5C7}">
      <dsp:nvSpPr>
        <dsp:cNvPr id="0" name=""/>
        <dsp:cNvSpPr/>
      </dsp:nvSpPr>
      <dsp:spPr>
        <a:xfrm>
          <a:off x="40223" y="957470"/>
          <a:ext cx="2808381" cy="1915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 err="1"/>
            <a:t>Berardo</a:t>
          </a:r>
          <a:r>
            <a:rPr lang="cs-CZ" sz="2400" b="1" kern="1200" dirty="0"/>
            <a:t> (2006, s. 62–63) zmiňuje čtyři důležitá kritéria</a:t>
          </a:r>
        </a:p>
      </dsp:txBody>
      <dsp:txXfrm>
        <a:off x="40223" y="957470"/>
        <a:ext cx="2808381" cy="1915690"/>
      </dsp:txXfrm>
    </dsp:sp>
    <dsp:sp modelId="{55D6044F-F2C6-4148-BFF7-635D95401981}">
      <dsp:nvSpPr>
        <dsp:cNvPr id="0" name=""/>
        <dsp:cNvSpPr/>
      </dsp:nvSpPr>
      <dsp:spPr>
        <a:xfrm>
          <a:off x="4475698" y="187486"/>
          <a:ext cx="2349618" cy="7163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vhodnost obsahu</a:t>
          </a:r>
        </a:p>
      </dsp:txBody>
      <dsp:txXfrm>
        <a:off x="4475698" y="187486"/>
        <a:ext cx="2349618" cy="716347"/>
      </dsp:txXfrm>
    </dsp:sp>
    <dsp:sp modelId="{9613DDA1-C641-4EA5-A75D-BF66602198F0}">
      <dsp:nvSpPr>
        <dsp:cNvPr id="0" name=""/>
        <dsp:cNvSpPr/>
      </dsp:nvSpPr>
      <dsp:spPr>
        <a:xfrm>
          <a:off x="4475698" y="1082920"/>
          <a:ext cx="2349618" cy="7163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použitelnost</a:t>
          </a:r>
        </a:p>
      </dsp:txBody>
      <dsp:txXfrm>
        <a:off x="4475698" y="1082920"/>
        <a:ext cx="2349618" cy="716347"/>
      </dsp:txXfrm>
    </dsp:sp>
    <dsp:sp modelId="{78454126-2E0D-439F-974D-DB5F9C88E57D}">
      <dsp:nvSpPr>
        <dsp:cNvPr id="0" name=""/>
        <dsp:cNvSpPr/>
      </dsp:nvSpPr>
      <dsp:spPr>
        <a:xfrm>
          <a:off x="4475698" y="1978354"/>
          <a:ext cx="2349618" cy="7163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čitelnost</a:t>
          </a:r>
        </a:p>
      </dsp:txBody>
      <dsp:txXfrm>
        <a:off x="4475698" y="1978354"/>
        <a:ext cx="2349618" cy="716347"/>
      </dsp:txXfrm>
    </dsp:sp>
    <dsp:sp modelId="{E4481149-D28D-4310-8EAD-6E66330BA08F}">
      <dsp:nvSpPr>
        <dsp:cNvPr id="0" name=""/>
        <dsp:cNvSpPr/>
      </dsp:nvSpPr>
      <dsp:spPr>
        <a:xfrm>
          <a:off x="4475698" y="2873788"/>
          <a:ext cx="2349618" cy="7163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způsob prezentace</a:t>
          </a:r>
        </a:p>
      </dsp:txBody>
      <dsp:txXfrm>
        <a:off x="4475698" y="2873788"/>
        <a:ext cx="2349618" cy="7163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BC80AA-BABE-46D8-8247-345BC6336342}">
      <dsp:nvSpPr>
        <dsp:cNvPr id="0" name=""/>
        <dsp:cNvSpPr/>
      </dsp:nvSpPr>
      <dsp:spPr>
        <a:xfrm>
          <a:off x="805198" y="0"/>
          <a:ext cx="9125588" cy="4140047"/>
        </a:xfrm>
        <a:prstGeom prst="rightArrow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859C7AC5-E20E-48EE-9E7E-27EE8A47DD68}">
      <dsp:nvSpPr>
        <dsp:cNvPr id="0" name=""/>
        <dsp:cNvSpPr/>
      </dsp:nvSpPr>
      <dsp:spPr>
        <a:xfrm>
          <a:off x="363807" y="1242014"/>
          <a:ext cx="3220795" cy="16560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Definování pedagogického cíle</a:t>
          </a:r>
        </a:p>
      </dsp:txBody>
      <dsp:txXfrm>
        <a:off x="444647" y="1322854"/>
        <a:ext cx="3059115" cy="1494338"/>
      </dsp:txXfrm>
    </dsp:sp>
    <dsp:sp modelId="{A8AE4E41-B118-4156-A5FA-590543537661}">
      <dsp:nvSpPr>
        <dsp:cNvPr id="0" name=""/>
        <dsp:cNvSpPr/>
      </dsp:nvSpPr>
      <dsp:spPr>
        <a:xfrm>
          <a:off x="3757595" y="1242014"/>
          <a:ext cx="3220795" cy="16560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Vhodný výběr videa</a:t>
          </a:r>
        </a:p>
      </dsp:txBody>
      <dsp:txXfrm>
        <a:off x="3838435" y="1322854"/>
        <a:ext cx="3059115" cy="1494338"/>
      </dsp:txXfrm>
    </dsp:sp>
    <dsp:sp modelId="{A1E1E07F-8539-4DDD-833E-75FE8221B078}">
      <dsp:nvSpPr>
        <dsp:cNvPr id="0" name=""/>
        <dsp:cNvSpPr/>
      </dsp:nvSpPr>
      <dsp:spPr>
        <a:xfrm>
          <a:off x="7151382" y="1242014"/>
          <a:ext cx="3220795" cy="16560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Vytvoření systematického a promyšleného plánu činností</a:t>
          </a:r>
        </a:p>
      </dsp:txBody>
      <dsp:txXfrm>
        <a:off x="7232222" y="1322854"/>
        <a:ext cx="3059115" cy="14943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B8F744-EDA2-4487-BD27-36AFDCD91F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Večerníček jako didaktický nástroj pro výuku žáků s OMJ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58E53F5-086F-420F-821E-364F6AB8EB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endParaRPr lang="cs-CZ" dirty="0"/>
          </a:p>
          <a:p>
            <a:pPr algn="r"/>
            <a:r>
              <a:rPr lang="cs-CZ" dirty="0"/>
              <a:t>Mgr. Tereza Štochlová </a:t>
            </a:r>
          </a:p>
        </p:txBody>
      </p:sp>
    </p:spTree>
    <p:extLst>
      <p:ext uri="{BB962C8B-B14F-4D97-AF65-F5344CB8AC3E}">
        <p14:creationId xmlns:p14="http://schemas.microsoft.com/office/powerpoint/2010/main" val="2505527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F39EAD-765B-4213-B529-CECFA8A9A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právě Večerníček?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48EF31C-93AD-48D3-A262-6F5260771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27443"/>
          </a:xfrm>
        </p:spPr>
        <p:txBody>
          <a:bodyPr/>
          <a:lstStyle/>
          <a:p>
            <a:r>
              <a:rPr lang="cs-CZ" dirty="0"/>
              <a:t>spojení vizuální složky (animovaný příběh) se složkou verbální (hlas vypravěče a postav), ulehčující dětem porozumění</a:t>
            </a:r>
          </a:p>
          <a:p>
            <a:r>
              <a:rPr lang="cs-CZ" dirty="0"/>
              <a:t>práce s abstraktním znakem (slovem) je v animovaném filmu omezena na minimum</a:t>
            </a:r>
          </a:p>
          <a:p>
            <a:r>
              <a:rPr lang="cs-CZ" dirty="0"/>
              <a:t>odráží postoje a hodnoty hlavních hrdinů, společenské rituály i další poznatky o české společnosti</a:t>
            </a:r>
          </a:p>
          <a:p>
            <a:r>
              <a:rPr lang="cs-CZ" dirty="0"/>
              <a:t>specifická </a:t>
            </a:r>
            <a:r>
              <a:rPr lang="cs-CZ" dirty="0" err="1"/>
              <a:t>seriálovost</a:t>
            </a:r>
            <a:r>
              <a:rPr lang="cs-CZ" dirty="0"/>
              <a:t>: jednotlivé epizody netvoří lineární řetězec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359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F56C54-7EE8-4F54-B589-95D29A4CB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Svitek: vodorovný 3">
            <a:extLst>
              <a:ext uri="{FF2B5EF4-FFF2-40B4-BE49-F238E27FC236}">
                <a16:creationId xmlns:a16="http://schemas.microsoft.com/office/drawing/2014/main" id="{93FD563F-9B92-4C7C-9A0E-2594610C864B}"/>
              </a:ext>
            </a:extLst>
          </p:cNvPr>
          <p:cNvSpPr/>
          <p:nvPr/>
        </p:nvSpPr>
        <p:spPr>
          <a:xfrm>
            <a:off x="2014330" y="1595230"/>
            <a:ext cx="9158977" cy="3667539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dirty="0"/>
          </a:p>
          <a:p>
            <a:pPr algn="ctr"/>
            <a:r>
              <a:rPr lang="cs-CZ" dirty="0"/>
              <a:t>„</a:t>
            </a:r>
            <a:r>
              <a:rPr lang="cs-CZ" i="1" dirty="0" err="1"/>
              <a:t>Večerníčkovské</a:t>
            </a:r>
            <a:r>
              <a:rPr lang="cs-CZ" i="1" dirty="0"/>
              <a:t> příběhy jsou vydatným matriálem, na který je možné odkazovat a předpokládat živou, autentickou (tedy nezprostředkovanou) znalost: právě v kvantitě živé znalosti nemají kanonické večerníčkové příběhy konkurenci v žádném literárním ani uměleckém díle. Proto by byla škoda tento potenciál nevyužívat a nepracovat s ním ve škole, v médiích i jinde</a:t>
            </a:r>
            <a:r>
              <a:rPr lang="cs-CZ" dirty="0"/>
              <a:t>“ (Bílek 2009, s. 34). </a:t>
            </a:r>
          </a:p>
        </p:txBody>
      </p:sp>
    </p:spTree>
    <p:extLst>
      <p:ext uri="{BB962C8B-B14F-4D97-AF65-F5344CB8AC3E}">
        <p14:creationId xmlns:p14="http://schemas.microsoft.com/office/powerpoint/2010/main" val="2740469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707AD6-55B3-4A6B-8842-17E7D514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výběru Večerníčků</a:t>
            </a:r>
          </a:p>
        </p:txBody>
      </p:sp>
      <p:pic>
        <p:nvPicPr>
          <p:cNvPr id="5123" name="Picture 3">
            <a:extLst>
              <a:ext uri="{FF2B5EF4-FFF2-40B4-BE49-F238E27FC236}">
                <a16:creationId xmlns:a16="http://schemas.microsoft.com/office/drawing/2014/main" id="{1B23AA5C-2D07-4B1A-A936-CC2C1A059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377" y="1859652"/>
            <a:ext cx="4577887" cy="384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E3B3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" name="AutoShape 4">
            <a:extLst>
              <a:ext uri="{FF2B5EF4-FFF2-40B4-BE49-F238E27FC236}">
                <a16:creationId xmlns:a16="http://schemas.microsoft.com/office/drawing/2014/main" id="{E84B0FF5-E93E-4D4B-998E-D1CBBFAFA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461" y="1859652"/>
            <a:ext cx="4123151" cy="579920"/>
          </a:xfrm>
          <a:prstGeom prst="roundRect">
            <a:avLst>
              <a:gd name="adj" fmla="val 16667"/>
            </a:avLst>
          </a:prstGeom>
          <a:solidFill>
            <a:srgbClr val="FFFF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tematické zaměření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AutoShape 5">
            <a:extLst>
              <a:ext uri="{FF2B5EF4-FFF2-40B4-BE49-F238E27FC236}">
                <a16:creationId xmlns:a16="http://schemas.microsoft.com/office/drawing/2014/main" id="{4BB7EF4F-4E39-471E-9760-B433D746E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459" y="2773896"/>
            <a:ext cx="4123151" cy="579920"/>
          </a:xfrm>
          <a:prstGeom prst="roundRect">
            <a:avLst>
              <a:gd name="adj" fmla="val 16667"/>
            </a:avLst>
          </a:prstGeom>
          <a:solidFill>
            <a:srgbClr val="FFFF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rok vzniku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AutoShape 6">
            <a:extLst>
              <a:ext uri="{FF2B5EF4-FFF2-40B4-BE49-F238E27FC236}">
                <a16:creationId xmlns:a16="http://schemas.microsoft.com/office/drawing/2014/main" id="{6BD7AD30-AFBA-4805-8D4E-461D05017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459" y="3644165"/>
            <a:ext cx="4123151" cy="622522"/>
          </a:xfrm>
          <a:prstGeom prst="roundRect">
            <a:avLst>
              <a:gd name="adj" fmla="val 16667"/>
            </a:avLst>
          </a:prstGeom>
          <a:solidFill>
            <a:srgbClr val="FFFF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oblíbenost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627F342C-441F-4997-AEC6-DA920F1FB7D8}"/>
              </a:ext>
            </a:extLst>
          </p:cNvPr>
          <p:cNvSpPr/>
          <p:nvPr/>
        </p:nvSpPr>
        <p:spPr>
          <a:xfrm>
            <a:off x="5808771" y="1813935"/>
            <a:ext cx="1453934" cy="716702"/>
          </a:xfrm>
          <a:prstGeom prst="rightArrow">
            <a:avLst/>
          </a:prstGeom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: doprava 13">
            <a:extLst>
              <a:ext uri="{FF2B5EF4-FFF2-40B4-BE49-F238E27FC236}">
                <a16:creationId xmlns:a16="http://schemas.microsoft.com/office/drawing/2014/main" id="{8E6D7ABB-D505-437D-AF7F-29313F1F26C7}"/>
              </a:ext>
            </a:extLst>
          </p:cNvPr>
          <p:cNvSpPr/>
          <p:nvPr/>
        </p:nvSpPr>
        <p:spPr>
          <a:xfrm>
            <a:off x="5808771" y="2705505"/>
            <a:ext cx="1453934" cy="716702"/>
          </a:xfrm>
          <a:prstGeom prst="rightArrow">
            <a:avLst/>
          </a:prstGeom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: doprava 14">
            <a:extLst>
              <a:ext uri="{FF2B5EF4-FFF2-40B4-BE49-F238E27FC236}">
                <a16:creationId xmlns:a16="http://schemas.microsoft.com/office/drawing/2014/main" id="{A71D732A-66B5-4426-BA69-E21BC820C33D}"/>
              </a:ext>
            </a:extLst>
          </p:cNvPr>
          <p:cNvSpPr/>
          <p:nvPr/>
        </p:nvSpPr>
        <p:spPr>
          <a:xfrm>
            <a:off x="5808771" y="3597075"/>
            <a:ext cx="1453934" cy="716702"/>
          </a:xfrm>
          <a:prstGeom prst="rightArrow">
            <a:avLst/>
          </a:prstGeom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849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DEDF6F-823A-4230-B7F0-7033FEDAF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Metodický postup při analýze lexika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BE9669-930B-48FD-969B-98215999F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1. Přepis jednotlivých epizod</a:t>
            </a:r>
          </a:p>
          <a:p>
            <a:pPr marL="0" indent="0">
              <a:buNone/>
            </a:pPr>
            <a:r>
              <a:rPr lang="cs-CZ" dirty="0"/>
              <a:t>2. Stanovení rozsahu zkoumaného lexika </a:t>
            </a:r>
          </a:p>
          <a:p>
            <a:pPr marL="0" indent="0">
              <a:buNone/>
            </a:pPr>
            <a:r>
              <a:rPr lang="cs-CZ" dirty="0"/>
              <a:t>3. Zjištění jazykové úrovně analyzovaného lexika dle SERR </a:t>
            </a:r>
          </a:p>
          <a:p>
            <a:pPr marL="0" indent="0">
              <a:buNone/>
            </a:pPr>
            <a:r>
              <a:rPr lang="cs-CZ" dirty="0"/>
              <a:t>4. Zjištění frekvence užití v projevech rodilých mluvčích </a:t>
            </a:r>
          </a:p>
          <a:p>
            <a:pPr marL="0" indent="0">
              <a:buNone/>
            </a:pPr>
            <a:r>
              <a:rPr lang="cs-CZ" dirty="0"/>
              <a:t>5. Zohlednění průměrného tempa vybraných epizod</a:t>
            </a:r>
          </a:p>
          <a:p>
            <a:pPr marL="0" indent="0">
              <a:buNone/>
            </a:pPr>
            <a:r>
              <a:rPr lang="cs-CZ" dirty="0"/>
              <a:t>6. Zhodnocení všech kritérií a vyvození závěrů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6191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31DBE429-8660-4D88-BC47-B159B7251B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B7DF222-98CD-4513-8AEA-F83CF2A118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A08F12D-57E8-4EB0-AC58-406BC7C6A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Výsledky lexikální analýzy </a:t>
            </a:r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92C98781-DD9B-44BA-B873-BD5060A9C4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00B0BDF-C5BB-4432-A6D5-7E1785B44F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2082102"/>
              </p:ext>
            </p:extLst>
          </p:nvPr>
        </p:nvGraphicFramePr>
        <p:xfrm>
          <a:off x="1118531" y="2930805"/>
          <a:ext cx="9950749" cy="2929108"/>
        </p:xfrm>
        <a:graphic>
          <a:graphicData uri="http://schemas.openxmlformats.org/drawingml/2006/table">
            <a:tbl>
              <a:tblPr firstRow="1" bandRow="1"/>
              <a:tblGrid>
                <a:gridCol w="2277824">
                  <a:extLst>
                    <a:ext uri="{9D8B030D-6E8A-4147-A177-3AD203B41FA5}">
                      <a16:colId xmlns:a16="http://schemas.microsoft.com/office/drawing/2014/main" val="2258902583"/>
                    </a:ext>
                  </a:extLst>
                </a:gridCol>
                <a:gridCol w="2354409">
                  <a:extLst>
                    <a:ext uri="{9D8B030D-6E8A-4147-A177-3AD203B41FA5}">
                      <a16:colId xmlns:a16="http://schemas.microsoft.com/office/drawing/2014/main" val="1734207249"/>
                    </a:ext>
                  </a:extLst>
                </a:gridCol>
                <a:gridCol w="2720023">
                  <a:extLst>
                    <a:ext uri="{9D8B030D-6E8A-4147-A177-3AD203B41FA5}">
                      <a16:colId xmlns:a16="http://schemas.microsoft.com/office/drawing/2014/main" val="1330118615"/>
                    </a:ext>
                  </a:extLst>
                </a:gridCol>
                <a:gridCol w="2598493">
                  <a:extLst>
                    <a:ext uri="{9D8B030D-6E8A-4147-A177-3AD203B41FA5}">
                      <a16:colId xmlns:a16="http://schemas.microsoft.com/office/drawing/2014/main" val="3683008912"/>
                    </a:ext>
                  </a:extLst>
                </a:gridCol>
              </a:tblGrid>
              <a:tr h="110209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Název </a:t>
                      </a:r>
                      <a:br>
                        <a:rPr lang="cs-CZ" sz="2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2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večerníčku</a:t>
                      </a:r>
                      <a:endParaRPr lang="cs-CZ" sz="8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3E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Lexikum  na úrovních A1 a A2 dle SERR </a:t>
                      </a:r>
                      <a:endParaRPr lang="pt-BR" sz="8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3E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Lexikum s vyšší frekvencí dle korpusových dat </a:t>
                      </a:r>
                      <a:endParaRPr lang="cs-CZ" sz="8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3E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l-PL" sz="20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Tempo</a:t>
                      </a:r>
                      <a:br>
                        <a:rPr lang="pl-PL" sz="20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20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(počet slov za jednu minutu)</a:t>
                      </a:r>
                      <a:endParaRPr lang="pl-PL" sz="8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3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192993"/>
                  </a:ext>
                </a:extLst>
              </a:tr>
              <a:tr h="37198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0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Broučci</a:t>
                      </a:r>
                      <a:endParaRPr lang="cs-CZ" sz="8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3E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68 % </a:t>
                      </a:r>
                      <a:endParaRPr lang="cs-CZ" sz="8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59 % </a:t>
                      </a:r>
                      <a:endParaRPr lang="cs-CZ" sz="8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38,47 </a:t>
                      </a:r>
                      <a:endParaRPr lang="cs-CZ" sz="8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0322385"/>
                  </a:ext>
                </a:extLst>
              </a:tr>
              <a:tr h="37198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0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Maxipes Fík</a:t>
                      </a:r>
                      <a:endParaRPr lang="cs-CZ" sz="8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3E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64 % </a:t>
                      </a:r>
                      <a:endParaRPr lang="cs-CZ" sz="8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58 % </a:t>
                      </a:r>
                      <a:endParaRPr lang="cs-CZ" sz="8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43,47 </a:t>
                      </a:r>
                      <a:endParaRPr lang="cs-CZ" sz="8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4264588"/>
                  </a:ext>
                </a:extLst>
              </a:tr>
              <a:tr h="37198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0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Bob a Bobek</a:t>
                      </a:r>
                      <a:endParaRPr lang="cs-CZ" sz="8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3E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67 % </a:t>
                      </a:r>
                      <a:endParaRPr lang="cs-CZ" sz="8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55 % </a:t>
                      </a:r>
                      <a:endParaRPr lang="cs-CZ" sz="8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51,88 </a:t>
                      </a:r>
                      <a:endParaRPr lang="cs-CZ" sz="8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8807109"/>
                  </a:ext>
                </a:extLst>
              </a:tr>
              <a:tr h="37198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0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Tři prasátka</a:t>
                      </a:r>
                      <a:endParaRPr lang="cs-CZ" sz="8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3E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52 % </a:t>
                      </a:r>
                      <a:endParaRPr lang="cs-CZ" sz="8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54 % </a:t>
                      </a:r>
                      <a:endParaRPr lang="cs-CZ" sz="8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41,25 </a:t>
                      </a:r>
                      <a:endParaRPr lang="cs-CZ" sz="8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7514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Hurvínek</a:t>
                      </a:r>
                      <a:endParaRPr lang="cs-CZ" sz="8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3E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61 % </a:t>
                      </a:r>
                      <a:endParaRPr lang="cs-CZ" sz="8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52 % </a:t>
                      </a:r>
                      <a:endParaRPr lang="cs-CZ" sz="8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cs-CZ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58,00 </a:t>
                      </a:r>
                      <a:endParaRPr lang="cs-CZ" sz="8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198" marR="511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834655"/>
                  </a:ext>
                </a:extLst>
              </a:tr>
            </a:tbl>
          </a:graphicData>
        </a:graphic>
      </p:graphicFrame>
      <p:sp>
        <p:nvSpPr>
          <p:cNvPr id="5" name="Control 1">
            <a:extLst>
              <a:ext uri="{FF2B5EF4-FFF2-40B4-BE49-F238E27FC236}">
                <a16:creationId xmlns:a16="http://schemas.microsoft.com/office/drawing/2014/main" id="{D72D5C25-2741-4D15-AB29-B0CF6D66595B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457200" y="15848013"/>
            <a:ext cx="10018713" cy="50752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750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>
            <a:extLst>
              <a:ext uri="{FF2B5EF4-FFF2-40B4-BE49-F238E27FC236}">
                <a16:creationId xmlns:a16="http://schemas.microsoft.com/office/drawing/2014/main" id="{26375DB7-E5A7-4C42-928A-49B0A08A3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A166CE2-8675-4D7E-B3AC-B1C424F495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340" y="643466"/>
            <a:ext cx="9255319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978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Group 189">
            <a:extLst>
              <a:ext uri="{FF2B5EF4-FFF2-40B4-BE49-F238E27FC236}">
                <a16:creationId xmlns:a16="http://schemas.microsoft.com/office/drawing/2014/main" id="{6884825E-EC03-4722-8283-74EC8EECC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91" name="Freeform 11">
              <a:extLst>
                <a:ext uri="{FF2B5EF4-FFF2-40B4-BE49-F238E27FC236}">
                  <a16:creationId xmlns:a16="http://schemas.microsoft.com/office/drawing/2014/main" id="{C04A4164-FDD3-4AE9-8129-4E1B921E25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2" name="Freeform 12">
              <a:extLst>
                <a:ext uri="{FF2B5EF4-FFF2-40B4-BE49-F238E27FC236}">
                  <a16:creationId xmlns:a16="http://schemas.microsoft.com/office/drawing/2014/main" id="{242BA971-550B-4D73-A876-FA172A0CD3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3" name="Freeform 13">
              <a:extLst>
                <a:ext uri="{FF2B5EF4-FFF2-40B4-BE49-F238E27FC236}">
                  <a16:creationId xmlns:a16="http://schemas.microsoft.com/office/drawing/2014/main" id="{F52F4EE2-AD57-433A-87C2-B1418FE22D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4" name="Freeform 14">
              <a:extLst>
                <a:ext uri="{FF2B5EF4-FFF2-40B4-BE49-F238E27FC236}">
                  <a16:creationId xmlns:a16="http://schemas.microsoft.com/office/drawing/2014/main" id="{418466F3-BDB0-4394-BA4A-CF39BF690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5" name="Freeform 15">
              <a:extLst>
                <a:ext uri="{FF2B5EF4-FFF2-40B4-BE49-F238E27FC236}">
                  <a16:creationId xmlns:a16="http://schemas.microsoft.com/office/drawing/2014/main" id="{9B5012CA-30F7-4EAF-9345-0EC48D013C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6" name="Freeform 16">
              <a:extLst>
                <a:ext uri="{FF2B5EF4-FFF2-40B4-BE49-F238E27FC236}">
                  <a16:creationId xmlns:a16="http://schemas.microsoft.com/office/drawing/2014/main" id="{F1CEB021-8D0F-48F1-947A-7F206BE2DC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7" name="Freeform 17">
              <a:extLst>
                <a:ext uri="{FF2B5EF4-FFF2-40B4-BE49-F238E27FC236}">
                  <a16:creationId xmlns:a16="http://schemas.microsoft.com/office/drawing/2014/main" id="{03D5F265-52CB-44C4-AC6C-690E2BAFF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8" name="Freeform 18">
              <a:extLst>
                <a:ext uri="{FF2B5EF4-FFF2-40B4-BE49-F238E27FC236}">
                  <a16:creationId xmlns:a16="http://schemas.microsoft.com/office/drawing/2014/main" id="{AC865DC3-14CF-426B-B727-540299B5F8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9" name="Freeform 19">
              <a:extLst>
                <a:ext uri="{FF2B5EF4-FFF2-40B4-BE49-F238E27FC236}">
                  <a16:creationId xmlns:a16="http://schemas.microsoft.com/office/drawing/2014/main" id="{28D0689D-31AE-4EAE-8B89-90DCD47F1B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0" name="Freeform 20">
              <a:extLst>
                <a:ext uri="{FF2B5EF4-FFF2-40B4-BE49-F238E27FC236}">
                  <a16:creationId xmlns:a16="http://schemas.microsoft.com/office/drawing/2014/main" id="{17172BB3-0B74-4B5A-B1FC-09313DAC3C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1" name="Freeform 21">
              <a:extLst>
                <a:ext uri="{FF2B5EF4-FFF2-40B4-BE49-F238E27FC236}">
                  <a16:creationId xmlns:a16="http://schemas.microsoft.com/office/drawing/2014/main" id="{24BF584C-D8EA-4C47-98AB-CDD5EB007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2" name="Freeform 22">
              <a:extLst>
                <a:ext uri="{FF2B5EF4-FFF2-40B4-BE49-F238E27FC236}">
                  <a16:creationId xmlns:a16="http://schemas.microsoft.com/office/drawing/2014/main" id="{124EB1F1-5E4E-4599-A171-9D7792022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2209368F-1AD1-453A-8026-F04870973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157"/>
            <a:ext cx="2356675" cy="6853096"/>
            <a:chOff x="6627813" y="195610"/>
            <a:chExt cx="1952625" cy="5678141"/>
          </a:xfrm>
        </p:grpSpPr>
        <p:sp>
          <p:nvSpPr>
            <p:cNvPr id="205" name="Freeform 27">
              <a:extLst>
                <a:ext uri="{FF2B5EF4-FFF2-40B4-BE49-F238E27FC236}">
                  <a16:creationId xmlns:a16="http://schemas.microsoft.com/office/drawing/2014/main" id="{0E69BFA4-17AB-4ABA-8D3C-631A60BE02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6" name="Freeform 28">
              <a:extLst>
                <a:ext uri="{FF2B5EF4-FFF2-40B4-BE49-F238E27FC236}">
                  <a16:creationId xmlns:a16="http://schemas.microsoft.com/office/drawing/2014/main" id="{4292D11E-0C01-4D2E-B100-948220935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7" name="Freeform 29">
              <a:extLst>
                <a:ext uri="{FF2B5EF4-FFF2-40B4-BE49-F238E27FC236}">
                  <a16:creationId xmlns:a16="http://schemas.microsoft.com/office/drawing/2014/main" id="{A3A4E547-348A-4729-AC00-1E84D8AD92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8" name="Freeform 30">
              <a:extLst>
                <a:ext uri="{FF2B5EF4-FFF2-40B4-BE49-F238E27FC236}">
                  <a16:creationId xmlns:a16="http://schemas.microsoft.com/office/drawing/2014/main" id="{AE8EC33A-BF4E-4E28-A2F7-033DBBC9D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9" name="Freeform 31">
              <a:extLst>
                <a:ext uri="{FF2B5EF4-FFF2-40B4-BE49-F238E27FC236}">
                  <a16:creationId xmlns:a16="http://schemas.microsoft.com/office/drawing/2014/main" id="{38008CFA-8ADB-4AAB-8B54-AB4FE356C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0" name="Freeform 32">
              <a:extLst>
                <a:ext uri="{FF2B5EF4-FFF2-40B4-BE49-F238E27FC236}">
                  <a16:creationId xmlns:a16="http://schemas.microsoft.com/office/drawing/2014/main" id="{F204F925-C7EB-4729-AB29-7487C8ED83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1" name="Freeform 33">
              <a:extLst>
                <a:ext uri="{FF2B5EF4-FFF2-40B4-BE49-F238E27FC236}">
                  <a16:creationId xmlns:a16="http://schemas.microsoft.com/office/drawing/2014/main" id="{1B850771-3B79-4C27-9CC3-3CBFA90C0F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2" name="Freeform 34">
              <a:extLst>
                <a:ext uri="{FF2B5EF4-FFF2-40B4-BE49-F238E27FC236}">
                  <a16:creationId xmlns:a16="http://schemas.microsoft.com/office/drawing/2014/main" id="{565B2F18-C5EF-495D-AF6F-226B7CA9D7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3" name="Freeform 35">
              <a:extLst>
                <a:ext uri="{FF2B5EF4-FFF2-40B4-BE49-F238E27FC236}">
                  <a16:creationId xmlns:a16="http://schemas.microsoft.com/office/drawing/2014/main" id="{BCA4A062-5E82-4F21-BEBB-7E3C4405C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4" name="Freeform 36">
              <a:extLst>
                <a:ext uri="{FF2B5EF4-FFF2-40B4-BE49-F238E27FC236}">
                  <a16:creationId xmlns:a16="http://schemas.microsoft.com/office/drawing/2014/main" id="{85F9DBD7-D46E-42F2-96B1-B9EE446918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5" name="Freeform 37">
              <a:extLst>
                <a:ext uri="{FF2B5EF4-FFF2-40B4-BE49-F238E27FC236}">
                  <a16:creationId xmlns:a16="http://schemas.microsoft.com/office/drawing/2014/main" id="{098B143F-4C52-4FCA-AC4A-E9BEA91C73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6" name="Freeform 38">
              <a:extLst>
                <a:ext uri="{FF2B5EF4-FFF2-40B4-BE49-F238E27FC236}">
                  <a16:creationId xmlns:a16="http://schemas.microsoft.com/office/drawing/2014/main" id="{A3617AF3-1F02-4D51-9908-2C09CAAB0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18" name="Rectangle 217">
            <a:extLst>
              <a:ext uri="{FF2B5EF4-FFF2-40B4-BE49-F238E27FC236}">
                <a16:creationId xmlns:a16="http://schemas.microsoft.com/office/drawing/2014/main" id="{76CA6318-3044-4469-954D-B2AD9DE3B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0" name="Freeform 6">
            <a:extLst>
              <a:ext uri="{FF2B5EF4-FFF2-40B4-BE49-F238E27FC236}">
                <a16:creationId xmlns:a16="http://schemas.microsoft.com/office/drawing/2014/main" id="{56320D52-458E-414C-8DAD-A51E40CC4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222" name="Rectangle 221">
            <a:extLst>
              <a:ext uri="{FF2B5EF4-FFF2-40B4-BE49-F238E27FC236}">
                <a16:creationId xmlns:a16="http://schemas.microsoft.com/office/drawing/2014/main" id="{CF29361C-27D4-4841-B701-96E973806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737B8B03-17B4-49AE-9282-2996D6C6B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225" name="Freeform 11">
              <a:extLst>
                <a:ext uri="{FF2B5EF4-FFF2-40B4-BE49-F238E27FC236}">
                  <a16:creationId xmlns:a16="http://schemas.microsoft.com/office/drawing/2014/main" id="{8BC386B5-5613-4B20-BFD3-C1A27930F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6" name="Freeform 12">
              <a:extLst>
                <a:ext uri="{FF2B5EF4-FFF2-40B4-BE49-F238E27FC236}">
                  <a16:creationId xmlns:a16="http://schemas.microsoft.com/office/drawing/2014/main" id="{E53FBBEE-597A-4AF4-A02F-4B148A6E7A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7" name="Freeform 13">
              <a:extLst>
                <a:ext uri="{FF2B5EF4-FFF2-40B4-BE49-F238E27FC236}">
                  <a16:creationId xmlns:a16="http://schemas.microsoft.com/office/drawing/2014/main" id="{4BA132AE-A95E-4DC8-B2B8-78FD17B754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8" name="Freeform 14">
              <a:extLst>
                <a:ext uri="{FF2B5EF4-FFF2-40B4-BE49-F238E27FC236}">
                  <a16:creationId xmlns:a16="http://schemas.microsoft.com/office/drawing/2014/main" id="{542ED2E2-EAF3-4234-BFF4-478FEE147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9" name="Freeform 15">
              <a:extLst>
                <a:ext uri="{FF2B5EF4-FFF2-40B4-BE49-F238E27FC236}">
                  <a16:creationId xmlns:a16="http://schemas.microsoft.com/office/drawing/2014/main" id="{FF1C07F9-4FE4-435B-AE6B-D1B3E2EC31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0" name="Freeform 16">
              <a:extLst>
                <a:ext uri="{FF2B5EF4-FFF2-40B4-BE49-F238E27FC236}">
                  <a16:creationId xmlns:a16="http://schemas.microsoft.com/office/drawing/2014/main" id="{8D226062-9226-4002-9B31-A685281737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1" name="Freeform 17">
              <a:extLst>
                <a:ext uri="{FF2B5EF4-FFF2-40B4-BE49-F238E27FC236}">
                  <a16:creationId xmlns:a16="http://schemas.microsoft.com/office/drawing/2014/main" id="{5E878BD4-C89A-4A21-86EF-ACCE877364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2" name="Freeform 18">
              <a:extLst>
                <a:ext uri="{FF2B5EF4-FFF2-40B4-BE49-F238E27FC236}">
                  <a16:creationId xmlns:a16="http://schemas.microsoft.com/office/drawing/2014/main" id="{CAB4988A-8A6D-4845-9AA4-597221913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3" name="Freeform 19">
              <a:extLst>
                <a:ext uri="{FF2B5EF4-FFF2-40B4-BE49-F238E27FC236}">
                  <a16:creationId xmlns:a16="http://schemas.microsoft.com/office/drawing/2014/main" id="{A78582F2-B564-4FDB-8578-7E9FD111A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4" name="Freeform 20">
              <a:extLst>
                <a:ext uri="{FF2B5EF4-FFF2-40B4-BE49-F238E27FC236}">
                  <a16:creationId xmlns:a16="http://schemas.microsoft.com/office/drawing/2014/main" id="{F3E5CAC4-C3CD-4DFD-88D0-45E474EE8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5" name="Freeform 21">
              <a:extLst>
                <a:ext uri="{FF2B5EF4-FFF2-40B4-BE49-F238E27FC236}">
                  <a16:creationId xmlns:a16="http://schemas.microsoft.com/office/drawing/2014/main" id="{25E75BC7-410E-49DC-8E7C-8D93FA4B3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6" name="Freeform 22">
              <a:extLst>
                <a:ext uri="{FF2B5EF4-FFF2-40B4-BE49-F238E27FC236}">
                  <a16:creationId xmlns:a16="http://schemas.microsoft.com/office/drawing/2014/main" id="{720270D9-3047-48DE-A9A3-0997B52C5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79D48BA7-CEE2-40B0-9BF1-E330A0590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3" y="4529540"/>
            <a:ext cx="8915399" cy="116242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Úkol </a:t>
            </a:r>
          </a:p>
        </p:txBody>
      </p:sp>
      <p:grpSp>
        <p:nvGrpSpPr>
          <p:cNvPr id="238" name="Group 237">
            <a:extLst>
              <a:ext uri="{FF2B5EF4-FFF2-40B4-BE49-F238E27FC236}">
                <a16:creationId xmlns:a16="http://schemas.microsoft.com/office/drawing/2014/main" id="{3B08D610-3B73-4A47-B697-39F8C86A06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39" name="Freeform 27">
              <a:extLst>
                <a:ext uri="{FF2B5EF4-FFF2-40B4-BE49-F238E27FC236}">
                  <a16:creationId xmlns:a16="http://schemas.microsoft.com/office/drawing/2014/main" id="{9A24AE2F-F189-4A72-AC05-B5F974F6EB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0" name="Freeform 28">
              <a:extLst>
                <a:ext uri="{FF2B5EF4-FFF2-40B4-BE49-F238E27FC236}">
                  <a16:creationId xmlns:a16="http://schemas.microsoft.com/office/drawing/2014/main" id="{C21452C2-4AF0-45AA-980C-AA914A2BA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1" name="Freeform 29">
              <a:extLst>
                <a:ext uri="{FF2B5EF4-FFF2-40B4-BE49-F238E27FC236}">
                  <a16:creationId xmlns:a16="http://schemas.microsoft.com/office/drawing/2014/main" id="{76D631B9-664E-4D7D-95E1-C774C5D0E0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2" name="Freeform 30">
              <a:extLst>
                <a:ext uri="{FF2B5EF4-FFF2-40B4-BE49-F238E27FC236}">
                  <a16:creationId xmlns:a16="http://schemas.microsoft.com/office/drawing/2014/main" id="{18CEC4DF-4A24-4614-9D20-90E1FA98DE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3" name="Freeform 31">
              <a:extLst>
                <a:ext uri="{FF2B5EF4-FFF2-40B4-BE49-F238E27FC236}">
                  <a16:creationId xmlns:a16="http://schemas.microsoft.com/office/drawing/2014/main" id="{6075F3EC-CDA8-40D9-8443-29AEF42606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4" name="Freeform 32">
              <a:extLst>
                <a:ext uri="{FF2B5EF4-FFF2-40B4-BE49-F238E27FC236}">
                  <a16:creationId xmlns:a16="http://schemas.microsoft.com/office/drawing/2014/main" id="{FC5A0CEA-835D-46EC-92E0-459B53547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5" name="Freeform 33">
              <a:extLst>
                <a:ext uri="{FF2B5EF4-FFF2-40B4-BE49-F238E27FC236}">
                  <a16:creationId xmlns:a16="http://schemas.microsoft.com/office/drawing/2014/main" id="{DA5CB7D4-F7B2-4031-A4D7-D9E11A1D2B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6" name="Freeform 34">
              <a:extLst>
                <a:ext uri="{FF2B5EF4-FFF2-40B4-BE49-F238E27FC236}">
                  <a16:creationId xmlns:a16="http://schemas.microsoft.com/office/drawing/2014/main" id="{20848067-1751-4314-B27B-0A5C9BD05B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7" name="Freeform 35">
              <a:extLst>
                <a:ext uri="{FF2B5EF4-FFF2-40B4-BE49-F238E27FC236}">
                  <a16:creationId xmlns:a16="http://schemas.microsoft.com/office/drawing/2014/main" id="{867A37F6-B2E4-481A-A49E-8FD243A22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8" name="Freeform 36">
              <a:extLst>
                <a:ext uri="{FF2B5EF4-FFF2-40B4-BE49-F238E27FC236}">
                  <a16:creationId xmlns:a16="http://schemas.microsoft.com/office/drawing/2014/main" id="{7096EB34-1849-44CD-8CF4-63AC2E11D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9" name="Freeform 37">
              <a:extLst>
                <a:ext uri="{FF2B5EF4-FFF2-40B4-BE49-F238E27FC236}">
                  <a16:creationId xmlns:a16="http://schemas.microsoft.com/office/drawing/2014/main" id="{1DB3B72F-4C0A-435A-B059-0C28F76AD4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0" name="Freeform 38">
              <a:extLst>
                <a:ext uri="{FF2B5EF4-FFF2-40B4-BE49-F238E27FC236}">
                  <a16:creationId xmlns:a16="http://schemas.microsoft.com/office/drawing/2014/main" id="{E59865CA-0DD9-4BCD-8958-CDA737DBA2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52" name="Rectangle 251">
            <a:extLst>
              <a:ext uri="{FF2B5EF4-FFF2-40B4-BE49-F238E27FC236}">
                <a16:creationId xmlns:a16="http://schemas.microsoft.com/office/drawing/2014/main" id="{6F346651-E078-4A63-A5E9-314C5B83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85" name="Graphic 84" descr="Tužka">
            <a:extLst>
              <a:ext uri="{FF2B5EF4-FFF2-40B4-BE49-F238E27FC236}">
                <a16:creationId xmlns:a16="http://schemas.microsoft.com/office/drawing/2014/main" id="{5E90D7FB-5E46-476E-A42B-38373A9292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87589" y="640080"/>
            <a:ext cx="3602736" cy="3602736"/>
          </a:xfrm>
          <a:prstGeom prst="rect">
            <a:avLst/>
          </a:prstGeom>
        </p:spPr>
      </p:pic>
      <p:pic>
        <p:nvPicPr>
          <p:cNvPr id="185" name="Obrázek 184">
            <a:extLst>
              <a:ext uri="{FF2B5EF4-FFF2-40B4-BE49-F238E27FC236}">
                <a16:creationId xmlns:a16="http://schemas.microsoft.com/office/drawing/2014/main" id="{9DFF0DBC-2839-4499-BBB7-DE7630A1EBE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20378" y="640080"/>
            <a:ext cx="4263591" cy="3602736"/>
          </a:xfrm>
          <a:prstGeom prst="rect">
            <a:avLst/>
          </a:prstGeom>
          <a:noFill/>
        </p:spPr>
      </p:pic>
      <p:sp>
        <p:nvSpPr>
          <p:cNvPr id="254" name="Freeform 33">
            <a:extLst>
              <a:ext uri="{FF2B5EF4-FFF2-40B4-BE49-F238E27FC236}">
                <a16:creationId xmlns:a16="http://schemas.microsoft.com/office/drawing/2014/main" id="{38BEB40E-E1BD-4C24-A57B-9C08FAF2F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753578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34BBB02-D928-4D05-9F57-BA080A933977}"/>
              </a:ext>
            </a:extLst>
          </p:cNvPr>
          <p:cNvSpPr/>
          <p:nvPr/>
        </p:nvSpPr>
        <p:spPr>
          <a:xfrm>
            <a:off x="2592926" y="136135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0021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AF4B47-7890-4820-AEF0-85C7A0A8F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Vám za pozornost!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143C4AE7-BF0C-4DA7-8ED4-8C178620B7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5988" y="2227961"/>
            <a:ext cx="3760024" cy="364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656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A8C81C-C8F1-49A4-BC3D-A680878DE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to autentické materiály?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90DF3A-A175-4C89-8E18-F3DEB59D2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materiály, které vznikly pro potřeby rodilých mluvčích (</a:t>
            </a:r>
            <a:r>
              <a:rPr lang="cs-CZ" dirty="0" err="1"/>
              <a:t>Harmer</a:t>
            </a:r>
            <a:r>
              <a:rPr lang="cs-CZ" dirty="0"/>
              <a:t> 1991, cit. dle </a:t>
            </a:r>
            <a:r>
              <a:rPr lang="cs-CZ" dirty="0" err="1"/>
              <a:t>Kilickaya</a:t>
            </a:r>
            <a:r>
              <a:rPr lang="cs-CZ" dirty="0"/>
              <a:t> 2004) </a:t>
            </a:r>
          </a:p>
          <a:p>
            <a:r>
              <a:rPr lang="cs-CZ" dirty="0"/>
              <a:t>vše, co nebylo primárně vytvořeno pro účely výuky jazyků (Jordan 1997, s. 113)</a:t>
            </a:r>
          </a:p>
          <a:p>
            <a:r>
              <a:rPr lang="cs-CZ" dirty="0"/>
              <a:t>produkty kultury, které vznikly, aby plnily některé společenské účely (</a:t>
            </a:r>
            <a:r>
              <a:rPr lang="cs-CZ" dirty="0" err="1"/>
              <a:t>Little</a:t>
            </a:r>
            <a:r>
              <a:rPr lang="cs-CZ" dirty="0"/>
              <a:t> et al. 1989, s. 25)</a:t>
            </a:r>
          </a:p>
          <a:p>
            <a:r>
              <a:rPr lang="cs-CZ" dirty="0"/>
              <a:t>za autentické můžeme označit ty materiály, které </a:t>
            </a:r>
            <a:r>
              <a:rPr lang="cs-CZ" b="1" dirty="0"/>
              <a:t>primárně nebyly vytvořeny s didaktickým záměrem a zahrnují nemodifikovanou podobu jazyka přirozeně se vyskytujícího v komunikaci rodilých mluvčích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1168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0201A2-548E-4570-97DB-24E49E4FB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autentických materiálů 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B8C273A6-873D-4E1E-9D8C-EA9468D319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479190"/>
              </p:ext>
            </p:extLst>
          </p:nvPr>
        </p:nvGraphicFramePr>
        <p:xfrm>
          <a:off x="2393673" y="19050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9500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51BE15AD-74D9-4540-AECA-6A338D302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A79ED67-3F76-423A-B697-CAE78F54B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/>
          </a:bodyPr>
          <a:lstStyle/>
          <a:p>
            <a:r>
              <a:rPr lang="cs-CZ" dirty="0"/>
              <a:t>Výhody a nevýhody použití AM</a:t>
            </a:r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5E2E47D1-2C32-4FB7-A5F0-F31C8F39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Freeform 11">
            <a:extLst>
              <a:ext uri="{FF2B5EF4-FFF2-40B4-BE49-F238E27FC236}">
                <a16:creationId xmlns:a16="http://schemas.microsoft.com/office/drawing/2014/main" id="{884C5A90-A356-4F6E-92BE-AA652747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14F5CF2E-0731-421D-9940-B99842859F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1939604"/>
              </p:ext>
            </p:extLst>
          </p:nvPr>
        </p:nvGraphicFramePr>
        <p:xfrm>
          <a:off x="1584338" y="1472185"/>
          <a:ext cx="9666757" cy="5135302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4833169">
                  <a:extLst>
                    <a:ext uri="{9D8B030D-6E8A-4147-A177-3AD203B41FA5}">
                      <a16:colId xmlns:a16="http://schemas.microsoft.com/office/drawing/2014/main" val="3000559979"/>
                    </a:ext>
                  </a:extLst>
                </a:gridCol>
                <a:gridCol w="4833588">
                  <a:extLst>
                    <a:ext uri="{9D8B030D-6E8A-4147-A177-3AD203B41FA5}">
                      <a16:colId xmlns:a16="http://schemas.microsoft.com/office/drawing/2014/main" val="853638863"/>
                    </a:ext>
                  </a:extLst>
                </a:gridCol>
              </a:tblGrid>
              <a:tr h="624953">
                <a:tc>
                  <a:txBody>
                    <a:bodyPr/>
                    <a:lstStyle/>
                    <a:p>
                      <a:pPr indent="448056" algn="ctr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u="none" strike="noStrike" dirty="0">
                          <a:effectLst/>
                        </a:rPr>
                        <a:t>Výhody 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307" marR="88307" marT="12265" marB="0"/>
                </a:tc>
                <a:tc>
                  <a:txBody>
                    <a:bodyPr/>
                    <a:lstStyle/>
                    <a:p>
                      <a:pPr indent="448056" algn="ctr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u="none" strike="noStrike" dirty="0">
                          <a:effectLst/>
                        </a:rPr>
                        <a:t>Nevýhody 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307" marR="88307" marT="12265" marB="0"/>
                </a:tc>
                <a:extLst>
                  <a:ext uri="{0D108BD9-81ED-4DB2-BD59-A6C34878D82A}">
                    <a16:rowId xmlns:a16="http://schemas.microsoft.com/office/drawing/2014/main" val="2412796948"/>
                  </a:ext>
                </a:extLst>
              </a:tr>
              <a:tr h="446605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u="none" strike="noStrike" dirty="0">
                          <a:effectLst/>
                        </a:rPr>
                        <a:t>Vystavení reálnému jazyku.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307" marR="88307" marT="12265" marB="0"/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1" u="none" strike="noStrike">
                          <a:effectLst/>
                        </a:rPr>
                        <a:t>Slovní zásoba nemusí být relevantní.</a:t>
                      </a:r>
                      <a:endParaRPr lang="cs-CZ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307" marR="88307" marT="12265" marB="0"/>
                </a:tc>
                <a:extLst>
                  <a:ext uri="{0D108BD9-81ED-4DB2-BD59-A6C34878D82A}">
                    <a16:rowId xmlns:a16="http://schemas.microsoft.com/office/drawing/2014/main" val="4056201979"/>
                  </a:ext>
                </a:extLst>
              </a:tr>
              <a:tr h="446605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u="none" strike="noStrike" dirty="0">
                          <a:effectLst/>
                        </a:rPr>
                        <a:t>Široká škála jazykových stylů a prostředků.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307" marR="88307" marT="12265" marB="0"/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1" u="none" strike="noStrike" dirty="0">
                          <a:effectLst/>
                        </a:rPr>
                        <a:t>Příliš obtížné syntaktické struktury.</a:t>
                      </a:r>
                      <a:endParaRPr lang="cs-CZ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307" marR="88307" marT="12265" marB="0"/>
                </a:tc>
                <a:extLst>
                  <a:ext uri="{0D108BD9-81ED-4DB2-BD59-A6C34878D82A}">
                    <a16:rowId xmlns:a16="http://schemas.microsoft.com/office/drawing/2014/main" val="930339133"/>
                  </a:ext>
                </a:extLst>
              </a:tr>
              <a:tr h="631803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u="none" strike="noStrike" dirty="0">
                          <a:effectLst/>
                        </a:rPr>
                        <a:t>Užší vztah k potřebám a zájmům studentů.</a:t>
                      </a:r>
                      <a:endParaRPr lang="cs-CZ" sz="1800" b="0" i="0" u="none" strike="noStrike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307" marR="88307" marT="12265" marB="0"/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1" u="none" strike="noStrike" dirty="0">
                          <a:effectLst/>
                        </a:rPr>
                        <a:t>Nižší jazykové úrovně mohou mít problém s dekódováním.</a:t>
                      </a:r>
                      <a:endParaRPr lang="cs-CZ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307" marR="88307" marT="12265" marB="0"/>
                </a:tc>
                <a:extLst>
                  <a:ext uri="{0D108BD9-81ED-4DB2-BD59-A6C34878D82A}">
                    <a16:rowId xmlns:a16="http://schemas.microsoft.com/office/drawing/2014/main" val="1589750605"/>
                  </a:ext>
                </a:extLst>
              </a:tr>
              <a:tr h="67160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u="none" strike="noStrike">
                          <a:effectLst/>
                        </a:rPr>
                        <a:t>Při optimálním zatížení pozitivně působí na motivaci studentů.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307" marR="88307" marT="12265" marB="0"/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1" u="none" strike="noStrike" dirty="0">
                          <a:effectLst/>
                        </a:rPr>
                        <a:t>Práce s příliš složitými materiály studenty frustruje.  </a:t>
                      </a:r>
                      <a:endParaRPr lang="cs-CZ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307" marR="88307" marT="12265" marB="0"/>
                </a:tc>
                <a:extLst>
                  <a:ext uri="{0D108BD9-81ED-4DB2-BD59-A6C34878D82A}">
                    <a16:rowId xmlns:a16="http://schemas.microsoft.com/office/drawing/2014/main" val="618713245"/>
                  </a:ext>
                </a:extLst>
              </a:tr>
              <a:tr h="446605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u="none" strike="noStrike">
                          <a:effectLst/>
                        </a:rPr>
                        <a:t>Podpora kreativnějšího přístupu k výuce. 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307" marR="88307" marT="12265" marB="0"/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1" u="none" strike="noStrike" dirty="0">
                          <a:effectLst/>
                        </a:rPr>
                        <a:t>Nutná příprava pedagoga, časově náročné.</a:t>
                      </a:r>
                      <a:endParaRPr lang="cs-CZ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307" marR="88307" marT="12265" marB="0"/>
                </a:tc>
                <a:extLst>
                  <a:ext uri="{0D108BD9-81ED-4DB2-BD59-A6C34878D82A}">
                    <a16:rowId xmlns:a16="http://schemas.microsoft.com/office/drawing/2014/main" val="298251369"/>
                  </a:ext>
                </a:extLst>
              </a:tr>
              <a:tr h="765566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u="none" strike="noStrike">
                          <a:effectLst/>
                        </a:rPr>
                        <a:t>Autentické informace o kultuře cílového jazyka.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307" marR="88307" marT="12265" marB="0"/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1" u="none" strike="noStrike" dirty="0">
                          <a:effectLst/>
                        </a:rPr>
                        <a:t>Příliš kulturně zaujaté, těžko pochopitelné mimo danou jazykovou komunitu (humor aj.) </a:t>
                      </a:r>
                      <a:endParaRPr lang="cs-CZ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307" marR="88307" marT="12265" marB="0"/>
                </a:tc>
                <a:extLst>
                  <a:ext uri="{0D108BD9-81ED-4DB2-BD59-A6C34878D82A}">
                    <a16:rowId xmlns:a16="http://schemas.microsoft.com/office/drawing/2014/main" val="3846254260"/>
                  </a:ext>
                </a:extLst>
              </a:tr>
              <a:tr h="803297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u="none" strike="noStrike">
                          <a:effectLst/>
                        </a:rPr>
                        <a:t>Stejný materiál lze použít pro různé účely a úkoly.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307" marR="88307" marT="12265" marB="0"/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1" u="none" strike="noStrike" dirty="0">
                          <a:effectLst/>
                        </a:rPr>
                        <a:t>Rychle zastarávají (např. novinové zprávy).</a:t>
                      </a:r>
                      <a:endParaRPr lang="cs-CZ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307" marR="88307" marT="12265" marB="0"/>
                </a:tc>
                <a:extLst>
                  <a:ext uri="{0D108BD9-81ED-4DB2-BD59-A6C34878D82A}">
                    <a16:rowId xmlns:a16="http://schemas.microsoft.com/office/drawing/2014/main" val="384050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068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323E74-A4F7-41C9-A846-0A16CF68B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Proč právě video?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2200" b="1" dirty="0"/>
              <a:t>Kognitivní model multimediálního učení </a:t>
            </a:r>
            <a:r>
              <a:rPr lang="cs-CZ" sz="2200" dirty="0"/>
              <a:t>(Mayer 2005, s. 37)</a:t>
            </a:r>
            <a:br>
              <a:rPr lang="cs-CZ" sz="2200" dirty="0"/>
            </a:br>
            <a:r>
              <a:rPr lang="cs-CZ" dirty="0"/>
              <a:t> 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A0A3811C-57D7-4EA0-8DD3-73E689F62B8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956" y="1631853"/>
            <a:ext cx="10771163" cy="38686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9112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0A353F-6D55-403D-B550-EF1E771C6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3608" y="624110"/>
            <a:ext cx="9601004" cy="1280890"/>
          </a:xfrm>
        </p:spPr>
        <p:txBody>
          <a:bodyPr/>
          <a:lstStyle/>
          <a:p>
            <a:r>
              <a:rPr lang="cs-CZ" dirty="0"/>
              <a:t>Metodika práce s videem v jazykové třídě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B4C2B52-E8A3-41C6-9D27-56EAA4034F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3395798"/>
              </p:ext>
            </p:extLst>
          </p:nvPr>
        </p:nvGraphicFramePr>
        <p:xfrm>
          <a:off x="768626" y="2093843"/>
          <a:ext cx="10735986" cy="4140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8229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1BE15AD-74D9-4540-AECA-6A338D302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484549B-9CB6-4352-B23F-07AA60E8D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/>
          </a:bodyPr>
          <a:lstStyle/>
          <a:p>
            <a:r>
              <a:rPr lang="cs-CZ" dirty="0"/>
              <a:t>Metodika práce s videem v jazykové třídě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2E47D1-2C32-4FB7-A5F0-F31C8F39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884C5A90-A356-4F6E-92BE-AA652747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06AADA6C-127E-41A1-94D0-7C73C18E1C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4890363"/>
              </p:ext>
            </p:extLst>
          </p:nvPr>
        </p:nvGraphicFramePr>
        <p:xfrm>
          <a:off x="2138387" y="1745904"/>
          <a:ext cx="9026018" cy="4177819"/>
        </p:xfrm>
        <a:graphic>
          <a:graphicData uri="http://schemas.openxmlformats.org/drawingml/2006/table">
            <a:tbl>
              <a:tblPr firstRow="1" firstCol="1" bandRow="1"/>
              <a:tblGrid>
                <a:gridCol w="3165099">
                  <a:extLst>
                    <a:ext uri="{9D8B030D-6E8A-4147-A177-3AD203B41FA5}">
                      <a16:colId xmlns:a16="http://schemas.microsoft.com/office/drawing/2014/main" val="2020322489"/>
                    </a:ext>
                  </a:extLst>
                </a:gridCol>
                <a:gridCol w="2960691">
                  <a:extLst>
                    <a:ext uri="{9D8B030D-6E8A-4147-A177-3AD203B41FA5}">
                      <a16:colId xmlns:a16="http://schemas.microsoft.com/office/drawing/2014/main" val="2518101603"/>
                    </a:ext>
                  </a:extLst>
                </a:gridCol>
                <a:gridCol w="2900228">
                  <a:extLst>
                    <a:ext uri="{9D8B030D-6E8A-4147-A177-3AD203B41FA5}">
                      <a16:colId xmlns:a16="http://schemas.microsoft.com/office/drawing/2014/main" val="4151609544"/>
                    </a:ext>
                  </a:extLst>
                </a:gridCol>
              </a:tblGrid>
              <a:tr h="480202">
                <a:tc>
                  <a:txBody>
                    <a:bodyPr/>
                    <a:lstStyle/>
                    <a:p>
                      <a:pPr indent="448056" algn="ctr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Techniky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93" marR="62193" marT="133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indent="448056" algn="ctr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Koncepce</a:t>
                      </a:r>
                      <a:endParaRPr lang="cs-CZ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93" marR="62193" marT="133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indent="448056" algn="ctr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Tipy</a:t>
                      </a:r>
                      <a:endParaRPr lang="cs-CZ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93" marR="62193" marT="133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821329"/>
                  </a:ext>
                </a:extLst>
              </a:tr>
              <a:tr h="655686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Aktivity před přehráním videa</a:t>
                      </a:r>
                      <a:endParaRPr lang="cs-CZ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93" marR="62193" marT="133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93" marR="62193" marT="1332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93" marR="62193" marT="13327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721012"/>
                  </a:ext>
                </a:extLst>
              </a:tr>
              <a:tr h="2092948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Sledování videa bez zvukové stopy s předvídáním</a:t>
                      </a:r>
                      <a:endParaRPr lang="cs-CZ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1700" b="0" i="0" u="none" strike="noStrike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Silent</a:t>
                      </a:r>
                      <a:r>
                        <a:rPr lang="cs-CZ" sz="17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700" b="0" i="0" u="none" strike="noStrike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Viewing</a:t>
                      </a:r>
                      <a:r>
                        <a:rPr lang="cs-CZ" sz="17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&amp; </a:t>
                      </a:r>
                      <a:r>
                        <a:rPr lang="cs-CZ" sz="1700" b="0" i="0" u="none" strike="noStrike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Prediction</a:t>
                      </a:r>
                      <a:r>
                        <a:rPr lang="cs-CZ" sz="17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93" marR="62193" marT="133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Učitel přehraje video bez zvukové stopy a žáci předvídají, co se v něm odehrálo. Po přehrání videa se zvukem je nechá porovnat, jak dobře odhadli děj.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93" marR="62193" marT="133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Učitel nechá žáky napsat na kartičky informace, které zjistili. Udělá seznam těch nejlepších a ty odmění. Potom by měl pomoci žákům ujasnit si, co sledovali.</a:t>
                      </a:r>
                      <a:endParaRPr lang="cs-CZ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93" marR="62193" marT="133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2060228"/>
                  </a:ext>
                </a:extLst>
              </a:tr>
              <a:tr h="948983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Sledování části videa s předvídáním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(Partial Viewing &amp; Prediction)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93" marR="62193" marT="133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Učitel pustí části videa. Žáci předvídají, co se dozví v následujícím úseku.</a:t>
                      </a:r>
                      <a:endParaRPr lang="cs-CZ" sz="2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93" marR="62193" marT="133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93" marR="62193" marT="1332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973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0338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1BE15AD-74D9-4540-AECA-6A338D302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2C5A157-2555-47CB-9755-B2D8FBAF4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/>
          </a:bodyPr>
          <a:lstStyle/>
          <a:p>
            <a:r>
              <a:rPr lang="cs-CZ" dirty="0"/>
              <a:t>Metodika práce s videem v jazykové třídě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2E47D1-2C32-4FB7-A5F0-F31C8F39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884C5A90-A356-4F6E-92BE-AA652747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C69E5762-BC00-4D09-883B-24C3DB7D34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2308324"/>
              </p:ext>
            </p:extLst>
          </p:nvPr>
        </p:nvGraphicFramePr>
        <p:xfrm>
          <a:off x="2020184" y="1523448"/>
          <a:ext cx="8987405" cy="5137822"/>
        </p:xfrm>
        <a:graphic>
          <a:graphicData uri="http://schemas.openxmlformats.org/drawingml/2006/table">
            <a:tbl>
              <a:tblPr firstRow="1" firstCol="1" bandRow="1"/>
              <a:tblGrid>
                <a:gridCol w="2325143">
                  <a:extLst>
                    <a:ext uri="{9D8B030D-6E8A-4147-A177-3AD203B41FA5}">
                      <a16:colId xmlns:a16="http://schemas.microsoft.com/office/drawing/2014/main" val="197339227"/>
                    </a:ext>
                  </a:extLst>
                </a:gridCol>
                <a:gridCol w="3357120">
                  <a:extLst>
                    <a:ext uri="{9D8B030D-6E8A-4147-A177-3AD203B41FA5}">
                      <a16:colId xmlns:a16="http://schemas.microsoft.com/office/drawing/2014/main" val="2506104642"/>
                    </a:ext>
                  </a:extLst>
                </a:gridCol>
                <a:gridCol w="3305142">
                  <a:extLst>
                    <a:ext uri="{9D8B030D-6E8A-4147-A177-3AD203B41FA5}">
                      <a16:colId xmlns:a16="http://schemas.microsoft.com/office/drawing/2014/main" val="15676936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448056" algn="ctr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Techniky</a:t>
                      </a:r>
                      <a:endParaRPr lang="cs-CZ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320" marR="30320" marT="64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indent="448056" algn="ctr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Koncepce</a:t>
                      </a:r>
                      <a:endParaRPr lang="cs-CZ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320" marR="30320" marT="64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indent="448056" algn="ctr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Tipy</a:t>
                      </a:r>
                      <a:endParaRPr lang="cs-CZ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320" marR="30320" marT="64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745487"/>
                  </a:ext>
                </a:extLst>
              </a:tr>
              <a:tr h="359601">
                <a:tc gridSpan="3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Hlavní aktivity při přehrávání videa</a:t>
                      </a:r>
                      <a:endParaRPr lang="cs-CZ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373" marR="62373" marT="31187" marB="311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659177"/>
                  </a:ext>
                </a:extLst>
              </a:tr>
              <a:tr h="920797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1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Poslouchání videa bez obrazu</a:t>
                      </a:r>
                      <a:endParaRPr lang="cs-CZ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1500" b="0" i="0" u="none" strike="noStrike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Sound</a:t>
                      </a:r>
                      <a:r>
                        <a:rPr lang="cs-CZ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 vision </a:t>
                      </a:r>
                      <a:r>
                        <a:rPr lang="cs-CZ" sz="1500" b="0" i="0" u="none" strike="noStrike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</a:t>
                      </a:r>
                      <a:r>
                        <a:rPr lang="cs-CZ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320" marR="30320" marT="64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Učitel přehraje video bez obrazu. Žáci si tak na základě poslechnutých dialogů mohou představovat vizuální scénáře.</a:t>
                      </a:r>
                      <a:endParaRPr lang="cs-CZ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320" marR="30320" marT="64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Učitel by v tomto kroku měl být schopen poskytnout žákům takové video, které reflektuje jejich potřeby a úroveň. U videa dlouhého </a:t>
                      </a:r>
                      <a:br>
                        <a:rPr lang="cs-CZ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cs-CZ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7–10 minut by žáci měli udržet pozornost bez problémů. Dále by měl mít učitel připraveny instrukce pro další vyučovací aktivity.</a:t>
                      </a:r>
                      <a:endParaRPr lang="cs-CZ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320" marR="30320" marT="64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1466924"/>
                  </a:ext>
                </a:extLst>
              </a:tr>
              <a:tr h="486004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Aktivní sledování</a:t>
                      </a:r>
                      <a:endParaRPr lang="cs-CZ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(Active Viewing)</a:t>
                      </a:r>
                      <a:endParaRPr lang="cs-CZ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320" marR="30320" marT="64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Učitel žákům přehraje celé video. Nechá je sdělit písemně i slovně, co viděli.</a:t>
                      </a:r>
                      <a:endParaRPr lang="cs-CZ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320" marR="30320" marT="64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320" marR="30320" marT="64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5613694"/>
                  </a:ext>
                </a:extLst>
              </a:tr>
              <a:tr h="703400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Stopnutí obrazu</a:t>
                      </a:r>
                      <a:endParaRPr lang="cs-CZ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(Freeze Framing)</a:t>
                      </a:r>
                      <a:endParaRPr lang="cs-CZ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320" marR="30320" marT="64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Učitel zastavuje video v určitých situacích, které s žáky podrobně rozebere. Zaměří se na postavy a jejich nonverbální komunikaci. Po tomto rozboru mohou žáci předvídat, jak se bude děj vyvíjet.</a:t>
                      </a:r>
                      <a:endParaRPr lang="cs-CZ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320" marR="30320" marT="64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320" marR="30320" marT="64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3672881"/>
                  </a:ext>
                </a:extLst>
              </a:tr>
              <a:tr h="486004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Dabing</a:t>
                      </a:r>
                      <a:endParaRPr lang="cs-CZ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(Dubbing)</a:t>
                      </a:r>
                      <a:endParaRPr lang="cs-CZ" sz="15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320" marR="30320" marT="64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Učitel se ptá žáků, jak by doplnili chybějící informace z videa, které právě viděli.</a:t>
                      </a:r>
                      <a:endParaRPr lang="cs-CZ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320" marR="30320" marT="64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0320" marR="30320" marT="64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7472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80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1BE15AD-74D9-4540-AECA-6A338D302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22CC5E7-521F-400F-909F-E71EB4EFE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/>
          </a:bodyPr>
          <a:lstStyle/>
          <a:p>
            <a:r>
              <a:rPr lang="cs-CZ" dirty="0"/>
              <a:t>Metodika práce s videem v jazykové třídě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2E47D1-2C32-4FB7-A5F0-F31C8F39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884C5A90-A356-4F6E-92BE-AA652747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9F5EBEC-E471-477D-86B7-B1C403F52E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8335776"/>
              </p:ext>
            </p:extLst>
          </p:nvPr>
        </p:nvGraphicFramePr>
        <p:xfrm>
          <a:off x="2030711" y="1905000"/>
          <a:ext cx="8621795" cy="3740344"/>
        </p:xfrm>
        <a:graphic>
          <a:graphicData uri="http://schemas.openxmlformats.org/drawingml/2006/table">
            <a:tbl>
              <a:tblPr firstRow="1" firstCol="1" bandRow="1"/>
              <a:tblGrid>
                <a:gridCol w="2221583">
                  <a:extLst>
                    <a:ext uri="{9D8B030D-6E8A-4147-A177-3AD203B41FA5}">
                      <a16:colId xmlns:a16="http://schemas.microsoft.com/office/drawing/2014/main" val="3655250660"/>
                    </a:ext>
                  </a:extLst>
                </a:gridCol>
                <a:gridCol w="3207597">
                  <a:extLst>
                    <a:ext uri="{9D8B030D-6E8A-4147-A177-3AD203B41FA5}">
                      <a16:colId xmlns:a16="http://schemas.microsoft.com/office/drawing/2014/main" val="2208607027"/>
                    </a:ext>
                  </a:extLst>
                </a:gridCol>
                <a:gridCol w="3192615">
                  <a:extLst>
                    <a:ext uri="{9D8B030D-6E8A-4147-A177-3AD203B41FA5}">
                      <a16:colId xmlns:a16="http://schemas.microsoft.com/office/drawing/2014/main" val="2081624320"/>
                    </a:ext>
                  </a:extLst>
                </a:gridCol>
              </a:tblGrid>
              <a:tr h="208833">
                <a:tc>
                  <a:txBody>
                    <a:bodyPr/>
                    <a:lstStyle/>
                    <a:p>
                      <a:pPr indent="448056" algn="ctr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Techniky</a:t>
                      </a:r>
                      <a:endParaRPr lang="cs-CZ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970" marR="28970" marT="62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indent="448056" algn="ctr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Koncepce</a:t>
                      </a:r>
                      <a:endParaRPr lang="cs-CZ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970" marR="28970" marT="62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indent="448056" algn="ctr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Tipy</a:t>
                      </a:r>
                      <a:endParaRPr lang="cs-CZ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970" marR="28970" marT="62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044885"/>
                  </a:ext>
                </a:extLst>
              </a:tr>
              <a:tr h="157597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Aktivity navazující na video</a:t>
                      </a:r>
                      <a:endParaRPr lang="cs-CZ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970" marR="28970" marT="62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970" marR="28970" marT="620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970" marR="28970" marT="620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717234"/>
                  </a:ext>
                </a:extLst>
              </a:tr>
              <a:tr h="412698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Rozbor </a:t>
                      </a:r>
                      <a:endParaRPr lang="cs-CZ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(Follow up)</a:t>
                      </a:r>
                      <a:endParaRPr lang="cs-CZ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970" marR="28970" marT="62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Učitel s žáky diskutuje o zhlédnutém videu. Ti tak mohou rozvíjet své argumentační schopnosti.</a:t>
                      </a:r>
                      <a:endParaRPr lang="cs-CZ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970" marR="28970" marT="62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Zde musí učitel pokládat otázky rozšiřující dané téma a motivovat žáky k odpovědím, kterými budou rozvíjet své názory. Odmění ty, kdo dokážou tuto výzvu splnit.</a:t>
                      </a:r>
                      <a:endParaRPr lang="cs-CZ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970" marR="28970" marT="62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0575025"/>
                  </a:ext>
                </a:extLst>
              </a:tr>
              <a:tr h="285148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Rozvíjení</a:t>
                      </a:r>
                      <a:endParaRPr lang="cs-CZ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(Reproduction)</a:t>
                      </a:r>
                      <a:endParaRPr lang="cs-CZ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970" marR="28970" marT="62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Učitel motivuje žáky, aby zhodnotili, co se z videa naučili. Očekává, že se pokusí používat jazykové formy, které se ve videu objevovaly.</a:t>
                      </a:r>
                      <a:endParaRPr lang="cs-CZ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970" marR="28970" marT="62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970" marR="28970" marT="62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2605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732888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932</Words>
  <Application>Microsoft Office PowerPoint</Application>
  <PresentationFormat>Širokoúhlá obrazovka</PresentationFormat>
  <Paragraphs>134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Times New Roman</vt:lpstr>
      <vt:lpstr>Wingdings 3</vt:lpstr>
      <vt:lpstr>Stébla</vt:lpstr>
      <vt:lpstr>Večerníček jako didaktický nástroj pro výuku žáků s OMJ</vt:lpstr>
      <vt:lpstr>Co jsou to autentické materiály?</vt:lpstr>
      <vt:lpstr>Výběr autentických materiálů </vt:lpstr>
      <vt:lpstr>Výhody a nevýhody použití AM</vt:lpstr>
      <vt:lpstr>Proč právě video?          Kognitivní model multimediálního učení (Mayer 2005, s. 37)  </vt:lpstr>
      <vt:lpstr>Metodika práce s videem v jazykové třídě</vt:lpstr>
      <vt:lpstr>Metodika práce s videem v jazykové třídě</vt:lpstr>
      <vt:lpstr>Metodika práce s videem v jazykové třídě</vt:lpstr>
      <vt:lpstr>Metodika práce s videem v jazykové třídě</vt:lpstr>
      <vt:lpstr>Proč právě Večerníček? </vt:lpstr>
      <vt:lpstr>Prezentace aplikace PowerPoint</vt:lpstr>
      <vt:lpstr>Kritéria výběru Večerníčků</vt:lpstr>
      <vt:lpstr>Metodický postup při analýze lexika</vt:lpstr>
      <vt:lpstr>Výsledky lexikální analýzy </vt:lpstr>
      <vt:lpstr>Prezentace aplikace PowerPoint</vt:lpstr>
      <vt:lpstr>Úkol </vt:lpstr>
      <vt:lpstr>Děkuji Vám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Večerníček jako didaktický nástroj pro výuku žáků s OMJ</dc:title>
  <dc:creator>Tereza</dc:creator>
  <cp:lastModifiedBy>Tereza</cp:lastModifiedBy>
  <cp:revision>1</cp:revision>
  <dcterms:created xsi:type="dcterms:W3CDTF">2021-03-30T21:25:51Z</dcterms:created>
  <dcterms:modified xsi:type="dcterms:W3CDTF">2021-03-30T21:49:52Z</dcterms:modified>
</cp:coreProperties>
</file>