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51279-18F3-4D77-9297-6808FD21A05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24813-7470-4307-8F3C-F1D8547F0A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26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F673-57D6-45D5-B516-7672081962A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671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4689F-567F-4443-A75F-AA582C2347B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14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82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70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14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35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7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1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60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93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3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5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11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0C1BA-83AB-4B27-A787-2404B53254E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2FAF8-1C40-4013-AF60-E7227A62E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07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iv.cz/rubrika/102" TargetMode="External"/><Relationship Id="rId3" Type="http://schemas.openxmlformats.org/officeDocument/2006/relationships/hyperlink" Target="http://www.gesis.org/eurobarometer/data-access/" TargetMode="External"/><Relationship Id="rId7" Type="http://schemas.openxmlformats.org/officeDocument/2006/relationships/hyperlink" Target="http://www.oecd.org/statsportal/0,3352,en_2825_293564_1_1_1_1_1,00.html" TargetMode="External"/><Relationship Id="rId2" Type="http://schemas.openxmlformats.org/officeDocument/2006/relationships/hyperlink" Target="http://www.worldvaluessurve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is.unesco.org/Pages/default.aspx" TargetMode="External"/><Relationship Id="rId5" Type="http://schemas.openxmlformats.org/officeDocument/2006/relationships/hyperlink" Target="http://archiv.soc.cas.cz/" TargetMode="External"/><Relationship Id="rId4" Type="http://schemas.openxmlformats.org/officeDocument/2006/relationships/hyperlink" Target="http://hdr.undp.org/en/statistics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Vyhledávání informaci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747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a vyhledávání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Elektronické informační zdroje dostupné na UK</a:t>
            </a:r>
          </a:p>
          <a:p>
            <a:pPr lvl="1"/>
            <a:r>
              <a:rPr lang="cs-CZ" dirty="0"/>
              <a:t>Centrální </a:t>
            </a:r>
            <a:r>
              <a:rPr lang="cs-CZ" dirty="0" err="1"/>
              <a:t>vyhledáváč</a:t>
            </a:r>
            <a:r>
              <a:rPr lang="cs-CZ" dirty="0"/>
              <a:t> elektronických zdrojů UK - UKAŽ Proklik ze SIS</a:t>
            </a:r>
          </a:p>
          <a:p>
            <a:pPr lvl="1"/>
            <a:r>
              <a:rPr lang="cs-CZ" dirty="0"/>
              <a:t>http://eds.a.ebscohost.com/eds/search/basic?vid=0&amp;sid=1cdf4074-ad98-4fb6-89fb-b00500bb72da%40sessionmgr4009</a:t>
            </a:r>
          </a:p>
          <a:p>
            <a:pPr lvl="1"/>
            <a:r>
              <a:rPr lang="cs-CZ" dirty="0"/>
              <a:t>Knihovna </a:t>
            </a:r>
            <a:r>
              <a:rPr lang="cs-CZ" dirty="0" err="1"/>
              <a:t>Jinnonice</a:t>
            </a:r>
            <a:r>
              <a:rPr lang="cs-CZ" dirty="0"/>
              <a:t> https://knihovna.jinonice.cuni.cz/</a:t>
            </a:r>
          </a:p>
          <a:p>
            <a:pPr lvl="1"/>
            <a:r>
              <a:rPr lang="cs-CZ" dirty="0"/>
              <a:t>EBSCO</a:t>
            </a:r>
          </a:p>
          <a:p>
            <a:pPr lvl="1"/>
            <a:r>
              <a:rPr lang="cs-CZ" dirty="0" err="1"/>
              <a:t>ProQuest</a:t>
            </a:r>
            <a:r>
              <a:rPr lang="cs-CZ" dirty="0"/>
              <a:t> </a:t>
            </a:r>
            <a:r>
              <a:rPr lang="cs-CZ" dirty="0" err="1"/>
              <a:t>Central</a:t>
            </a:r>
            <a:endParaRPr lang="cs-CZ" dirty="0"/>
          </a:p>
          <a:p>
            <a:pPr lvl="1"/>
            <a:r>
              <a:rPr lang="cs-CZ" dirty="0"/>
              <a:t>JSTOR</a:t>
            </a:r>
          </a:p>
          <a:p>
            <a:pPr lvl="2"/>
            <a:r>
              <a:rPr lang="cs-CZ" dirty="0"/>
              <a:t>Příklad: </a:t>
            </a:r>
            <a:r>
              <a:rPr lang="en-US" i="1" dirty="0"/>
              <a:t>The Economic Naturalist</a:t>
            </a:r>
          </a:p>
          <a:p>
            <a:r>
              <a:rPr lang="cs-CZ" dirty="0"/>
              <a:t>Google </a:t>
            </a:r>
            <a:r>
              <a:rPr lang="en-US" dirty="0"/>
              <a:t>Scholar</a:t>
            </a:r>
          </a:p>
          <a:p>
            <a:pPr lvl="1"/>
            <a:r>
              <a:rPr lang="cs-CZ" dirty="0"/>
              <a:t>Příklad: </a:t>
            </a:r>
            <a:r>
              <a:rPr lang="en-US" i="1" dirty="0"/>
              <a:t>Use of Knowledge in Society</a:t>
            </a:r>
          </a:p>
          <a:p>
            <a:r>
              <a:rPr lang="cs-CZ" dirty="0"/>
              <a:t>Google </a:t>
            </a:r>
            <a:r>
              <a:rPr lang="en-US" dirty="0"/>
              <a:t>Books</a:t>
            </a:r>
          </a:p>
          <a:p>
            <a:pPr lvl="1"/>
            <a:r>
              <a:rPr lang="cs-CZ" dirty="0"/>
              <a:t>Příklad: </a:t>
            </a:r>
            <a:r>
              <a:rPr lang="en-US" i="1" dirty="0"/>
              <a:t>Essays in Positive Economics</a:t>
            </a:r>
          </a:p>
          <a:p>
            <a:r>
              <a:rPr lang="cs-CZ" dirty="0"/>
              <a:t>Amazon</a:t>
            </a:r>
          </a:p>
          <a:p>
            <a:pPr lvl="1"/>
            <a:r>
              <a:rPr lang="cs-CZ" dirty="0"/>
              <a:t>Příklad: </a:t>
            </a:r>
            <a:r>
              <a:rPr lang="en-US" i="1" dirty="0"/>
              <a:t>The Bourgeois Virtues</a:t>
            </a:r>
            <a:endParaRPr lang="cs-CZ" i="1" dirty="0"/>
          </a:p>
          <a:p>
            <a:r>
              <a:rPr lang="cs-CZ" i="1" dirty="0"/>
              <a:t>Google </a:t>
            </a:r>
            <a:endParaRPr lang="en-US" i="1" dirty="0"/>
          </a:p>
          <a:p>
            <a:pPr lvl="1"/>
            <a:endParaRPr lang="en-US" i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D6DE1A-36B0-4E8B-9243-EF74F1C1825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54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dalších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1554162"/>
            <a:ext cx="8686800" cy="4971182"/>
          </a:xfrm>
        </p:spPr>
        <p:txBody>
          <a:bodyPr>
            <a:normAutofit/>
          </a:bodyPr>
          <a:lstStyle/>
          <a:p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Knowledge</a:t>
            </a:r>
            <a:endParaRPr lang="cs-CZ" dirty="0"/>
          </a:p>
          <a:p>
            <a:pPr>
              <a:buFont typeface="Wingdings 2" pitchFamily="18" charset="2"/>
              <a:buNone/>
            </a:pPr>
            <a:r>
              <a:rPr lang="cs-CZ" sz="3000" b="1" dirty="0"/>
              <a:t>Knihovny</a:t>
            </a:r>
          </a:p>
          <a:p>
            <a:pPr>
              <a:spcBef>
                <a:spcPts val="0"/>
              </a:spcBef>
            </a:pPr>
            <a:r>
              <a:rPr lang="cs-CZ" sz="3000" dirty="0"/>
              <a:t>Knihovna VŠE</a:t>
            </a:r>
          </a:p>
          <a:p>
            <a:pPr lvl="1">
              <a:spcBef>
                <a:spcPts val="0"/>
              </a:spcBef>
            </a:pPr>
            <a:r>
              <a:rPr lang="cs-CZ" dirty="0" err="1"/>
              <a:t>ciks.vse.cz</a:t>
            </a:r>
            <a:endParaRPr lang="cs-CZ" dirty="0"/>
          </a:p>
          <a:p>
            <a:pPr lvl="1">
              <a:spcBef>
                <a:spcPts val="0"/>
              </a:spcBef>
            </a:pPr>
            <a:r>
              <a:rPr lang="cs-CZ" dirty="0"/>
              <a:t>Zde naleznete kvalifikační práce!</a:t>
            </a:r>
          </a:p>
          <a:p>
            <a:pPr>
              <a:spcBef>
                <a:spcPts val="0"/>
              </a:spcBef>
            </a:pPr>
            <a:r>
              <a:rPr lang="cs-CZ" sz="3000" dirty="0"/>
              <a:t>Knihovna ČNB</a:t>
            </a:r>
          </a:p>
          <a:p>
            <a:pPr lvl="1">
              <a:spcBef>
                <a:spcPts val="0"/>
              </a:spcBef>
            </a:pPr>
            <a:r>
              <a:rPr lang="cs-CZ" dirty="0"/>
              <a:t>www.</a:t>
            </a:r>
            <a:r>
              <a:rPr lang="cs-CZ" dirty="0" err="1"/>
              <a:t>cnb.cz</a:t>
            </a:r>
            <a:r>
              <a:rPr lang="cs-CZ" dirty="0"/>
              <a:t>/</a:t>
            </a:r>
            <a:r>
              <a:rPr lang="cs-CZ" dirty="0" err="1"/>
              <a:t>cs</a:t>
            </a:r>
            <a:r>
              <a:rPr lang="cs-CZ" dirty="0"/>
              <a:t>/</a:t>
            </a:r>
            <a:r>
              <a:rPr lang="cs-CZ" dirty="0" err="1"/>
              <a:t>verejnost</a:t>
            </a:r>
            <a:r>
              <a:rPr lang="cs-CZ" dirty="0"/>
              <a:t>/knihovna_</a:t>
            </a:r>
            <a:r>
              <a:rPr lang="cs-CZ" dirty="0" err="1"/>
              <a:t>cnb</a:t>
            </a:r>
            <a:r>
              <a:rPr lang="cs-CZ" dirty="0"/>
              <a:t>/</a:t>
            </a:r>
          </a:p>
          <a:p>
            <a:pPr>
              <a:spcBef>
                <a:spcPts val="0"/>
              </a:spcBef>
            </a:pPr>
            <a:r>
              <a:rPr lang="cs-CZ" sz="3000" dirty="0"/>
              <a:t>Městská knihovna v Praze</a:t>
            </a:r>
          </a:p>
          <a:p>
            <a:pPr lvl="1">
              <a:spcBef>
                <a:spcPts val="0"/>
              </a:spcBef>
            </a:pPr>
            <a:r>
              <a:rPr lang="cs-CZ" dirty="0"/>
              <a:t>www.</a:t>
            </a:r>
            <a:r>
              <a:rPr lang="cs-CZ" dirty="0" err="1"/>
              <a:t>mlp.cz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sz="3000" dirty="0"/>
              <a:t>Národní knihovna</a:t>
            </a:r>
          </a:p>
          <a:p>
            <a:pPr lvl="1">
              <a:spcBef>
                <a:spcPts val="0"/>
              </a:spcBef>
            </a:pPr>
            <a:r>
              <a:rPr lang="cs-CZ" dirty="0"/>
              <a:t>www.</a:t>
            </a:r>
            <a:r>
              <a:rPr lang="cs-CZ" dirty="0" err="1"/>
              <a:t>nkp.cz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82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Český statistický úřad https://www.czso.cz/</a:t>
            </a:r>
          </a:p>
          <a:p>
            <a:r>
              <a:rPr lang="cs-CZ" dirty="0"/>
              <a:t>Hodnotové orientace mezinárodně včetně ČR </a:t>
            </a:r>
            <a:r>
              <a:rPr lang="cs-CZ" u="sng" dirty="0">
                <a:hlinkClick r:id="rId2"/>
              </a:rPr>
              <a:t>http://www.worldvaluessurvey.org/</a:t>
            </a:r>
            <a:endParaRPr lang="cs-CZ" dirty="0"/>
          </a:p>
          <a:p>
            <a:r>
              <a:rPr lang="cs-CZ" dirty="0" err="1"/>
              <a:t>Eurobarometer</a:t>
            </a:r>
            <a:r>
              <a:rPr lang="cs-CZ" dirty="0"/>
              <a:t> </a:t>
            </a:r>
            <a:r>
              <a:rPr lang="cs-CZ" u="sng" dirty="0">
                <a:hlinkClick r:id="rId3"/>
              </a:rPr>
              <a:t>http://www.gesis.org/eurobarometer/data-access/</a:t>
            </a:r>
            <a:endParaRPr lang="cs-CZ" dirty="0"/>
          </a:p>
          <a:p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report </a:t>
            </a:r>
            <a:r>
              <a:rPr lang="cs-CZ" u="sng" dirty="0">
                <a:hlinkClick r:id="rId4"/>
              </a:rPr>
              <a:t>http://hdr.undp.org/en/statistics/</a:t>
            </a:r>
            <a:endParaRPr lang="cs-CZ" dirty="0"/>
          </a:p>
          <a:p>
            <a:r>
              <a:rPr lang="cs-CZ" dirty="0"/>
              <a:t>Data z archivu sociologického ústavu </a:t>
            </a:r>
            <a:r>
              <a:rPr lang="cs-CZ" u="sng" dirty="0">
                <a:hlinkClick r:id="rId5"/>
              </a:rPr>
              <a:t>http://archiv.soc.cas.cz/</a:t>
            </a:r>
            <a:endParaRPr lang="cs-CZ" dirty="0"/>
          </a:p>
          <a:p>
            <a:r>
              <a:rPr lang="cs-CZ" dirty="0"/>
              <a:t>Mezinárodní data UNESCO </a:t>
            </a:r>
            <a:r>
              <a:rPr lang="cs-CZ" u="sng" dirty="0">
                <a:hlinkClick r:id="rId6"/>
              </a:rPr>
              <a:t>http://www.uis.unesco.org/Pages/default.aspx</a:t>
            </a:r>
            <a:endParaRPr lang="cs-CZ" dirty="0"/>
          </a:p>
          <a:p>
            <a:r>
              <a:rPr lang="cs-CZ" dirty="0"/>
              <a:t>Data OECD </a:t>
            </a:r>
            <a:r>
              <a:rPr lang="cs-CZ" u="sng" dirty="0">
                <a:hlinkClick r:id="rId7"/>
              </a:rPr>
              <a:t>http://www.oecd.org/statsportal/0,3352,en_2825_293564_1_1_1_1_1,00.html</a:t>
            </a:r>
            <a:endParaRPr lang="cs-CZ" dirty="0"/>
          </a:p>
          <a:p>
            <a:r>
              <a:rPr lang="cs-CZ" dirty="0"/>
              <a:t>Mezinárodní statistiky </a:t>
            </a:r>
            <a:r>
              <a:rPr lang="cs-CZ" u="sng" dirty="0">
                <a:hlinkClick r:id="rId8"/>
              </a:rPr>
              <a:t>http://www.uiv.cz/rubrika/102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68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 (web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Proklik</a:t>
            </a:r>
            <a:r>
              <a:rPr lang="cs-CZ" dirty="0"/>
              <a:t> z knihovna FSV středisko vědeckých informaci, e-zdroje</a:t>
            </a:r>
          </a:p>
          <a:p>
            <a:r>
              <a:rPr lang="cs-CZ" dirty="0"/>
              <a:t>http://knihovna.fsv.cuni.cz/</a:t>
            </a:r>
          </a:p>
          <a:p>
            <a:r>
              <a:rPr lang="cs-CZ" dirty="0"/>
              <a:t>http://knihovna.fsv.cuni.cz/el-inf-zdroje/web-knowledge</a:t>
            </a:r>
          </a:p>
          <a:p>
            <a:r>
              <a:rPr lang="cs-CZ" dirty="0"/>
              <a:t>http://apps.webofknowledge.com/WOS_GeneralSearch_input.do?product=WOS&amp;search_mode=GeneralSearch&amp;SID=Z22mOBd4lFjHdaeFmNG&amp;preferencesSaved=&amp;highlighted_tab=WOS</a:t>
            </a:r>
          </a:p>
        </p:txBody>
      </p:sp>
    </p:spTree>
    <p:extLst>
      <p:ext uri="{BB962C8B-B14F-4D97-AF65-F5344CB8AC3E}">
        <p14:creationId xmlns:p14="http://schemas.microsoft.com/office/powerpoint/2010/main" val="13449505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Širokoúhlá obrazovka</PresentationFormat>
  <Paragraphs>46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 2</vt:lpstr>
      <vt:lpstr>Motiv Office</vt:lpstr>
      <vt:lpstr>Vyhledávání informaci</vt:lpstr>
      <vt:lpstr>Databáze a vyhledávání</vt:lpstr>
      <vt:lpstr>Zdroje dalších informací</vt:lpstr>
      <vt:lpstr>Zdroje dat</vt:lpstr>
      <vt:lpstr>Web of science (web of knowledge)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Vyhledávání informaci</dc:title>
  <dc:creator>Inna Čábelková</dc:creator>
  <cp:lastModifiedBy>Čábelková Inna</cp:lastModifiedBy>
  <cp:revision>4</cp:revision>
  <dcterms:created xsi:type="dcterms:W3CDTF">2018-02-09T14:16:40Z</dcterms:created>
  <dcterms:modified xsi:type="dcterms:W3CDTF">2021-02-24T16:09:41Z</dcterms:modified>
</cp:coreProperties>
</file>