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64" r:id="rId6"/>
    <p:sldId id="258" r:id="rId7"/>
    <p:sldId id="262" r:id="rId8"/>
    <p:sldId id="259" r:id="rId9"/>
    <p:sldId id="266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68993-E704-45DB-AF49-AF8369C75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8A698B-CCD2-4DBD-AE56-3885E0CC2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4DA013-EB01-4A8B-BB27-9ED090A5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C275-6445-4BA9-AEBC-0CA503E7FFBC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4F62D4-B5C2-4C7F-A247-A841F3B1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F2B18D-199D-4AAC-BBE7-40E6CA04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27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9CCB6-A2AE-4B46-A53A-3CC5770B3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6B67E8F-2348-4E85-9A4E-942602319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F664E1-CA51-4ABF-BB7E-059AAB4D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C275-6445-4BA9-AEBC-0CA503E7FFBC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1A302F-2AB9-44E2-968C-1D75C0AB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B9D4EF-DEC9-4C83-A67F-D8C70BAB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71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4EB15D2-5373-4DF1-96B2-A02B02B12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4B0108-14D1-4F06-BE1B-7A98B1F7B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374135-96DF-4E5D-8A54-059D8F33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C275-6445-4BA9-AEBC-0CA503E7FFBC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AC87E2-E7E5-47D6-B65A-A7A0351F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CCD1F7-56FE-4131-8712-0585EC576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90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5BCA0-4AD9-4721-BE34-6AC96D58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17C39C-779D-4AA9-A578-CB828C455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7D294F-F3B1-4A57-B824-CE18B16D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C275-6445-4BA9-AEBC-0CA503E7FFBC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136D4B-6243-4D17-B39B-C0BF1B1C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D75AE0-7000-4E35-A122-15A7D19D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26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AC5302-40FA-4D76-9CA9-3E157B48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0E57FB-3C54-41D3-90EE-89243773A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601F06-5B0B-4557-8BD6-6249D096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C275-6445-4BA9-AEBC-0CA503E7FFBC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2064AC-1278-4622-979E-4641274C2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9DA04F-59D6-460E-801C-A4BBEF2D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31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3A206-514C-41FB-8A7E-E924ACBE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FF1BD7-B0AF-4FE7-AF4A-527DF76BA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60EFCB-40C8-4D7E-9706-E66C3EF24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D0641EA-748D-41BF-BCE2-728B85387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C275-6445-4BA9-AEBC-0CA503E7FFBC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0245FA-BE16-4AFA-A329-E66D1F8A7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B27C45F-C3FA-49B5-9F2D-57D5B623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4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7D47BE-4903-40CE-A15D-42458077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EC994E-C051-4544-83D7-60D11AAA7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E951AC-59F5-4ADB-B9BB-88C55968B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53B7BE0-EEC6-4858-9FC4-526353806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03B3355-2F80-4263-8C73-08173464D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A7D2C3F-8DB6-4A03-AF0E-4CAA451D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C275-6445-4BA9-AEBC-0CA503E7FFBC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4265C69-C9BE-4ADA-BFCC-705287DF5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7D3A0F3-8C02-42BE-BE68-D696FB3F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25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FB1FF-8354-4DCE-99AA-05B9EE75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61CE8F9-508C-4A69-8FE5-1091CA0C4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C275-6445-4BA9-AEBC-0CA503E7FFBC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876851B-A84E-477A-A7D8-80D8C53D1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D6B7319-1F84-4095-9152-66D8FF28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61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09A1E28-5B46-49D6-8F69-235C79D63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C275-6445-4BA9-AEBC-0CA503E7FFBC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E35D83-FA03-484C-AB47-29B3EB33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4ECD21-1777-47C0-8434-53148AA7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15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D3F32-D05D-4CA4-92AC-2C94AE1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969D1A-4845-4347-B152-1DC90E4E9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910789-93ED-4A34-8828-3E66B9FB4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460A90-1740-426B-A81B-DC1A0581C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C275-6445-4BA9-AEBC-0CA503E7FFBC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9BBE1C-60E0-49BC-A5DE-44591CCE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DC0A8B-DA7B-4307-8379-FB81C89C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18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1F45D9-0E6C-4F46-B68E-76D57846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1C70727-F341-4A2C-A021-D64302D47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F2A1B2-872B-4E1B-A296-7243C217D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9571FC-4372-4D25-B511-B59583E09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C275-6445-4BA9-AEBC-0CA503E7FFBC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39CEC0-B6E2-4D9E-91E5-06C51D6D8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C60C11-0578-4814-BF78-A7019A28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02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17CFB98-84E9-4551-A87D-99B6A5D0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95AB9F-C7F4-46EF-B195-E0709CCE3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E4F728-573C-482F-B40C-1E155E2D4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0C275-6445-4BA9-AEBC-0CA503E7FFBC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CA1122-6A7D-446B-A987-3C617FB17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1AB597-C7BB-4E65-A6E0-45C3DDFBE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C7FD-C26B-47AC-A73B-441E36933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85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ana.proksova@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enikn.cz/578614/co-ceka-stredoskolaky-u-maturity-zname-detaily-dalsich-pripravovanych-ule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tanislavstepanik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AA322-5654-4831-B18A-DE59371A2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Kapitoly z gramatiky češtiny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05DD26-89EC-4DEC-8001-0522576083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Hana Prokšová, </a:t>
            </a:r>
            <a:r>
              <a:rPr lang="cs-CZ" dirty="0">
                <a:hlinkClick r:id="rId2"/>
              </a:rPr>
              <a:t>hana.proksova@ff.cuni.cz</a:t>
            </a:r>
            <a:endParaRPr lang="cs-CZ" dirty="0"/>
          </a:p>
          <a:p>
            <a:pPr algn="r"/>
            <a:r>
              <a:rPr lang="cs-CZ" dirty="0"/>
              <a:t>10. března 2021</a:t>
            </a:r>
          </a:p>
        </p:txBody>
      </p:sp>
    </p:spTree>
    <p:extLst>
      <p:ext uri="{BB962C8B-B14F-4D97-AF65-F5344CB8AC3E}">
        <p14:creationId xmlns:p14="http://schemas.microsoft.com/office/powerpoint/2010/main" val="373148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22997-127F-4FB1-981A-B4BF04BE1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94A387-71D9-4C1B-B47A-1CEB3C789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týden 15. až 19. března: četba + domácí práce zadaná přes </a:t>
            </a:r>
            <a:r>
              <a:rPr lang="cs-CZ" dirty="0" err="1"/>
              <a:t>moodle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36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FEA03-6D79-4AE7-ACFA-C1836A660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A01FC5-235A-41DD-8EAA-86BE14E4B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1366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poznámky k právě schvalovaným změnám v maturitách?</a:t>
            </a:r>
          </a:p>
          <a:p>
            <a:r>
              <a:rPr lang="cs-CZ" dirty="0"/>
              <a:t>nejaktuálněji: </a:t>
            </a:r>
            <a:r>
              <a:rPr lang="cs-CZ" dirty="0">
                <a:hlinkClick r:id="rId2"/>
              </a:rPr>
              <a:t>https://denikn.cz/578614/co-ceka-stredoskolaky-u-maturity-zname-detaily-dalsich-pripravovanych-ulev/</a:t>
            </a:r>
            <a:r>
              <a:rPr lang="cs-CZ" dirty="0"/>
              <a:t> (zdroj 9. 3. večer)</a:t>
            </a:r>
          </a:p>
          <a:p>
            <a:pPr lvl="1"/>
            <a:r>
              <a:rPr lang="cs-CZ" dirty="0"/>
              <a:t>povinně pouze didaktický test</a:t>
            </a:r>
          </a:p>
          <a:p>
            <a:pPr lvl="1"/>
            <a:r>
              <a:rPr lang="cs-CZ" dirty="0"/>
              <a:t>dobrovolně ústní zkouška</a:t>
            </a:r>
          </a:p>
          <a:p>
            <a:pPr lvl="1"/>
            <a:r>
              <a:rPr lang="cs-CZ" dirty="0"/>
              <a:t>pro studenty pracovně angažované v pandemii odpuštění i didaktického testu (maturita z průměru za studium)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dirty="0"/>
              <a:t>10. 3. dopoledne: tak ne, všechno je jinak! úřední maturita?</a:t>
            </a:r>
          </a:p>
        </p:txBody>
      </p:sp>
      <p:sp>
        <p:nvSpPr>
          <p:cNvPr id="4" name="Šipka: ve tvaru U 3">
            <a:extLst>
              <a:ext uri="{FF2B5EF4-FFF2-40B4-BE49-F238E27FC236}">
                <a16:creationId xmlns:a16="http://schemas.microsoft.com/office/drawing/2014/main" id="{2739C95C-387D-42EF-A1E5-D66A6A354E5D}"/>
              </a:ext>
            </a:extLst>
          </p:cNvPr>
          <p:cNvSpPr/>
          <p:nvPr/>
        </p:nvSpPr>
        <p:spPr>
          <a:xfrm rot="16200000">
            <a:off x="60633" y="4118558"/>
            <a:ext cx="1806995" cy="68339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1720"/>
              <a:gd name="adj5" fmla="val 75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3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C174FF-DFA9-429C-B24D-791E1E82C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/>
              <a:t>komunikační nauka o českém jazyku: hlavní principy</a:t>
            </a:r>
            <a:br>
              <a:rPr lang="cs-CZ" sz="2800" b="1" dirty="0"/>
            </a:br>
            <a:r>
              <a:rPr lang="cs-CZ" sz="2800" b="1" dirty="0"/>
              <a:t>Stanislav </a:t>
            </a:r>
            <a:r>
              <a:rPr lang="cs-CZ" sz="2800" b="1" dirty="0" err="1"/>
              <a:t>Štěpáník</a:t>
            </a:r>
            <a:r>
              <a:rPr lang="cs-CZ" sz="2800" b="1" dirty="0"/>
              <a:t> a kol.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56433F-4A59-4BBE-8B2F-ECCF0A455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http://stanislavstepanik.cz/</a:t>
            </a:r>
            <a:endParaRPr lang="cs-CZ" dirty="0"/>
          </a:p>
          <a:p>
            <a:r>
              <a:rPr lang="cs-CZ" dirty="0"/>
              <a:t>integrace mluvnice a slohu (v rámci této sjednocené platformy uplatnění komunikačního pojetí výuky)</a:t>
            </a:r>
          </a:p>
          <a:p>
            <a:r>
              <a:rPr lang="cs-CZ" dirty="0"/>
              <a:t>aktuálnost jazyka, používaných textů i tematických oblastí</a:t>
            </a:r>
          </a:p>
          <a:p>
            <a:r>
              <a:rPr lang="cs-CZ" dirty="0"/>
              <a:t>respektování potřeb žáků v konkrétním věku</a:t>
            </a:r>
          </a:p>
          <a:p>
            <a:r>
              <a:rPr lang="cs-CZ" dirty="0"/>
              <a:t>respektování pečlivého oddělování komunikačních kódů (všechny kódy jsou relevantní, ale pro jiné komunikační situace)</a:t>
            </a:r>
          </a:p>
          <a:p>
            <a:r>
              <a:rPr lang="cs-CZ" dirty="0"/>
              <a:t>výuka češtiny ≠ „malá lingvistika“ (ZŠ a SŠ nevychovává odborníky)</a:t>
            </a:r>
          </a:p>
        </p:txBody>
      </p:sp>
    </p:spTree>
    <p:extLst>
      <p:ext uri="{BB962C8B-B14F-4D97-AF65-F5344CB8AC3E}">
        <p14:creationId xmlns:p14="http://schemas.microsoft.com/office/powerpoint/2010/main" val="146825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37A1B8-F6C9-4843-A990-93994D03A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0140"/>
            <a:ext cx="10515600" cy="566682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základní paradigma komunikační nauky o českém jazyku</a:t>
            </a:r>
          </a:p>
          <a:p>
            <a:r>
              <a:rPr lang="cs-CZ" dirty="0"/>
              <a:t>postup od komunikace k jazyku a zpět</a:t>
            </a:r>
          </a:p>
          <a:p>
            <a:pPr lvl="1"/>
            <a:r>
              <a:rPr lang="cs-CZ" dirty="0"/>
              <a:t>prvotní je komunikát (psaný, mluvený, obrazový/kompozitní)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zkoumá se </a:t>
            </a:r>
            <a:r>
              <a:rPr lang="cs-CZ" u="sng" dirty="0"/>
              <a:t>funkce</a:t>
            </a:r>
            <a:r>
              <a:rPr lang="cs-CZ" dirty="0"/>
              <a:t> jazykového prostředku v komunikátu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evokace žákova jazykového prekonceptu a jeho zkušenosti s užitím daného jazykového prostředku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 prostředku se dodají další informace včetně metajazyka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prostředek se vrací zpět do komunikace – v recepci nebo produkci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jazyk a znalost o jazyce ve výuce nikdy nevystupují samy, izolovaně (s. 115)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nabývání jazykových znalostí má vést k rozvíjení dovedností, posilování funkční gramotnosti</a:t>
            </a:r>
          </a:p>
          <a:p>
            <a:pPr marL="457200" lvl="1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u="sng" dirty="0">
                <a:latin typeface="Calibri" panose="020F0502020204030204" pitchFamily="34" charset="0"/>
                <a:cs typeface="Calibri" panose="020F0502020204030204" pitchFamily="34" charset="0"/>
              </a:rPr>
              <a:t>znalosti z výuky nemají být reproduktivní, ale kreativní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37A1B8-F6C9-4843-A990-93994D03A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0140"/>
            <a:ext cx="10515600" cy="566682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základní paradigma komunikační nauky o českém jazyku</a:t>
            </a:r>
          </a:p>
          <a:p>
            <a:r>
              <a:rPr lang="cs-CZ" dirty="0"/>
              <a:t>dítě vstupuje do výuky vybavené komplexní uživatelskou jazykovou znalostí</a:t>
            </a:r>
          </a:p>
          <a:p>
            <a:pPr lvl="1"/>
            <a:r>
              <a:rPr lang="cs-CZ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výuka má z implicitní (neuvědomělé) znalosti vytvořit znalost explicitní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(s. 27–28)</a:t>
            </a:r>
          </a:p>
          <a:p>
            <a:pPr lvl="1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poučené jazykové vědomí</a:t>
            </a: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metajazyk nemá být cílem výuky, ale prostředkem dorozumění a porozumění učivu (s. 57)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4831EFF-F52B-4CA8-9E67-3EFD3DEA4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927" y="1540700"/>
            <a:ext cx="1758073" cy="275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EE2806-D7D0-411F-BFE3-2960A0903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3775"/>
            <a:ext cx="10886162" cy="5563188"/>
          </a:xfrm>
        </p:spPr>
        <p:txBody>
          <a:bodyPr/>
          <a:lstStyle/>
          <a:p>
            <a:r>
              <a:rPr lang="cs-CZ" dirty="0"/>
              <a:t>učitel/</a:t>
            </a:r>
            <a:r>
              <a:rPr lang="cs-CZ" dirty="0" err="1"/>
              <a:t>ka</a:t>
            </a:r>
            <a:r>
              <a:rPr lang="cs-CZ" dirty="0"/>
              <a:t> musí být vynikající odborník/odbornice ve </a:t>
            </a:r>
            <a:r>
              <a:rPr lang="cs-CZ"/>
              <a:t>svém oboru</a:t>
            </a:r>
            <a:endParaRPr lang="cs-CZ" dirty="0"/>
          </a:p>
          <a:p>
            <a:r>
              <a:rPr lang="cs-CZ" dirty="0"/>
              <a:t>gramatika × mluvnice</a:t>
            </a:r>
          </a:p>
          <a:p>
            <a:r>
              <a:rPr lang="cs-CZ" dirty="0"/>
              <a:t>za zásadní pro komplexní systémové pojetí mluvnice považuje SŠ (</a:t>
            </a:r>
            <a:r>
              <a:rPr lang="cs-CZ" dirty="0" err="1"/>
              <a:t>hp</a:t>
            </a:r>
            <a:r>
              <a:rPr lang="cs-CZ" dirty="0"/>
              <a:t> taky) valenční teorii – syntax vychází od slovesa, nelze izolovat sloveso od valenčních doplnění, je nelogické začínat podmětem atd. (s. 51 a dál)</a:t>
            </a:r>
          </a:p>
          <a:p>
            <a:r>
              <a:rPr lang="cs-CZ" dirty="0"/>
              <a:t>podle výzkumů se pozornost žáků přirozeně zaměřuje na autosémantika a také na adverbia</a:t>
            </a:r>
          </a:p>
        </p:txBody>
      </p:sp>
    </p:spTree>
    <p:extLst>
      <p:ext uri="{BB962C8B-B14F-4D97-AF65-F5344CB8AC3E}">
        <p14:creationId xmlns:p14="http://schemas.microsoft.com/office/powerpoint/2010/main" val="56441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08DAD5-A3B0-4911-BD2A-31634DA01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1264"/>
            <a:ext cx="10515600" cy="5695700"/>
          </a:xfrm>
        </p:spPr>
        <p:txBody>
          <a:bodyPr>
            <a:normAutofit/>
          </a:bodyPr>
          <a:lstStyle/>
          <a:p>
            <a:r>
              <a:rPr lang="cs-CZ" dirty="0"/>
              <a:t>aktuálnost jazyka</a:t>
            </a:r>
          </a:p>
          <a:p>
            <a:pPr lvl="1"/>
            <a:r>
              <a:rPr lang="cs-CZ" dirty="0" err="1"/>
              <a:t>hp</a:t>
            </a:r>
            <a:r>
              <a:rPr lang="cs-CZ" dirty="0"/>
              <a:t>: např. u přísudků se neustále uvádí</a:t>
            </a:r>
          </a:p>
          <a:p>
            <a:pPr marL="457200" lvl="1" indent="0">
              <a:buNone/>
            </a:pPr>
            <a:r>
              <a:rPr lang="cs-CZ" dirty="0"/>
              <a:t>tvary modálního slovesa MOCI, někdy i MUSIT</a:t>
            </a:r>
          </a:p>
          <a:p>
            <a:pPr lvl="2"/>
            <a:r>
              <a:rPr lang="cs-CZ" dirty="0"/>
              <a:t>srov. vyjmenovaná slova: BYDLIT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Co je to „aktuální jazyk“?</a:t>
            </a:r>
          </a:p>
          <a:p>
            <a:r>
              <a:rPr lang="cs-CZ" dirty="0"/>
              <a:t>Jak ho zařadit do výuky?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1400" dirty="0"/>
              <a:t>https://skolakov.eu/cesky-jazyk/3-trida/vyjmenovana-slova-po-b/rada/cviceniB1.htm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6FE8C4-7ADD-468B-9122-5AB4CC946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00" y="0"/>
            <a:ext cx="5039307" cy="293395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7A550D3-94BE-4CD3-B8E8-4DDD154E8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047" y="3015506"/>
            <a:ext cx="6064953" cy="384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62B6F-F5DA-462E-AB7D-DE3BAD4A3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1C8FDD-A9B3-40FF-80B6-BB81AF69F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Výuka nesmí (žákovské) variety jazyka stigmatizovat […]. Explicitní výuka mluvnice má žákovi poskytnout poznání vlastností jazykových prostředků vzhledem k jejich funkci v komunikaci, tzn. že různé funkce a představy mohou být vyjádřeny různými jazykovými formami, s čímž úzce souvisí zafixování takové znalosti dostupným a lehce manipulovatelným metajazykem […]. Tím se mluvnice a její výuka stávají nástrojem ke zlepšení komunikace. (</a:t>
            </a:r>
            <a:r>
              <a:rPr lang="cs-CZ" dirty="0" err="1"/>
              <a:t>Štěpáník</a:t>
            </a:r>
            <a:r>
              <a:rPr lang="cs-CZ" dirty="0"/>
              <a:t>, Stanislav: Výuka češtiny mezi tradicí a inovací. Academia 2020.)</a:t>
            </a:r>
          </a:p>
          <a:p>
            <a:endParaRPr lang="cs-CZ" dirty="0"/>
          </a:p>
          <a:p>
            <a:r>
              <a:rPr lang="cs-CZ" dirty="0"/>
              <a:t>příklad z dotazů jazykové poradně: „aby jsme“ (</a:t>
            </a:r>
            <a:r>
              <a:rPr lang="cs-CZ" dirty="0" err="1"/>
              <a:t>hp</a:t>
            </a:r>
            <a:r>
              <a:rPr lang="cs-CZ" dirty="0"/>
              <a:t>: PowerPoint upravuje na „abychom“!) v osobním dopise žáka 4. třídy ZŠ </a:t>
            </a:r>
          </a:p>
        </p:txBody>
      </p:sp>
    </p:spTree>
    <p:extLst>
      <p:ext uri="{BB962C8B-B14F-4D97-AF65-F5344CB8AC3E}">
        <p14:creationId xmlns:p14="http://schemas.microsoft.com/office/powerpoint/2010/main" val="713033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4AD1FA-A4BA-4343-BB3E-AA6302307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1562"/>
            <a:ext cx="10515600" cy="542540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„Spisovnou češtinu vnímáme jako středobod, k němuž se výuka vztahuje, ale zároveň ji chápeme jako jeden z možných vyjadřovacích kódů, jenž má určité funkce a jenž je vhodný pro určité komunikační situace. V jiných komunikačních situacích jsou namístě také nespisovné útvary – útvary, které žáci dominantně používají ve své každodenní komunikaci. Úkolem výuky není tyto formy vykořeňovat a likvidovat – jejím úkolem je žákům ukázat funkci těchto útvarů a především jejich komunikační platnost.“ (</a:t>
            </a:r>
            <a:r>
              <a:rPr lang="cs-CZ" dirty="0" err="1"/>
              <a:t>Štěpáník</a:t>
            </a:r>
            <a:r>
              <a:rPr lang="cs-CZ" dirty="0"/>
              <a:t>, Stanislav a kol.: Školní výpravy do krajiny češtiny. Fraus 2020, s. 52–53.)</a:t>
            </a:r>
          </a:p>
        </p:txBody>
      </p:sp>
    </p:spTree>
    <p:extLst>
      <p:ext uri="{BB962C8B-B14F-4D97-AF65-F5344CB8AC3E}">
        <p14:creationId xmlns:p14="http://schemas.microsoft.com/office/powerpoint/2010/main" val="5421048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12200</TotalTime>
  <Words>671</Words>
  <Application>Microsoft Office PowerPoint</Application>
  <PresentationFormat>Širokoúhlá obrazovka</PresentationFormat>
  <Paragraphs>53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Kapitoly z gramatiky češtiny</vt:lpstr>
      <vt:lpstr>Prezentace aplikace PowerPoint</vt:lpstr>
      <vt:lpstr>komunikační nauka o českém jazyku: hlavní principy Stanislav Štěpáník a kol.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Kapitoly z gramatiky češtiny</dc:title>
  <dc:creator>Prokšová, Hana</dc:creator>
  <cp:lastModifiedBy>Prokšová, Hana</cp:lastModifiedBy>
  <cp:revision>71</cp:revision>
  <dcterms:created xsi:type="dcterms:W3CDTF">2020-02-09T21:46:33Z</dcterms:created>
  <dcterms:modified xsi:type="dcterms:W3CDTF">2021-03-10T14:40:07Z</dcterms:modified>
</cp:coreProperties>
</file>