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352" r:id="rId4"/>
    <p:sldId id="353" r:id="rId5"/>
    <p:sldId id="355" r:id="rId6"/>
    <p:sldId id="354" r:id="rId7"/>
    <p:sldId id="360" r:id="rId8"/>
    <p:sldId id="357" r:id="rId9"/>
    <p:sldId id="358" r:id="rId10"/>
    <p:sldId id="362" r:id="rId11"/>
    <p:sldId id="361" r:id="rId12"/>
    <p:sldId id="368" r:id="rId13"/>
    <p:sldId id="364" r:id="rId14"/>
    <p:sldId id="366" r:id="rId15"/>
    <p:sldId id="350" r:id="rId16"/>
    <p:sldId id="266" r:id="rId17"/>
  </p:sldIdLst>
  <p:sldSz cx="16243300" cy="10147300"/>
  <p:notesSz cx="6858000" cy="9144000"/>
  <p:embeddedFontLst>
    <p:embeddedFont>
      <p:font typeface="Titillium Web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VskPyCWZxXJmdZWTMcRWa7Atk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64ADFB-A709-4308-8BA6-F86EBA106C1B}">
  <a:tblStyle styleId="{B164ADFB-A709-4308-8BA6-F86EBA106C1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9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2874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099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971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453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564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681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482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621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491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641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905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69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jpg"/><Relationship Id="rId7" Type="http://schemas.openxmlformats.org/officeDocument/2006/relationships/hyperlink" Target="mailto:Jakub.hornek@fsv.cuni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kub.capek@fsv.cuni.cz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r="57" b="116"/>
          <a:stretch/>
        </p:blipFill>
        <p:spPr>
          <a:xfrm>
            <a:off x="0" y="-137793"/>
            <a:ext cx="16243300" cy="101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828800" y="2320822"/>
            <a:ext cx="12843164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Třicetiletý vhled do výzkumu české komunální politiky</a:t>
            </a:r>
          </a:p>
        </p:txBody>
      </p:sp>
      <p:sp>
        <p:nvSpPr>
          <p:cNvPr id="90" name="Google Shape;90;p1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-374651" y="6394855"/>
            <a:ext cx="7552691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Jakub Čapek</a:t>
            </a:r>
            <a:r>
              <a:rPr lang="en-US" sz="2800" b="1" i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Institut politologických studií FSV UK</a:t>
            </a:r>
            <a:endParaRPr sz="2800" b="1" i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1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Jakub.capek</a:t>
            </a:r>
            <a:r>
              <a:rPr lang="en-US" sz="2800" b="1" i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@fsv.cuni.cz</a:t>
            </a:r>
          </a:p>
        </p:txBody>
      </p:sp>
      <p:sp>
        <p:nvSpPr>
          <p:cNvPr id="93" name="Google Shape;93;p1"/>
          <p:cNvSpPr txBox="1"/>
          <p:nvPr/>
        </p:nvSpPr>
        <p:spPr>
          <a:xfrm>
            <a:off x="5412761" y="5168505"/>
            <a:ext cx="54177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Kongres </a:t>
            </a:r>
            <a:r>
              <a:rPr lang="en-US" sz="2800" b="1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České</a:t>
            </a:r>
            <a:r>
              <a:rPr lang="cs-CZ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cs-CZ" sz="2800" b="1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Politologick</a:t>
            </a:r>
            <a:r>
              <a:rPr lang="en-US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é</a:t>
            </a:r>
            <a:r>
              <a:rPr lang="cs-CZ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cs-CZ" sz="2800" b="1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spole</a:t>
            </a:r>
            <a:r>
              <a:rPr lang="en-US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č</a:t>
            </a:r>
            <a:r>
              <a:rPr lang="cs-CZ" sz="2800" b="1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nosti</a:t>
            </a:r>
            <a:endParaRPr dirty="0"/>
          </a:p>
        </p:txBody>
      </p:sp>
      <p:sp>
        <p:nvSpPr>
          <p:cNvPr id="3" name="Google Shape;92;p1">
            <a:extLst>
              <a:ext uri="{FF2B5EF4-FFF2-40B4-BE49-F238E27FC236}">
                <a16:creationId xmlns:a16="http://schemas.microsoft.com/office/drawing/2014/main" id="{C021BBA8-B99C-C9E1-A8D4-FE6BB4D69AB7}"/>
              </a:ext>
            </a:extLst>
          </p:cNvPr>
          <p:cNvSpPr txBox="1"/>
          <p:nvPr/>
        </p:nvSpPr>
        <p:spPr>
          <a:xfrm>
            <a:off x="10350499" y="6354195"/>
            <a:ext cx="5708651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Jakub </a:t>
            </a:r>
            <a:r>
              <a:rPr lang="en-US" sz="2800" b="1" i="1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Hornek</a:t>
            </a:r>
            <a:endParaRPr dirty="0"/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i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Institut politologických studií FSV UK</a:t>
            </a:r>
            <a:endParaRPr sz="2800" b="1" i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Jakub.hornek@fsv.cuni.cz</a:t>
            </a:r>
            <a:endParaRPr sz="2800" b="1" i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462592" y="3301390"/>
            <a:ext cx="13747357" cy="377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R="0" lvl="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23199"/>
            <a:ext cx="13458903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Jazyk článků</a:t>
            </a:r>
            <a:endParaRPr lang="pl-PL" sz="54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28946-FD15-8F8E-03B3-E31393D92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5730539" cy="8844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666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462592" y="3301390"/>
            <a:ext cx="13747357" cy="377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R="0" lvl="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23199"/>
            <a:ext cx="13458903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Vliv grantů na publikace ve WoS a Scopus</a:t>
            </a:r>
            <a:endParaRPr lang="pl-PL" sz="54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83F1C-A767-68D9-1F70-72EBBED6E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" y="16233"/>
            <a:ext cx="14742224" cy="892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770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C4BC-0151-A951-5F9A-31EA704C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793B5-7CB5-85C6-F2CD-B3325493E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Picture 6" descr="A close up of words&#10;&#10;Description automatically generated">
            <a:extLst>
              <a:ext uri="{FF2B5EF4-FFF2-40B4-BE49-F238E27FC236}">
                <a16:creationId xmlns:a16="http://schemas.microsoft.com/office/drawing/2014/main" id="{B884C3CA-9A80-CF28-2C6C-EDFAF0A1B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361"/>
            <a:ext cx="16243300" cy="98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19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383079" y="2996590"/>
            <a:ext cx="14236754" cy="5661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Cluster 0: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Veřejná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politika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vládnutí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obecně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efektivita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decentralizace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nakládání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s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odpady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politický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aktivismus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veřejné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zakázky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lang="en-US" sz="2800" b="1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Cluster 1: </a:t>
            </a:r>
            <a:r>
              <a:rPr lang="en-US" sz="2800" b="1" dirty="0" err="1">
                <a:latin typeface="Titillium Web"/>
                <a:ea typeface="Titillium Web"/>
                <a:cs typeface="Titillium Web"/>
                <a:sym typeface="Titillium Web"/>
              </a:rPr>
              <a:t>Volby</a:t>
            </a:r>
            <a:r>
              <a:rPr lang="en-US" sz="2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voličské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chování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účast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ve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volbách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incumbency effect,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politické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preference)</a:t>
            </a:r>
            <a:endParaRPr lang="en-US" sz="2800" b="1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Cluster 2: </a:t>
            </a:r>
            <a:r>
              <a:rPr lang="en-US" sz="2800" b="1" dirty="0" err="1">
                <a:latin typeface="Titillium Web"/>
                <a:ea typeface="Titillium Web"/>
                <a:cs typeface="Titillium Web"/>
                <a:sym typeface="Titillium Web"/>
              </a:rPr>
              <a:t>Socioekonomické</a:t>
            </a:r>
            <a:r>
              <a:rPr lang="en-US" sz="2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latin typeface="Titillium Web"/>
                <a:ea typeface="Titillium Web"/>
                <a:cs typeface="Titillium Web"/>
                <a:sym typeface="Titillium Web"/>
              </a:rPr>
              <a:t>faktory</a:t>
            </a:r>
            <a:r>
              <a:rPr lang="en-US" sz="2800" b="1" dirty="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b="1" dirty="0" err="1">
                <a:latin typeface="Titillium Web"/>
                <a:ea typeface="Titillium Web"/>
                <a:cs typeface="Titillium Web"/>
                <a:sym typeface="Titillium Web"/>
              </a:rPr>
              <a:t>místní</a:t>
            </a:r>
            <a:r>
              <a:rPr lang="en-US" sz="2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latin typeface="Titillium Web"/>
                <a:ea typeface="Titillium Web"/>
                <a:cs typeface="Titillium Web"/>
                <a:sym typeface="Titillium Web"/>
              </a:rPr>
              <a:t>vládnutí</a:t>
            </a:r>
            <a:r>
              <a:rPr lang="en-US" sz="2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místní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rozvoj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rozdíly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, decision-making,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reprezentace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pohlaví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socioekonomické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dopady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lang="en-US" sz="28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Cluster 3: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Veřejná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správa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management 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místní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rozpočty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služby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administrativní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reform,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efektivita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veřejného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sektoru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na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obecní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úrovni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lang="en-US" sz="2800" b="1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Cluster 4: </a:t>
            </a:r>
            <a:r>
              <a:rPr lang="en-US" sz="2800" b="1" dirty="0" err="1">
                <a:latin typeface="Titillium Web"/>
                <a:ea typeface="Titillium Web"/>
                <a:cs typeface="Titillium Web"/>
                <a:sym typeface="Titillium Web"/>
              </a:rPr>
              <a:t>Životní</a:t>
            </a:r>
            <a:r>
              <a:rPr lang="en-US" sz="2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latin typeface="Titillium Web"/>
                <a:ea typeface="Titillium Web"/>
                <a:cs typeface="Titillium Web"/>
                <a:sym typeface="Titillium Web"/>
              </a:rPr>
              <a:t>prostředí</a:t>
            </a:r>
            <a:r>
              <a:rPr lang="en-US" sz="2800" b="1" dirty="0"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sz="2800" b="1" dirty="0" err="1">
                <a:latin typeface="Titillium Web"/>
                <a:ea typeface="Titillium Web"/>
                <a:cs typeface="Titillium Web"/>
                <a:sym typeface="Titillium Web"/>
              </a:rPr>
              <a:t>udržitelnost</a:t>
            </a:r>
            <a:r>
              <a:rPr lang="en-US" sz="28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obecní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rozvoj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obnovitelná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energie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správa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životního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prostředí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dopad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na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občany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  <a:endParaRPr lang="en-US" sz="2800" b="1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23199"/>
            <a:ext cx="13458903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Cluster </a:t>
            </a:r>
            <a:r>
              <a:rPr lang="en-US" sz="62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analýza</a:t>
            </a:r>
            <a:endParaRPr sz="62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438807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23199"/>
            <a:ext cx="13458903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Cluster </a:t>
            </a:r>
            <a:r>
              <a:rPr lang="en-US" sz="62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analýza</a:t>
            </a:r>
            <a:endParaRPr sz="62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8" name="Picture 7" descr="A graph showing different colored bars&#10;&#10;Description automatically generated">
            <a:extLst>
              <a:ext uri="{FF2B5EF4-FFF2-40B4-BE49-F238E27FC236}">
                <a16:creationId xmlns:a16="http://schemas.microsoft.com/office/drawing/2014/main" id="{941BB5D0-313E-D2F0-2056-DBDEDB7E0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3121"/>
            <a:ext cx="16243298" cy="981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3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462592" y="3301390"/>
            <a:ext cx="14236754" cy="5661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Vyšší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počty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článků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od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roku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2009-2010</a:t>
            </a: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Výkyvy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v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počtu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článků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–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především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kolem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volebních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let, v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posledních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letech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pokles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Vliv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na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počet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článků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mají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také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granty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speciální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čísla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časopisů</a:t>
            </a: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Nárůst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článků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veřejné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správě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managementu</a:t>
            </a: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R="0" lvl="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</a:p>
          <a:p>
            <a:pPr marL="342900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Velký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počet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autorů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mnoho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spoluatorství</a:t>
            </a:r>
            <a:endParaRPr lang="en-US" sz="28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Minimum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žen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mezi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autory</a:t>
            </a:r>
            <a:endParaRPr lang="en-US" sz="28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Různorodost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v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zaměření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článků</a:t>
            </a:r>
            <a:endParaRPr lang="en-US" sz="28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Limit 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neobsahuje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články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mimo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nejprestižnější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databáze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české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prostředí</a:t>
            </a: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23199"/>
            <a:ext cx="13458903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Závěry</a:t>
            </a:r>
            <a:endParaRPr sz="62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312977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/>
          <p:nvPr/>
        </p:nvSpPr>
        <p:spPr>
          <a:xfrm>
            <a:off x="-2" y="-31751"/>
            <a:ext cx="16243299" cy="4326258"/>
          </a:xfrm>
          <a:prstGeom prst="rect">
            <a:avLst/>
          </a:prstGeom>
          <a:solidFill>
            <a:srgbClr val="DDF0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FEF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0" y="4294507"/>
            <a:ext cx="16256032" cy="4800600"/>
          </a:xfrm>
          <a:custGeom>
            <a:avLst/>
            <a:gdLst/>
            <a:ahLst/>
            <a:cxnLst/>
            <a:rect l="l" t="t" r="r" b="b"/>
            <a:pathLst>
              <a:path w="21674710" h="6400800" extrusionOk="0">
                <a:moveTo>
                  <a:pt x="0" y="0"/>
                </a:moveTo>
                <a:lnTo>
                  <a:pt x="0" y="6400800"/>
                </a:lnTo>
                <a:lnTo>
                  <a:pt x="21674710" y="6400800"/>
                </a:lnTo>
                <a:lnTo>
                  <a:pt x="2167471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t="-10" b="-127"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99" name="Google Shape;19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9147" y="5637625"/>
            <a:ext cx="543415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142" y="0"/>
            <a:ext cx="4654363" cy="507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 txBox="1"/>
          <p:nvPr/>
        </p:nvSpPr>
        <p:spPr>
          <a:xfrm>
            <a:off x="11023052" y="5967502"/>
            <a:ext cx="5006340" cy="2962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Jakub Čapek</a:t>
            </a:r>
            <a:r>
              <a:rPr lang="en-US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; Jakub </a:t>
            </a:r>
            <a:r>
              <a:rPr lang="en-US" sz="2800" b="1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Hornek</a:t>
            </a:r>
            <a:endParaRPr dirty="0"/>
          </a:p>
          <a:p>
            <a:pPr marL="0" marR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FFFF"/>
                </a:solidFill>
                <a:latin typeface="Titillium Web"/>
                <a:sym typeface="Titillium Web"/>
              </a:rPr>
              <a:t>Institut politologických studií FSV UK</a:t>
            </a:r>
            <a:endParaRPr dirty="0"/>
          </a:p>
          <a:p>
            <a:pPr marL="0" marR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6"/>
              </a:rPr>
              <a:t>Jakub.capek</a:t>
            </a:r>
            <a:r>
              <a:rPr lang="en-US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6"/>
              </a:rPr>
              <a:t>@fsv.cuni.cz</a:t>
            </a:r>
            <a:endParaRPr lang="en-US" sz="28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7"/>
              </a:rPr>
              <a:t>Jakub.hornek@fsv.cuni.cz</a:t>
            </a:r>
            <a:r>
              <a:rPr lang="en-US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28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2497251" y="1325312"/>
            <a:ext cx="2898143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Děkuj</a:t>
            </a:r>
            <a:r>
              <a:rPr lang="en-US" sz="4800" b="1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eme</a:t>
            </a:r>
            <a:r>
              <a:rPr lang="cs-CZ" sz="4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za pozornost</a:t>
            </a:r>
            <a:endParaRPr dirty="0"/>
          </a:p>
        </p:txBody>
      </p:sp>
      <p:sp>
        <p:nvSpPr>
          <p:cNvPr id="203" name="Google Shape;203;p11"/>
          <p:cNvSpPr/>
          <p:nvPr/>
        </p:nvSpPr>
        <p:spPr>
          <a:xfrm>
            <a:off x="-2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462592" y="3301390"/>
            <a:ext cx="13943663" cy="745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Výzkumný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cíl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Analyzovat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vývoj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studia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komunální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politiky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vytvořit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průběžně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aktualizovanou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databázi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relevantních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článků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Časov</a:t>
            </a:r>
            <a:r>
              <a:rPr lang="en-US" sz="2400" b="1" dirty="0" err="1">
                <a:latin typeface="Titillium Web"/>
                <a:ea typeface="Titillium Web"/>
                <a:cs typeface="Titillium Web"/>
                <a:sym typeface="Titillium Web"/>
              </a:rPr>
              <a:t>é</a:t>
            </a: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b="1" dirty="0" err="1">
                <a:latin typeface="Titillium Web"/>
                <a:ea typeface="Titillium Web"/>
                <a:cs typeface="Titillium Web"/>
                <a:sym typeface="Titillium Web"/>
              </a:rPr>
              <a:t>období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: 1993-2023</a:t>
            </a: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Zdroje</a:t>
            </a:r>
            <a:r>
              <a:rPr lang="en-US" sz="24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Archivy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27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odborných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českých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časopisů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Národní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knihovny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; Web of Science; Scopus</a:t>
            </a: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dirty="0" err="1">
                <a:latin typeface="Titillium Web"/>
                <a:ea typeface="Titillium Web"/>
                <a:cs typeface="Titillium Web"/>
                <a:sym typeface="Titillium Web"/>
              </a:rPr>
              <a:t>Jazyky</a:t>
            </a: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b="1" dirty="0" err="1">
                <a:latin typeface="Titillium Web"/>
                <a:ea typeface="Titillium Web"/>
                <a:cs typeface="Titillium Web"/>
                <a:sym typeface="Titillium Web"/>
              </a:rPr>
              <a:t>článků</a:t>
            </a: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čeština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angličtina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slovenština</a:t>
            </a:r>
            <a:endParaRPr lang="en-US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b="1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Pouze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recenzované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články,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nikoliv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eseje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sborníky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recenze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nebo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monografie</a:t>
            </a: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cs-CZ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0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sz="20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r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23199"/>
            <a:ext cx="13458903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Odborná</a:t>
            </a:r>
            <a:r>
              <a:rPr lang="en-US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62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rešerše</a:t>
            </a:r>
            <a:endParaRPr sz="62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50099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462592" y="3301390"/>
            <a:ext cx="13943663" cy="7639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Využití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definice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Balíka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(2009) – 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</a:t>
            </a:r>
            <a:r>
              <a:rPr lang="en-US" sz="2800" i="1" dirty="0" err="1">
                <a:latin typeface="Titillium Web"/>
                <a:ea typeface="Titillium Web"/>
                <a:cs typeface="Titillium Web"/>
                <a:sym typeface="Titillium Web"/>
              </a:rPr>
              <a:t>K</a:t>
            </a:r>
            <a:r>
              <a:rPr lang="en-US" sz="2800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omunální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politika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je všechno, co </a:t>
            </a:r>
            <a:r>
              <a:rPr lang="en-US" sz="2800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obsahuje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některou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z </a:t>
            </a:r>
            <a:r>
              <a:rPr lang="en-US" sz="2800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dimenzí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politiky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– </a:t>
            </a:r>
            <a:r>
              <a:rPr lang="en-US" sz="2800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institucionální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vztahovou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sz="2800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obsahovou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při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zaměření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na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obce</a:t>
            </a:r>
            <a:r>
              <a:rPr lang="en-US" sz="28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”.</a:t>
            </a: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b="1" i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Institucionální</a:t>
            </a:r>
            <a:r>
              <a:rPr lang="en-US" sz="2400" b="1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dimenze</a:t>
            </a:r>
            <a:r>
              <a:rPr lang="en-US" sz="2400" b="1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(polity): </a:t>
            </a:r>
            <a:r>
              <a:rPr lang="en-US" sz="2400" i="1" dirty="0">
                <a:latin typeface="Titillium Web"/>
                <a:ea typeface="Titillium Web"/>
                <a:cs typeface="Titillium Web"/>
                <a:sym typeface="Titillium Web"/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šechny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instituce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které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v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obci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působí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starosta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zastupitelstvo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rada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obecní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úřad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případně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osadní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výbor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Vztahová</a:t>
            </a:r>
            <a:r>
              <a:rPr lang="en-US" sz="2400" b="1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dimenze</a:t>
            </a:r>
            <a:r>
              <a:rPr lang="en-US" sz="2400" b="1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(politics)</a:t>
            </a:r>
            <a:r>
              <a:rPr lang="en-US" sz="2400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Vztahy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institucí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s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občany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mezi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institucemi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vyššími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celky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, další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aktéři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Obsahová</a:t>
            </a:r>
            <a:r>
              <a:rPr lang="en-US" sz="2400" b="1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dimenze</a:t>
            </a:r>
            <a:r>
              <a:rPr lang="en-US" sz="2400" b="1" i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(policy):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Rozhodovací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procesy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veřejná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politika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legislativa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Jako články o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komunální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politice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jsou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chápany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I ty,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které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ji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věnují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zároveň s další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úrovní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vládnutí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typicky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volební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výsledky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napříč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volbami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)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nebo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srovnání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českého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systému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s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jiným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400" dirty="0" err="1">
                <a:latin typeface="Titillium Web"/>
                <a:ea typeface="Titillium Web"/>
                <a:cs typeface="Titillium Web"/>
                <a:sym typeface="Titillium Web"/>
              </a:rPr>
              <a:t>státem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cs-CZ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0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sz="20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r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23199"/>
            <a:ext cx="13458903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Použitá</a:t>
            </a:r>
            <a:r>
              <a:rPr lang="en-US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62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definice</a:t>
            </a:r>
            <a:r>
              <a:rPr lang="en-US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62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komunální</a:t>
            </a:r>
            <a:r>
              <a:rPr lang="en-US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62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politiky</a:t>
            </a:r>
            <a:endParaRPr lang="en-US" sz="62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24807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462592" y="3301390"/>
            <a:ext cx="13747357" cy="6919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Kritéria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pro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zařazení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Název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klíčová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slova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abstrakt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případně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celý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text</a:t>
            </a:r>
          </a:p>
          <a:p>
            <a:pPr marR="0" lvl="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US" sz="28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Širší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přístup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k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v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ymezení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pomocí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klíčových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slov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endParaRPr lang="cs-CZ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czech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* AND communal; municipal; local; rural; regional; urban; mayor</a:t>
            </a: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Oba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výzkumníci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prošli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data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vygenerovaná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z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obou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databází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následně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diskutovali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and ne/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zařazením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sporných</a:t>
            </a:r>
            <a:r>
              <a:rPr lang="en-US" sz="28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latin typeface="Titillium Web"/>
                <a:ea typeface="Titillium Web"/>
                <a:cs typeface="Titillium Web"/>
                <a:sym typeface="Titillium Web"/>
              </a:rPr>
              <a:t>článků</a:t>
            </a: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Navzdory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dvojité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kontrole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je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zde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riziko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subjektivního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posouzení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obsahu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článků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R="0" lvl="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23199"/>
            <a:ext cx="13458903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Dvojitá kontrola dat</a:t>
            </a:r>
            <a:endParaRPr lang="pl-PL" sz="62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86167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462592" y="3301390"/>
            <a:ext cx="13747357" cy="754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Celkem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prostudováno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1 995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čísel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časopisů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asi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9 tisíc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článků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)</a:t>
            </a: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Počet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záznamů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při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extrakci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článků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skrze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klíčová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slova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z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WoS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434</a:t>
            </a: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Počet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záznamů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při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extrakci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článků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skrze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klíčová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slova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ze </a:t>
            </a:r>
            <a:r>
              <a:rPr lang="en-US" sz="28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Scopusu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070</a:t>
            </a: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R="0" lvl="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23199"/>
            <a:ext cx="13458903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</a:t>
            </a:r>
            <a:endParaRPr lang="pl-PL" sz="62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25752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9ED7-3055-47F7-16C0-698EC54A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549DA-8D20-0619-D674-BB29577B2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A9C80-1B03-9393-07A5-7275CC3E0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00" y="-142875"/>
            <a:ext cx="13315338" cy="103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3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462592" y="3301390"/>
            <a:ext cx="13747357" cy="377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R="0" lvl="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23199"/>
            <a:ext cx="13458903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Zaměření čistě na české časopisy</a:t>
            </a:r>
            <a:endParaRPr lang="pl-PL" sz="54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" name="Picture 3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4773898F-3C6F-67BF-B525-B9510BA37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2386594"/>
            <a:ext cx="11201400" cy="64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0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462592" y="3301390"/>
            <a:ext cx="13747357" cy="377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R="0" lvl="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23199"/>
            <a:ext cx="13458903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Vývoj počtu článků mezi lety 1993-2023</a:t>
            </a:r>
            <a:endParaRPr lang="pl-PL" sz="54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E51B4-5DC3-838B-5ABB-82B1997D5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55"/>
            <a:ext cx="15316200" cy="8875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088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462592" y="3301390"/>
            <a:ext cx="13747357" cy="377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R="0" lvl="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23199"/>
            <a:ext cx="13458903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4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Vývoj počtu článků mezi lety 1993-2023</a:t>
            </a:r>
            <a:endParaRPr lang="pl-PL" sz="54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6F269-7A6C-5DD0-1DC0-AE2F188AC2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357" cy="8882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98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2394</TotalTime>
  <Words>584</Words>
  <Application>Microsoft Office PowerPoint</Application>
  <PresentationFormat>Custom</PresentationFormat>
  <Paragraphs>110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Titillium Web</vt:lpstr>
      <vt:lpstr>Arial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Jágr</dc:creator>
  <cp:lastModifiedBy>Jakub Čapek</cp:lastModifiedBy>
  <cp:revision>105</cp:revision>
  <dcterms:created xsi:type="dcterms:W3CDTF">2006-08-16T00:00:00Z</dcterms:created>
  <dcterms:modified xsi:type="dcterms:W3CDTF">2024-10-17T13:16:18Z</dcterms:modified>
</cp:coreProperties>
</file>