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4" r:id="rId7"/>
    <p:sldId id="286" r:id="rId8"/>
    <p:sldId id="287" r:id="rId9"/>
    <p:sldId id="288" r:id="rId10"/>
    <p:sldId id="290" r:id="rId11"/>
    <p:sldId id="291" r:id="rId12"/>
    <p:sldId id="289"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19" autoAdjust="0"/>
  </p:normalViewPr>
  <p:slideViewPr>
    <p:cSldViewPr snapToGrid="0">
      <p:cViewPr>
        <p:scale>
          <a:sx n="50" d="100"/>
          <a:sy n="50" d="100"/>
        </p:scale>
        <p:origin x="480"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2/20/2023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2/20/2023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2/20/2023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2/20/2023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2/20/2023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2/20/2023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err="1">
                <a:solidFill>
                  <a:schemeClr val="tx1"/>
                </a:solidFill>
              </a:rPr>
              <a:t>cONSUMPTION</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endParaRPr lang="en-US" sz="2000" dirty="0"/>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p:txBody>
          <a:bodyPr>
            <a:normAutofit/>
          </a:bodyPr>
          <a:lstStyle/>
          <a:p>
            <a:r>
              <a:rPr lang="en-US" dirty="0">
                <a:solidFill>
                  <a:schemeClr val="tx1">
                    <a:lumMod val="85000"/>
                    <a:lumOff val="15000"/>
                  </a:schemeClr>
                </a:solidFill>
              </a:rPr>
              <a:t>Questions: MARK PATERSON – </a:t>
            </a:r>
            <a:r>
              <a:rPr lang="en-US" i="1" dirty="0">
                <a:solidFill>
                  <a:schemeClr val="tx1">
                    <a:lumMod val="85000"/>
                    <a:lumOff val="15000"/>
                  </a:schemeClr>
                </a:solidFill>
              </a:rPr>
              <a:t>Consumption and everyday life</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p:txBody>
          <a:bodyPr>
            <a:normAutofit/>
          </a:bodyPr>
          <a:lstStyle/>
          <a:p>
            <a:pPr algn="l"/>
            <a:r>
              <a:rPr lang="en-US" sz="2400" b="0" i="0" dirty="0">
                <a:solidFill>
                  <a:srgbClr val="212121"/>
                </a:solidFill>
                <a:effectLst/>
                <a:latin typeface="Calibri" panose="020F0502020204030204" pitchFamily="34" charset="0"/>
              </a:rPr>
              <a:t>1.</a:t>
            </a:r>
            <a:r>
              <a:rPr lang="en-US" sz="2400" b="0" i="0" dirty="0">
                <a:solidFill>
                  <a:srgbClr val="212121"/>
                </a:solidFill>
                <a:effectLst/>
                <a:latin typeface="Times New Roman" panose="02020603050405020304" pitchFamily="18" charset="0"/>
              </a:rPr>
              <a:t>  </a:t>
            </a:r>
            <a:r>
              <a:rPr lang="en-US" sz="2400" b="0" i="0" dirty="0">
                <a:solidFill>
                  <a:srgbClr val="212121"/>
                </a:solidFill>
                <a:effectLst/>
                <a:latin typeface="Calibri" panose="020F0502020204030204" pitchFamily="34" charset="0"/>
              </a:rPr>
              <a:t>How did Weber and Simmel see a major characteristic of modernity?</a:t>
            </a:r>
            <a:endParaRPr lang="en-US" sz="2400" b="0" i="0" dirty="0">
              <a:solidFill>
                <a:srgbClr val="212121"/>
              </a:solidFill>
              <a:effectLst/>
              <a:latin typeface="wf_segoe-ui_normal"/>
            </a:endParaRPr>
          </a:p>
          <a:p>
            <a:pPr algn="l"/>
            <a:r>
              <a:rPr lang="en-US" sz="2400" b="0" i="0" dirty="0">
                <a:solidFill>
                  <a:srgbClr val="212121"/>
                </a:solidFill>
                <a:effectLst/>
                <a:latin typeface="wf_segoe-ui_normal"/>
              </a:rPr>
              <a:t> 2.</a:t>
            </a:r>
            <a:r>
              <a:rPr lang="en-US" sz="2400" b="0" i="0" dirty="0">
                <a:solidFill>
                  <a:srgbClr val="212121"/>
                </a:solidFill>
                <a:effectLst/>
                <a:latin typeface="Times New Roman" panose="02020603050405020304" pitchFamily="18" charset="0"/>
              </a:rPr>
              <a:t> </a:t>
            </a:r>
            <a:r>
              <a:rPr lang="en-US" sz="2400" b="0" i="0" dirty="0">
                <a:solidFill>
                  <a:srgbClr val="212121"/>
                </a:solidFill>
                <a:effectLst/>
                <a:latin typeface="Calibri" panose="020F0502020204030204" pitchFamily="34" charset="0"/>
              </a:rPr>
              <a:t>How do you understand McDonaldization and what effect did it have from your country's perspective?</a:t>
            </a:r>
            <a:endParaRPr lang="en-US" sz="2400" b="0" i="0" dirty="0">
              <a:solidFill>
                <a:srgbClr val="212121"/>
              </a:solidFill>
              <a:effectLst/>
              <a:latin typeface="wf_segoe-ui_normal"/>
            </a:endParaRPr>
          </a:p>
          <a:p>
            <a:pPr algn="l"/>
            <a:r>
              <a:rPr lang="en-US" sz="2400" b="0" i="0" dirty="0">
                <a:solidFill>
                  <a:srgbClr val="212121"/>
                </a:solidFill>
                <a:effectLst/>
                <a:latin typeface="Calibri" panose="020F0502020204030204" pitchFamily="34" charset="0"/>
              </a:rPr>
              <a:t>3. What are four key features of </a:t>
            </a:r>
            <a:r>
              <a:rPr lang="en-US" sz="2400" b="0" i="0" dirty="0" err="1">
                <a:solidFill>
                  <a:srgbClr val="212121"/>
                </a:solidFill>
                <a:effectLst/>
                <a:latin typeface="Calibri" panose="020F0502020204030204" pitchFamily="34" charset="0"/>
              </a:rPr>
              <a:t>Disneyization</a:t>
            </a:r>
            <a:r>
              <a:rPr lang="en-US" sz="2400" b="0" i="0" dirty="0">
                <a:solidFill>
                  <a:srgbClr val="212121"/>
                </a:solidFill>
                <a:effectLst/>
                <a:latin typeface="Calibri" panose="020F0502020204030204" pitchFamily="34" charset="0"/>
              </a:rPr>
              <a:t> and please describe them.</a:t>
            </a:r>
            <a:endParaRPr lang="en-US" sz="2400" b="0" i="0" dirty="0">
              <a:solidFill>
                <a:srgbClr val="212121"/>
              </a:solidFill>
              <a:effectLst/>
              <a:latin typeface="wf_segoe-ui_normal"/>
            </a:endParaRPr>
          </a:p>
        </p:txBody>
      </p:sp>
    </p:spTree>
    <p:extLst>
      <p:ext uri="{BB962C8B-B14F-4D97-AF65-F5344CB8AC3E}">
        <p14:creationId xmlns:p14="http://schemas.microsoft.com/office/powerpoint/2010/main" val="406845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text, marketplace, scene, warehouse&#10;&#10;Description automatically generated">
            <a:extLst>
              <a:ext uri="{FF2B5EF4-FFF2-40B4-BE49-F238E27FC236}">
                <a16:creationId xmlns:a16="http://schemas.microsoft.com/office/drawing/2014/main" id="{A5D2B7A7-FCE2-830E-810B-D51F625787F2}"/>
              </a:ext>
            </a:extLst>
          </p:cNvPr>
          <p:cNvPicPr>
            <a:picLocks noChangeAspect="1"/>
          </p:cNvPicPr>
          <p:nvPr/>
        </p:nvPicPr>
        <p:blipFill rotWithShape="1">
          <a:blip r:embed="rId3"/>
          <a:srcRect t="15711" b="20"/>
          <a:stretch/>
        </p:blipFill>
        <p:spPr>
          <a:xfrm>
            <a:off x="20" y="10"/>
            <a:ext cx="12191980" cy="6857988"/>
          </a:xfrm>
          <a:prstGeom prst="rect">
            <a:avLst/>
          </a:prstGeom>
        </p:spPr>
      </p:pic>
      <p:sp>
        <p:nvSpPr>
          <p:cNvPr id="10" name="Rectangle 9">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6977854" y="282313"/>
            <a:ext cx="4389261" cy="1188720"/>
          </a:xfrm>
        </p:spPr>
        <p:txBody>
          <a:bodyPr>
            <a:normAutofit/>
          </a:bodyPr>
          <a:lstStyle/>
          <a:p>
            <a:r>
              <a:rPr lang="en-US" dirty="0">
                <a:solidFill>
                  <a:srgbClr val="FFFFFF"/>
                </a:solidFill>
              </a:rPr>
              <a:t>Consumption </a:t>
            </a:r>
          </a:p>
        </p:txBody>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6977854" y="1928223"/>
            <a:ext cx="4389262" cy="3788474"/>
          </a:xfrm>
        </p:spPr>
        <p:txBody>
          <a:bodyPr>
            <a:noAutofit/>
          </a:bodyPr>
          <a:lstStyle/>
          <a:p>
            <a:pPr>
              <a:lnSpc>
                <a:spcPct val="100000"/>
              </a:lnSpc>
            </a:pPr>
            <a:r>
              <a:rPr lang="en-GB" sz="2000" dirty="0">
                <a:solidFill>
                  <a:srgbClr val="FFFFFF"/>
                </a:solidFill>
              </a:rPr>
              <a:t>Post-modernism – consumption as production – cultural process </a:t>
            </a:r>
          </a:p>
          <a:p>
            <a:pPr>
              <a:lnSpc>
                <a:spcPct val="100000"/>
              </a:lnSpc>
            </a:pPr>
            <a:r>
              <a:rPr lang="en-GB" sz="2000" dirty="0">
                <a:solidFill>
                  <a:srgbClr val="FFFFFF"/>
                </a:solidFill>
              </a:rPr>
              <a:t>Consumption as practice </a:t>
            </a:r>
          </a:p>
          <a:p>
            <a:pPr>
              <a:lnSpc>
                <a:spcPct val="100000"/>
              </a:lnSpc>
            </a:pPr>
            <a:r>
              <a:rPr lang="en-GB" sz="2000" dirty="0" err="1">
                <a:solidFill>
                  <a:srgbClr val="FFFFFF"/>
                </a:solidFill>
              </a:rPr>
              <a:t>Certeau</a:t>
            </a:r>
            <a:r>
              <a:rPr lang="en-GB" sz="2000" dirty="0">
                <a:solidFill>
                  <a:srgbClr val="FFFFFF"/>
                </a:solidFill>
              </a:rPr>
              <a:t> –creativity of individuals inventing everyday life</a:t>
            </a:r>
          </a:p>
          <a:p>
            <a:pPr>
              <a:lnSpc>
                <a:spcPct val="100000"/>
              </a:lnSpc>
            </a:pPr>
            <a:r>
              <a:rPr lang="en-GB" sz="2000" dirty="0">
                <a:solidFill>
                  <a:srgbClr val="FFFFFF"/>
                </a:solidFill>
              </a:rPr>
              <a:t>City level- </a:t>
            </a:r>
            <a:r>
              <a:rPr lang="en-GB" sz="2000" dirty="0">
                <a:solidFill>
                  <a:srgbClr val="FFFFFF"/>
                </a:solidFill>
                <a:effectLst/>
              </a:rPr>
              <a:t>"the dominant theme of legendary politicians"</a:t>
            </a:r>
            <a:endParaRPr lang="en-GB" sz="2000" dirty="0">
              <a:solidFill>
                <a:srgbClr val="FFFFFF"/>
              </a:solidFill>
            </a:endParaRPr>
          </a:p>
          <a:p>
            <a:pPr>
              <a:lnSpc>
                <a:spcPct val="100000"/>
              </a:lnSpc>
            </a:pPr>
            <a:r>
              <a:rPr lang="en-GB" sz="2000" dirty="0">
                <a:solidFill>
                  <a:srgbClr val="FFFFFF"/>
                </a:solidFill>
              </a:rPr>
              <a:t>Studies of consumer culture: fragmentation, plurality, fluidity and hybridisation of consumption and lifestyle</a:t>
            </a:r>
          </a:p>
          <a:p>
            <a:pPr>
              <a:lnSpc>
                <a:spcPct val="100000"/>
              </a:lnSpc>
            </a:pPr>
            <a:r>
              <a:rPr lang="en-GB" sz="2000" dirty="0">
                <a:solidFill>
                  <a:srgbClr val="FFFFFF"/>
                </a:solidFill>
              </a:rPr>
              <a:t>Individual as a consumer and a producer of meaning</a:t>
            </a:r>
          </a:p>
        </p:txBody>
      </p:sp>
    </p:spTree>
    <p:extLst>
      <p:ext uri="{BB962C8B-B14F-4D97-AF65-F5344CB8AC3E}">
        <p14:creationId xmlns:p14="http://schemas.microsoft.com/office/powerpoint/2010/main" val="38979486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581193" y="702156"/>
            <a:ext cx="6309003" cy="1013800"/>
          </a:xfrm>
        </p:spPr>
        <p:txBody>
          <a:bodyPr>
            <a:normAutofit/>
          </a:bodyPr>
          <a:lstStyle/>
          <a:p>
            <a:r>
              <a:rPr lang="en-US">
                <a:solidFill>
                  <a:schemeClr val="tx2"/>
                </a:solidFill>
              </a:rPr>
              <a:t>Post-modernism</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581194" y="1896533"/>
            <a:ext cx="6309003" cy="3962266"/>
          </a:xfrm>
        </p:spPr>
        <p:txBody>
          <a:bodyPr>
            <a:noAutofit/>
          </a:bodyPr>
          <a:lstStyle/>
          <a:p>
            <a:r>
              <a:rPr lang="en-GB" sz="2000">
                <a:solidFill>
                  <a:schemeClr val="tx2"/>
                </a:solidFill>
              </a:rPr>
              <a:t>Symbolic consumption configures identity and life goals</a:t>
            </a:r>
          </a:p>
          <a:p>
            <a:r>
              <a:rPr lang="en-GB" sz="2000">
                <a:solidFill>
                  <a:schemeClr val="tx2"/>
                </a:solidFill>
              </a:rPr>
              <a:t>Meaning from conditions of consumption practices</a:t>
            </a:r>
          </a:p>
          <a:p>
            <a:r>
              <a:rPr lang="en-GB" sz="2000">
                <a:solidFill>
                  <a:schemeClr val="tx2"/>
                </a:solidFill>
              </a:rPr>
              <a:t>Post-modernity: a product or service will be increasingly more a process to provide inputs</a:t>
            </a:r>
          </a:p>
          <a:p>
            <a:r>
              <a:rPr lang="en-GB" sz="2000">
                <a:solidFill>
                  <a:schemeClr val="tx2"/>
                </a:solidFill>
              </a:rPr>
              <a:t>Continuous production and reproduction of symbolic images and meanings </a:t>
            </a:r>
          </a:p>
          <a:p>
            <a:r>
              <a:rPr lang="en-GB" sz="2000">
                <a:solidFill>
                  <a:schemeClr val="tx2"/>
                </a:solidFill>
              </a:rPr>
              <a:t>Daily activity - </a:t>
            </a:r>
            <a:r>
              <a:rPr lang="en-GB" sz="2000">
                <a:solidFill>
                  <a:schemeClr val="tx2"/>
                </a:solidFill>
                <a:effectLst/>
              </a:rPr>
              <a:t>"processes of interactions between subjects, artifacts and other material and symbolic aspects of society" </a:t>
            </a:r>
          </a:p>
          <a:p>
            <a:endParaRPr lang="en-GB" sz="2000">
              <a:solidFill>
                <a:schemeClr val="tx2"/>
              </a:solidFill>
            </a:endParaRPr>
          </a:p>
        </p:txBody>
      </p:sp>
      <p:pic>
        <p:nvPicPr>
          <p:cNvPr id="5" name="Picture 4" descr="A large building with a clock tower&#10;&#10;Description automatically generated with medium confidence">
            <a:extLst>
              <a:ext uri="{FF2B5EF4-FFF2-40B4-BE49-F238E27FC236}">
                <a16:creationId xmlns:a16="http://schemas.microsoft.com/office/drawing/2014/main" id="{ED36B0AD-5AC1-F52E-8773-BBDEA8747836}"/>
              </a:ext>
            </a:extLst>
          </p:cNvPr>
          <p:cNvPicPr>
            <a:picLocks noChangeAspect="1"/>
          </p:cNvPicPr>
          <p:nvPr/>
        </p:nvPicPr>
        <p:blipFill rotWithShape="1">
          <a:blip r:embed="rId3"/>
          <a:srcRect l="22631" r="23053" b="-2"/>
          <a:stretch/>
        </p:blipFill>
        <p:spPr>
          <a:xfrm>
            <a:off x="7521283" y="10"/>
            <a:ext cx="4670717" cy="6857990"/>
          </a:xfrm>
          <a:prstGeom prst="rect">
            <a:avLst/>
          </a:prstGeom>
        </p:spPr>
      </p:pic>
    </p:spTree>
    <p:extLst>
      <p:ext uri="{BB962C8B-B14F-4D97-AF65-F5344CB8AC3E}">
        <p14:creationId xmlns:p14="http://schemas.microsoft.com/office/powerpoint/2010/main" val="129225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3B8DB28-FA7D-4C33-BBA2-6D73D0156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sign, outdoor&#10;&#10;Description automatically generated">
            <a:extLst>
              <a:ext uri="{FF2B5EF4-FFF2-40B4-BE49-F238E27FC236}">
                <a16:creationId xmlns:a16="http://schemas.microsoft.com/office/drawing/2014/main" id="{7BA46699-9FA6-4BD0-07C0-FA3736E49010}"/>
              </a:ext>
            </a:extLst>
          </p:cNvPr>
          <p:cNvPicPr>
            <a:picLocks noChangeAspect="1"/>
          </p:cNvPicPr>
          <p:nvPr/>
        </p:nvPicPr>
        <p:blipFill rotWithShape="1">
          <a:blip r:embed="rId3"/>
          <a:srcRect t="13011" r="9091" b="10380"/>
          <a:stretch/>
        </p:blipFill>
        <p:spPr>
          <a:xfrm>
            <a:off x="20" y="-73596"/>
            <a:ext cx="12191980" cy="6857990"/>
          </a:xfrm>
          <a:prstGeom prst="rect">
            <a:avLst/>
          </a:prstGeom>
        </p:spPr>
      </p:pic>
      <p:sp>
        <p:nvSpPr>
          <p:cNvPr id="12" name="Rectangle 11">
            <a:extLst>
              <a:ext uri="{FF2B5EF4-FFF2-40B4-BE49-F238E27FC236}">
                <a16:creationId xmlns:a16="http://schemas.microsoft.com/office/drawing/2014/main" id="{264FF5A0-304A-44DA-A4D4-A1E66D92F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750722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D43769B-7D6E-4E76-B810-BEC3B774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597643"/>
            <a:ext cx="7503665" cy="5794689"/>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8961624" y="3957662"/>
            <a:ext cx="3536194" cy="2565163"/>
          </a:xfrm>
        </p:spPr>
        <p:txBody>
          <a:bodyPr anchor="ctr">
            <a:normAutofit/>
          </a:bodyPr>
          <a:lstStyle/>
          <a:p>
            <a:r>
              <a:rPr lang="en-US" dirty="0" err="1">
                <a:solidFill>
                  <a:srgbClr val="FFFFFF"/>
                </a:solidFill>
              </a:rPr>
              <a:t>Mcdonaldization</a:t>
            </a:r>
            <a:r>
              <a:rPr lang="en-US" dirty="0">
                <a:solidFill>
                  <a:srgbClr val="FFFFFF"/>
                </a:solidFill>
              </a:rPr>
              <a:t> – George Ritzer</a:t>
            </a:r>
          </a:p>
        </p:txBody>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132249" y="552198"/>
            <a:ext cx="8115300" cy="5913730"/>
          </a:xfrm>
        </p:spPr>
        <p:txBody>
          <a:bodyPr>
            <a:noAutofit/>
          </a:bodyPr>
          <a:lstStyle/>
          <a:p>
            <a:pPr>
              <a:lnSpc>
                <a:spcPct val="100000"/>
              </a:lnSpc>
            </a:pPr>
            <a:r>
              <a:rPr lang="en-GB" sz="2000" dirty="0">
                <a:solidFill>
                  <a:srgbClr val="FFFFFF"/>
                </a:solidFill>
              </a:rPr>
              <a:t>Rationalization of production work and consumption – efficiency, calculability, predictability and standardization and control</a:t>
            </a:r>
          </a:p>
          <a:p>
            <a:pPr>
              <a:lnSpc>
                <a:spcPct val="100000"/>
              </a:lnSpc>
            </a:pPr>
            <a:r>
              <a:rPr lang="en-GB" sz="2000" dirty="0">
                <a:solidFill>
                  <a:srgbClr val="FFFFFF"/>
                </a:solidFill>
              </a:rPr>
              <a:t>Update to Weber’s theory of scientific rationality producing bureaucracy</a:t>
            </a:r>
          </a:p>
          <a:p>
            <a:pPr marL="342900" rtl="0" fontAlgn="ctr">
              <a:lnSpc>
                <a:spcPct val="100000"/>
              </a:lnSpc>
              <a:spcBef>
                <a:spcPts val="0"/>
              </a:spcBef>
              <a:spcAft>
                <a:spcPts val="0"/>
              </a:spcAft>
              <a:buFont typeface="+mj-lt"/>
              <a:buAutoNum type="arabicPeriod"/>
            </a:pPr>
            <a:r>
              <a:rPr lang="en-GB" sz="2000" b="1" i="0" dirty="0">
                <a:solidFill>
                  <a:srgbClr val="FFFFFF"/>
                </a:solidFill>
                <a:effectLst/>
              </a:rPr>
              <a:t>Efficiency </a:t>
            </a:r>
            <a:r>
              <a:rPr lang="en-GB" sz="2000" b="0" i="0" dirty="0">
                <a:solidFill>
                  <a:srgbClr val="FFFFFF"/>
                </a:solidFill>
                <a:effectLst/>
              </a:rPr>
              <a:t>entails a managerial focus on minimizing the time required to complete individual tasks as well as that required to complete the whole operation or process of production and distribution.</a:t>
            </a:r>
            <a:endParaRPr lang="en-GB" sz="2000" b="1" i="0" dirty="0">
              <a:solidFill>
                <a:srgbClr val="FFFFFF"/>
              </a:solidFill>
              <a:effectLst/>
            </a:endParaRPr>
          </a:p>
          <a:p>
            <a:pPr marL="342900" rtl="0" fontAlgn="ctr">
              <a:lnSpc>
                <a:spcPct val="100000"/>
              </a:lnSpc>
              <a:spcBef>
                <a:spcPts val="0"/>
              </a:spcBef>
              <a:spcAft>
                <a:spcPts val="0"/>
              </a:spcAft>
              <a:buFont typeface="+mj-lt"/>
              <a:buAutoNum type="arabicPeriod"/>
            </a:pPr>
            <a:r>
              <a:rPr lang="en-GB" sz="2000" b="1" i="0" dirty="0">
                <a:solidFill>
                  <a:srgbClr val="FFFFFF"/>
                </a:solidFill>
                <a:effectLst/>
              </a:rPr>
              <a:t>Calculability</a:t>
            </a:r>
            <a:r>
              <a:rPr lang="en-GB" sz="2000" b="0" i="0" dirty="0">
                <a:solidFill>
                  <a:srgbClr val="FFFFFF"/>
                </a:solidFill>
                <a:effectLst/>
              </a:rPr>
              <a:t> is a focus on quantifiable objectives (counting things) rather than subjective ones (evaluation of quality).</a:t>
            </a:r>
            <a:endParaRPr lang="en-GB" sz="2000" b="1" i="0" dirty="0">
              <a:solidFill>
                <a:srgbClr val="FFFFFF"/>
              </a:solidFill>
              <a:effectLst/>
            </a:endParaRPr>
          </a:p>
          <a:p>
            <a:pPr marL="342900" rtl="0" fontAlgn="ctr">
              <a:lnSpc>
                <a:spcPct val="100000"/>
              </a:lnSpc>
              <a:spcBef>
                <a:spcPts val="0"/>
              </a:spcBef>
              <a:spcAft>
                <a:spcPts val="0"/>
              </a:spcAft>
              <a:buFont typeface="+mj-lt"/>
              <a:buAutoNum type="arabicPeriod"/>
            </a:pPr>
            <a:r>
              <a:rPr lang="en-GB" sz="2000" b="1" i="0" dirty="0">
                <a:solidFill>
                  <a:srgbClr val="FFFFFF"/>
                </a:solidFill>
                <a:effectLst/>
              </a:rPr>
              <a:t>Predictability and standardization</a:t>
            </a:r>
            <a:r>
              <a:rPr lang="en-GB" sz="2000" b="0" i="0" dirty="0">
                <a:solidFill>
                  <a:srgbClr val="FFFFFF"/>
                </a:solidFill>
                <a:effectLst/>
              </a:rPr>
              <a:t> are found in repetitive and routinized production or service delivery processes and in the consistent output of products or experiences that are identical or close to it (predictability of the consumer experience).</a:t>
            </a:r>
            <a:endParaRPr lang="en-GB" sz="2000" b="1" i="0" dirty="0">
              <a:solidFill>
                <a:srgbClr val="FFFFFF"/>
              </a:solidFill>
              <a:effectLst/>
            </a:endParaRPr>
          </a:p>
          <a:p>
            <a:pPr marL="342900" rtl="0" fontAlgn="ctr">
              <a:lnSpc>
                <a:spcPct val="100000"/>
              </a:lnSpc>
              <a:spcBef>
                <a:spcPts val="0"/>
              </a:spcBef>
              <a:spcAft>
                <a:spcPts val="0"/>
              </a:spcAft>
              <a:buFont typeface="+mj-lt"/>
              <a:buAutoNum type="arabicPeriod" startAt="4"/>
            </a:pPr>
            <a:r>
              <a:rPr lang="en-GB" sz="2000" b="0" i="0" dirty="0">
                <a:solidFill>
                  <a:srgbClr val="FFFFFF"/>
                </a:solidFill>
                <a:effectLst/>
              </a:rPr>
              <a:t>Finally, </a:t>
            </a:r>
            <a:r>
              <a:rPr lang="en-GB" sz="2000" b="1" i="0" dirty="0">
                <a:solidFill>
                  <a:srgbClr val="FFFFFF"/>
                </a:solidFill>
                <a:effectLst/>
              </a:rPr>
              <a:t>control</a:t>
            </a:r>
            <a:r>
              <a:rPr lang="en-GB" sz="2000" b="0" i="0" dirty="0">
                <a:solidFill>
                  <a:srgbClr val="FFFFFF"/>
                </a:solidFill>
                <a:effectLst/>
              </a:rPr>
              <a:t> within McDonaldization is wielded by the management to ensure that workers appear and act the same on a moment-to-moment and daily basis. It also refers to the use of robots and technology to reduce or replace human employees wherever possible.</a:t>
            </a:r>
          </a:p>
          <a:p>
            <a:pPr>
              <a:lnSpc>
                <a:spcPct val="100000"/>
              </a:lnSpc>
            </a:pPr>
            <a:endParaRPr lang="en-GB" sz="2000" dirty="0">
              <a:solidFill>
                <a:srgbClr val="FFFFFF"/>
              </a:solidFill>
            </a:endParaRPr>
          </a:p>
        </p:txBody>
      </p:sp>
    </p:spTree>
    <p:extLst>
      <p:ext uri="{BB962C8B-B14F-4D97-AF65-F5344CB8AC3E}">
        <p14:creationId xmlns:p14="http://schemas.microsoft.com/office/powerpoint/2010/main" val="4546165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536280" y="408197"/>
            <a:ext cx="3259016" cy="1462692"/>
          </a:xfrm>
        </p:spPr>
        <p:txBody>
          <a:bodyPr>
            <a:normAutofit/>
          </a:bodyPr>
          <a:lstStyle/>
          <a:p>
            <a:r>
              <a:rPr lang="en-US" sz="2600" dirty="0" err="1">
                <a:solidFill>
                  <a:srgbClr val="FFFFFF"/>
                </a:solidFill>
              </a:rPr>
              <a:t>Mcdonaldization</a:t>
            </a:r>
            <a:r>
              <a:rPr lang="en-US" sz="2600" dirty="0">
                <a:solidFill>
                  <a:srgbClr val="FFFFFF"/>
                </a:solidFill>
              </a:rPr>
              <a:t> – George Ritzer cont.</a:t>
            </a:r>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671513" y="1870889"/>
            <a:ext cx="3123783" cy="4337078"/>
          </a:xfrm>
        </p:spPr>
        <p:txBody>
          <a:bodyPr anchor="t">
            <a:noAutofit/>
          </a:bodyPr>
          <a:lstStyle/>
          <a:p>
            <a:r>
              <a:rPr lang="en-GB" sz="2000" dirty="0">
                <a:solidFill>
                  <a:srgbClr val="FFFFFF"/>
                </a:solidFill>
              </a:rPr>
              <a:t>A</a:t>
            </a:r>
            <a:r>
              <a:rPr lang="en-GB" sz="2000" dirty="0">
                <a:solidFill>
                  <a:srgbClr val="FFFFFF"/>
                </a:solidFill>
                <a:effectLst/>
              </a:rPr>
              <a:t>ffects our values, preferences, goals, and worldviews, our identities, and our social relationships.</a:t>
            </a:r>
          </a:p>
          <a:p>
            <a:r>
              <a:rPr lang="en-GB" sz="2000" dirty="0">
                <a:solidFill>
                  <a:srgbClr val="FFFFFF"/>
                </a:solidFill>
              </a:rPr>
              <a:t>Narrow focus on rationality is irrational – deny basic humanity</a:t>
            </a:r>
          </a:p>
          <a:p>
            <a:r>
              <a:rPr lang="en-GB" sz="2000" dirty="0">
                <a:solidFill>
                  <a:srgbClr val="FFFFFF"/>
                </a:solidFill>
                <a:effectLst/>
              </a:rPr>
              <a:t> Do not require skilled workers and devalues labour </a:t>
            </a:r>
          </a:p>
          <a:p>
            <a:r>
              <a:rPr lang="en-GB" sz="2000" dirty="0">
                <a:solidFill>
                  <a:srgbClr val="FFFFFF"/>
                </a:solidFill>
              </a:rPr>
              <a:t>Free consumer labour incorporated </a:t>
            </a:r>
          </a:p>
        </p:txBody>
      </p:sp>
      <p:pic>
        <p:nvPicPr>
          <p:cNvPr id="5" name="Picture 4" descr="Graphical user interface, application&#10;&#10;Description automatically generated">
            <a:extLst>
              <a:ext uri="{FF2B5EF4-FFF2-40B4-BE49-F238E27FC236}">
                <a16:creationId xmlns:a16="http://schemas.microsoft.com/office/drawing/2014/main" id="{D33CBC26-2EDF-EC0A-720D-44B96341B3F5}"/>
              </a:ext>
            </a:extLst>
          </p:cNvPr>
          <p:cNvPicPr>
            <a:picLocks noChangeAspect="1"/>
          </p:cNvPicPr>
          <p:nvPr/>
        </p:nvPicPr>
        <p:blipFill rotWithShape="1">
          <a:blip r:embed="rId3"/>
          <a:srcRect l="3614" r="24451" b="-1"/>
          <a:stretch/>
        </p:blipFill>
        <p:spPr>
          <a:xfrm>
            <a:off x="4241830" y="601200"/>
            <a:ext cx="7503636" cy="5789365"/>
          </a:xfrm>
          <a:prstGeom prst="rect">
            <a:avLst/>
          </a:prstGeom>
        </p:spPr>
      </p:pic>
    </p:spTree>
    <p:extLst>
      <p:ext uri="{BB962C8B-B14F-4D97-AF65-F5344CB8AC3E}">
        <p14:creationId xmlns:p14="http://schemas.microsoft.com/office/powerpoint/2010/main" val="40673140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581193" y="702156"/>
            <a:ext cx="6309003" cy="1013800"/>
          </a:xfrm>
        </p:spPr>
        <p:txBody>
          <a:bodyPr>
            <a:normAutofit/>
          </a:bodyPr>
          <a:lstStyle/>
          <a:p>
            <a:r>
              <a:rPr lang="en-US">
                <a:solidFill>
                  <a:schemeClr val="tx2"/>
                </a:solidFill>
              </a:rPr>
              <a:t>Media Consumption</a:t>
            </a:r>
          </a:p>
        </p:txBody>
      </p:sp>
      <p:sp>
        <p:nvSpPr>
          <p:cNvPr id="14" name="Rectangle 13">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581194" y="1865915"/>
            <a:ext cx="6309004" cy="3992884"/>
          </a:xfrm>
        </p:spPr>
        <p:txBody>
          <a:bodyPr>
            <a:noAutofit/>
          </a:bodyPr>
          <a:lstStyle/>
          <a:p>
            <a:r>
              <a:rPr lang="en-GB" sz="2000" dirty="0">
                <a:solidFill>
                  <a:schemeClr val="tx2"/>
                </a:solidFill>
              </a:rPr>
              <a:t>Katz and </a:t>
            </a:r>
            <a:r>
              <a:rPr lang="en-GB" sz="2000" dirty="0" err="1">
                <a:solidFill>
                  <a:schemeClr val="tx2"/>
                </a:solidFill>
              </a:rPr>
              <a:t>Lazarfield</a:t>
            </a:r>
            <a:r>
              <a:rPr lang="en-GB" sz="2000" dirty="0">
                <a:solidFill>
                  <a:schemeClr val="tx2"/>
                </a:solidFill>
              </a:rPr>
              <a:t>: Two-step flow of communication- opinion leaders evaluate and disseminate information to less dominant members</a:t>
            </a:r>
          </a:p>
          <a:p>
            <a:r>
              <a:rPr lang="en-GB" sz="2000" dirty="0">
                <a:solidFill>
                  <a:schemeClr val="tx2"/>
                </a:solidFill>
              </a:rPr>
              <a:t>Social and psychological ‘needs’ shapes media consumption </a:t>
            </a:r>
          </a:p>
          <a:p>
            <a:r>
              <a:rPr lang="en-GB" sz="2000" dirty="0">
                <a:solidFill>
                  <a:schemeClr val="tx2"/>
                </a:solidFill>
              </a:rPr>
              <a:t>David Morley – Audiences use social knowledge to accept, negotiate or oppose media content</a:t>
            </a:r>
          </a:p>
          <a:p>
            <a:r>
              <a:rPr lang="en-GB" sz="2000" dirty="0">
                <a:solidFill>
                  <a:schemeClr val="tx2"/>
                </a:solidFill>
              </a:rPr>
              <a:t>Interpret media through collective ‘frames’</a:t>
            </a:r>
          </a:p>
          <a:p>
            <a:r>
              <a:rPr lang="en-GB" sz="2000" dirty="0">
                <a:solidFill>
                  <a:schemeClr val="tx2"/>
                </a:solidFill>
              </a:rPr>
              <a:t>Cultural understandings shape consumption</a:t>
            </a:r>
          </a:p>
          <a:p>
            <a:r>
              <a:rPr lang="en-GB" sz="2000" dirty="0">
                <a:solidFill>
                  <a:schemeClr val="tx2"/>
                </a:solidFill>
              </a:rPr>
              <a:t>Technological blurring of producers and consumers</a:t>
            </a:r>
          </a:p>
        </p:txBody>
      </p:sp>
      <p:pic>
        <p:nvPicPr>
          <p:cNvPr id="7" name="Picture 6" descr="A close up of a keyboard&#10;&#10;Description automatically generated with low confidence">
            <a:extLst>
              <a:ext uri="{FF2B5EF4-FFF2-40B4-BE49-F238E27FC236}">
                <a16:creationId xmlns:a16="http://schemas.microsoft.com/office/drawing/2014/main" id="{B6E8C69C-68C8-F0FE-0134-23449E0E0D5D}"/>
              </a:ext>
            </a:extLst>
          </p:cNvPr>
          <p:cNvPicPr>
            <a:picLocks noChangeAspect="1"/>
          </p:cNvPicPr>
          <p:nvPr/>
        </p:nvPicPr>
        <p:blipFill rotWithShape="1">
          <a:blip r:embed="rId3"/>
          <a:srcRect l="26769" r="34751"/>
          <a:stretch/>
        </p:blipFill>
        <p:spPr>
          <a:xfrm>
            <a:off x="7521283" y="10"/>
            <a:ext cx="4670717" cy="6857990"/>
          </a:xfrm>
          <a:prstGeom prst="rect">
            <a:avLst/>
          </a:prstGeom>
        </p:spPr>
      </p:pic>
    </p:spTree>
    <p:extLst>
      <p:ext uri="{BB962C8B-B14F-4D97-AF65-F5344CB8AC3E}">
        <p14:creationId xmlns:p14="http://schemas.microsoft.com/office/powerpoint/2010/main" val="357825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reparing&#10;&#10;Description automatically generated">
            <a:extLst>
              <a:ext uri="{FF2B5EF4-FFF2-40B4-BE49-F238E27FC236}">
                <a16:creationId xmlns:a16="http://schemas.microsoft.com/office/drawing/2014/main" id="{A09EDB57-4021-10C2-6B8D-A2F733ACEC95}"/>
              </a:ext>
            </a:extLst>
          </p:cNvPr>
          <p:cNvPicPr>
            <a:picLocks noChangeAspect="1"/>
          </p:cNvPicPr>
          <p:nvPr/>
        </p:nvPicPr>
        <p:blipFill rotWithShape="1">
          <a:blip r:embed="rId3">
            <a:alphaModFix amt="40000"/>
          </a:blip>
          <a:srcRect t="1917" b="23083"/>
          <a:stretch/>
        </p:blipFill>
        <p:spPr>
          <a:xfrm>
            <a:off x="20" y="10"/>
            <a:ext cx="12191980" cy="6857990"/>
          </a:xfrm>
          <a:prstGeom prst="rect">
            <a:avLst/>
          </a:prstGeom>
        </p:spPr>
      </p:pic>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023870" y="702156"/>
            <a:ext cx="10144260" cy="1013800"/>
          </a:xfrm>
        </p:spPr>
        <p:txBody>
          <a:bodyPr>
            <a:normAutofit/>
          </a:bodyPr>
          <a:lstStyle/>
          <a:p>
            <a:r>
              <a:rPr lang="en-US">
                <a:solidFill>
                  <a:schemeClr val="tx1"/>
                </a:solidFill>
              </a:rPr>
              <a:t>Anthropology of food</a:t>
            </a:r>
          </a:p>
        </p:txBody>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857250" y="1715956"/>
            <a:ext cx="10668000" cy="4703894"/>
          </a:xfrm>
        </p:spPr>
        <p:txBody>
          <a:bodyPr>
            <a:normAutofit/>
          </a:bodyPr>
          <a:lstStyle/>
          <a:p>
            <a:r>
              <a:rPr lang="en-GB" sz="2200" b="1" dirty="0"/>
              <a:t>Food studies h</a:t>
            </a:r>
            <a:r>
              <a:rPr lang="en-GB" sz="2200" b="1" dirty="0">
                <a:effectLst/>
              </a:rPr>
              <a:t>ave illuminated broad societal processes such as political-economic value-creation, symbolic value-creation, and the social construction of memory</a:t>
            </a:r>
          </a:p>
          <a:p>
            <a:r>
              <a:rPr lang="en-GB" sz="2200" b="1" dirty="0"/>
              <a:t>Cultural materialism vs structuralist/symbolic explanations of human behaviour</a:t>
            </a:r>
          </a:p>
          <a:p>
            <a:r>
              <a:rPr lang="en-GB" sz="2200" b="1" dirty="0"/>
              <a:t>Claude Levi-Strauss, Mary Douglas and Jack Goody</a:t>
            </a:r>
          </a:p>
          <a:p>
            <a:r>
              <a:rPr lang="en-GB" sz="2200" b="1" dirty="0"/>
              <a:t>Food systems – technological and social structures involved in feeding</a:t>
            </a:r>
          </a:p>
          <a:p>
            <a:r>
              <a:rPr lang="en-GB" sz="2200" b="1" dirty="0"/>
              <a:t>Holistic approach –understanding combinations that depend on related factors</a:t>
            </a:r>
          </a:p>
          <a:p>
            <a:r>
              <a:rPr lang="en-GB" sz="2200" b="1" dirty="0">
                <a:effectLst/>
              </a:rPr>
              <a:t>(</a:t>
            </a:r>
            <a:r>
              <a:rPr lang="en-GB" sz="2200" b="1" dirty="0" err="1">
                <a:effectLst/>
              </a:rPr>
              <a:t>i</a:t>
            </a:r>
            <a:r>
              <a:rPr lang="en-GB" sz="2200" b="1" dirty="0">
                <a:effectLst/>
              </a:rPr>
              <a:t>) food cultivation, (ii) the process of production in final production, (iii) the cooking process, (iv) consumption and (v) cleaning of the workstation</a:t>
            </a:r>
            <a:endParaRPr lang="en-GB" sz="2200" b="1" dirty="0"/>
          </a:p>
          <a:p>
            <a:endParaRPr lang="en-GB" sz="2200" b="1" dirty="0"/>
          </a:p>
        </p:txBody>
      </p:sp>
    </p:spTree>
    <p:extLst>
      <p:ext uri="{BB962C8B-B14F-4D97-AF65-F5344CB8AC3E}">
        <p14:creationId xmlns:p14="http://schemas.microsoft.com/office/powerpoint/2010/main" val="42479448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group of people working in a field&#10;&#10;Description automatically generated with medium confidence">
            <a:extLst>
              <a:ext uri="{FF2B5EF4-FFF2-40B4-BE49-F238E27FC236}">
                <a16:creationId xmlns:a16="http://schemas.microsoft.com/office/drawing/2014/main" id="{2370C38F-DA71-B01E-4331-576AAFC1A7C4}"/>
              </a:ext>
            </a:extLst>
          </p:cNvPr>
          <p:cNvPicPr>
            <a:picLocks noChangeAspect="1"/>
          </p:cNvPicPr>
          <p:nvPr/>
        </p:nvPicPr>
        <p:blipFill rotWithShape="1">
          <a:blip r:embed="rId3"/>
          <a:srcRect l="4799" r="3702" b="2"/>
          <a:stretch/>
        </p:blipFill>
        <p:spPr>
          <a:xfrm>
            <a:off x="20" y="10"/>
            <a:ext cx="7537685" cy="6857990"/>
          </a:xfrm>
          <a:prstGeom prst="rect">
            <a:avLst/>
          </a:prstGeom>
        </p:spPr>
      </p:pic>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a:xfrm>
            <a:off x="7537705" y="1835958"/>
            <a:ext cx="4419579" cy="4084474"/>
          </a:xfrm>
        </p:spPr>
        <p:txBody>
          <a:bodyPr>
            <a:noAutofit/>
          </a:bodyPr>
          <a:lstStyle/>
          <a:p>
            <a:pPr>
              <a:lnSpc>
                <a:spcPct val="100000"/>
              </a:lnSpc>
            </a:pPr>
            <a:r>
              <a:rPr lang="en-GB" sz="1600" dirty="0">
                <a:effectLst/>
              </a:rPr>
              <a:t>Sánchez Parga defines the system as national economic; Fischer indicates it as related to techniques and ingredients associated with culture; </a:t>
            </a:r>
            <a:r>
              <a:rPr lang="en-GB" sz="1600" dirty="0" err="1">
                <a:effectLst/>
              </a:rPr>
              <a:t>Khare</a:t>
            </a:r>
            <a:r>
              <a:rPr lang="en-GB" sz="1600" dirty="0">
                <a:effectLst/>
              </a:rPr>
              <a:t> analysed the food system as a complex of cultural communication caring for food security and collective survival</a:t>
            </a:r>
          </a:p>
          <a:p>
            <a:pPr>
              <a:lnSpc>
                <a:spcPct val="100000"/>
              </a:lnSpc>
            </a:pPr>
            <a:r>
              <a:rPr lang="en-GB" sz="1600" dirty="0"/>
              <a:t>Food systems dependent of social and cultural actions </a:t>
            </a:r>
          </a:p>
          <a:p>
            <a:pPr>
              <a:lnSpc>
                <a:spcPct val="100000"/>
              </a:lnSpc>
            </a:pPr>
            <a:r>
              <a:rPr lang="en-GB" sz="1600" dirty="0"/>
              <a:t>Food when produced is culture – </a:t>
            </a:r>
            <a:r>
              <a:rPr lang="en-GB" sz="1600" dirty="0" err="1"/>
              <a:t>byproduct</a:t>
            </a:r>
            <a:r>
              <a:rPr lang="en-GB" sz="1600" dirty="0"/>
              <a:t> of human activity</a:t>
            </a:r>
          </a:p>
          <a:p>
            <a:pPr>
              <a:lnSpc>
                <a:spcPct val="100000"/>
              </a:lnSpc>
            </a:pPr>
            <a:r>
              <a:rPr lang="en-GB" sz="1600" dirty="0"/>
              <a:t>Culinary – elements of tradition as recognisable cuisines and culturally acceptable tastes</a:t>
            </a:r>
          </a:p>
          <a:p>
            <a:pPr>
              <a:lnSpc>
                <a:spcPct val="100000"/>
              </a:lnSpc>
            </a:pPr>
            <a:r>
              <a:rPr lang="en-GB" sz="1600" dirty="0"/>
              <a:t>Diversification versus monocultures resulting from economic and political interests</a:t>
            </a:r>
          </a:p>
          <a:p>
            <a:pPr>
              <a:lnSpc>
                <a:spcPct val="100000"/>
              </a:lnSpc>
            </a:pPr>
            <a:r>
              <a:rPr lang="en-GB" sz="1600" dirty="0"/>
              <a:t>Invention from luxury, power and also necessity and poverty</a:t>
            </a:r>
          </a:p>
          <a:p>
            <a:pPr>
              <a:lnSpc>
                <a:spcPct val="100000"/>
              </a:lnSpc>
            </a:pPr>
            <a:r>
              <a:rPr lang="en-GB" sz="1600" dirty="0"/>
              <a:t>Technology makes process rationalised, industrialised and functional for food however brings context , enviro contamination and vertical market relationships.</a:t>
            </a:r>
          </a:p>
          <a:p>
            <a:pPr>
              <a:lnSpc>
                <a:spcPct val="100000"/>
              </a:lnSpc>
            </a:pPr>
            <a:endParaRPr lang="en-GB" sz="1600" dirty="0"/>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200201" y="-137160"/>
            <a:ext cx="3568661" cy="1188720"/>
          </a:xfrm>
        </p:spPr>
        <p:txBody>
          <a:bodyPr>
            <a:normAutofit/>
          </a:bodyPr>
          <a:lstStyle/>
          <a:p>
            <a:r>
              <a:rPr lang="en-US" dirty="0"/>
              <a:t>Anthropology of food cont.	</a:t>
            </a:r>
          </a:p>
        </p:txBody>
      </p:sp>
    </p:spTree>
    <p:extLst>
      <p:ext uri="{BB962C8B-B14F-4D97-AF65-F5344CB8AC3E}">
        <p14:creationId xmlns:p14="http://schemas.microsoft.com/office/powerpoint/2010/main" val="83139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p:txBody>
          <a:bodyPr>
            <a:normAutofit/>
          </a:bodyPr>
          <a:lstStyle/>
          <a:p>
            <a:r>
              <a:rPr lang="en-US" dirty="0">
                <a:solidFill>
                  <a:schemeClr val="tx1">
                    <a:lumMod val="85000"/>
                    <a:lumOff val="15000"/>
                  </a:schemeClr>
                </a:solidFill>
              </a:rPr>
              <a:t>Questions: Paul Fieldhouse – </a:t>
            </a:r>
            <a:r>
              <a:rPr lang="en-US" i="1" dirty="0">
                <a:solidFill>
                  <a:schemeClr val="tx1">
                    <a:lumMod val="85000"/>
                    <a:lumOff val="15000"/>
                  </a:schemeClr>
                </a:solidFill>
              </a:rPr>
              <a:t>Food and Nutrition</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77964BA6-5C6E-4086-A270-7BF8B466F68E}"/>
              </a:ext>
            </a:extLst>
          </p:cNvPr>
          <p:cNvSpPr>
            <a:spLocks noGrp="1"/>
          </p:cNvSpPr>
          <p:nvPr>
            <p:ph idx="1"/>
          </p:nvPr>
        </p:nvSpPr>
        <p:spPr/>
        <p:txBody>
          <a:bodyPr/>
          <a:lstStyle/>
          <a:p>
            <a:pPr algn="l">
              <a:spcAft>
                <a:spcPts val="800"/>
              </a:spcAft>
            </a:pPr>
            <a:r>
              <a:rPr lang="en-US" sz="2800" b="0" i="0" dirty="0">
                <a:solidFill>
                  <a:srgbClr val="212121"/>
                </a:solidFill>
                <a:effectLst/>
                <a:latin typeface="Calibri" panose="020F0502020204030204" pitchFamily="34" charset="0"/>
              </a:rPr>
              <a:t>1.  How is food connected to social prestige and status? Give an example from history. </a:t>
            </a:r>
            <a:endParaRPr lang="en-US" sz="2800" b="0" i="0" dirty="0">
              <a:solidFill>
                <a:srgbClr val="212121"/>
              </a:solidFill>
              <a:effectLst/>
              <a:latin typeface="wf_segoe-ui_normal"/>
            </a:endParaRPr>
          </a:p>
          <a:p>
            <a:pPr algn="l">
              <a:spcAft>
                <a:spcPts val="800"/>
              </a:spcAft>
            </a:pPr>
            <a:r>
              <a:rPr lang="en-US" sz="2800" b="0" i="0" dirty="0">
                <a:solidFill>
                  <a:srgbClr val="212121"/>
                </a:solidFill>
                <a:effectLst/>
                <a:latin typeface="Calibri" panose="020F0502020204030204" pitchFamily="34" charset="0"/>
              </a:rPr>
              <a:t>2. </a:t>
            </a:r>
            <a:r>
              <a:rPr lang="en-US" sz="2800" b="0" i="0" dirty="0">
                <a:solidFill>
                  <a:srgbClr val="212121"/>
                </a:solidFill>
                <a:effectLst/>
                <a:latin typeface="Times New Roman" panose="02020603050405020304" pitchFamily="18" charset="0"/>
              </a:rPr>
              <a:t> </a:t>
            </a:r>
            <a:r>
              <a:rPr lang="en-US" sz="2800" b="0" i="0" dirty="0">
                <a:solidFill>
                  <a:srgbClr val="212121"/>
                </a:solidFill>
                <a:effectLst/>
                <a:latin typeface="Calibri" panose="020F0502020204030204" pitchFamily="34" charset="0"/>
              </a:rPr>
              <a:t>What is meant by "Food as reward and punishment", give an example.</a:t>
            </a:r>
            <a:endParaRPr lang="en-US" sz="2800" b="0" i="0" dirty="0">
              <a:solidFill>
                <a:srgbClr val="212121"/>
              </a:solidFill>
              <a:effectLst/>
              <a:latin typeface="wf_segoe-ui_normal"/>
            </a:endParaRPr>
          </a:p>
          <a:p>
            <a:endParaRPr lang="en-GB" dirty="0"/>
          </a:p>
        </p:txBody>
      </p:sp>
    </p:spTree>
    <p:extLst>
      <p:ext uri="{BB962C8B-B14F-4D97-AF65-F5344CB8AC3E}">
        <p14:creationId xmlns:p14="http://schemas.microsoft.com/office/powerpoint/2010/main" val="108041665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0.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4.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5.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6.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7.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8.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9.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{212517B1-E5EA-428D-A936-FB4962CC1D6D}tf11964407_win32</Template>
  <TotalTime>181</TotalTime>
  <Words>698</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Franklin Gothic Book</vt:lpstr>
      <vt:lpstr>Franklin Gothic Demi</vt:lpstr>
      <vt:lpstr>Gill Sans MT</vt:lpstr>
      <vt:lpstr>Times New Roman</vt:lpstr>
      <vt:lpstr>wf_segoe-ui_normal</vt:lpstr>
      <vt:lpstr>Wingdings 2</vt:lpstr>
      <vt:lpstr>DividendVTI</vt:lpstr>
      <vt:lpstr>cONSUMPTION</vt:lpstr>
      <vt:lpstr>Consumption </vt:lpstr>
      <vt:lpstr>Post-modernism</vt:lpstr>
      <vt:lpstr>Mcdonaldization – George Ritzer</vt:lpstr>
      <vt:lpstr>Mcdonaldization – George Ritzer cont.</vt:lpstr>
      <vt:lpstr>Media Consumption</vt:lpstr>
      <vt:lpstr>Anthropology of food</vt:lpstr>
      <vt:lpstr>Anthropology of food cont. </vt:lpstr>
      <vt:lpstr>Questions: Paul Fieldhouse – Food and Nutrition</vt:lpstr>
      <vt:lpstr>Questions: MARK PATERSON – Consumption and everyday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cONSUMPTION</dc:title>
  <dc:creator>Lucy Brown</dc:creator>
  <cp:lastModifiedBy>Lucy Elizabeth Brown</cp:lastModifiedBy>
  <cp:revision>14</cp:revision>
  <dcterms:created xsi:type="dcterms:W3CDTF">2021-04-16T07:33:03Z</dcterms:created>
  <dcterms:modified xsi:type="dcterms:W3CDTF">2023-02-20T17:08:25Z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