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62" r:id="rId7"/>
    <p:sldId id="291" r:id="rId8"/>
    <p:sldId id="264" r:id="rId9"/>
    <p:sldId id="292" r:id="rId10"/>
    <p:sldId id="295" r:id="rId11"/>
    <p:sldId id="315" r:id="rId12"/>
    <p:sldId id="316" r:id="rId13"/>
    <p:sldId id="280" r:id="rId14"/>
    <p:sldId id="30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9" r:id="rId25"/>
    <p:sldId id="306" r:id="rId26"/>
    <p:sldId id="307" r:id="rId27"/>
    <p:sldId id="310" r:id="rId28"/>
    <p:sldId id="308" r:id="rId29"/>
    <p:sldId id="311" r:id="rId30"/>
    <p:sldId id="312" r:id="rId31"/>
    <p:sldId id="313" r:id="rId3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FFFFB3"/>
    <a:srgbClr val="FFFFBB"/>
    <a:srgbClr val="FFFFFF"/>
    <a:srgbClr val="FFCC66"/>
    <a:srgbClr val="FF0000"/>
    <a:srgbClr val="E7F6FF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5340" autoAdjust="0"/>
  </p:normalViewPr>
  <p:slideViewPr>
    <p:cSldViewPr snapToGrid="0">
      <p:cViewPr varScale="1">
        <p:scale>
          <a:sx n="109" d="100"/>
          <a:sy n="109" d="100"/>
        </p:scale>
        <p:origin x="1638" y="108"/>
      </p:cViewPr>
      <p:guideLst>
        <p:guide orient="horz" pos="2160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C6428ED-DDD8-41E7-8D8A-A7F89D3512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13BBDF7-3CC5-41E1-8EDF-155EBB6576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7D92917-74F2-4699-B42C-F3C778C384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59AE9BFA-825C-4300-911A-F956A195DA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C4D86C51-339C-4C57-8D45-EFA4A37F9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7A5E2D45-36E7-4105-811E-CF37514FB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DDF5653B-161D-485C-95E6-1D62099BABC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64753EF-9D21-4994-8663-8079AD7A8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AF9BD7-4651-4F38-890A-6F5E02E272C9}" type="slidenum">
              <a:rPr lang="cs-CZ" altLang="cs-CZ" sz="1200" b="0">
                <a:latin typeface="Times New Roman" panose="02020603050405020304" pitchFamily="18" charset="0"/>
              </a:rPr>
              <a:pPr/>
              <a:t>7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87FFAD1-8673-4092-9ED9-39B0871AF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F9878F1-1A98-4CF9-A4EF-93D7BF094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Léčba: růstové hormony – do uzavření epifyzárních štěrbin, dosažení výšky až 160 cm.</a:t>
            </a:r>
          </a:p>
          <a:p>
            <a:r>
              <a:rPr lang="cs-CZ" altLang="cs-CZ"/>
              <a:t>	 pohlavní hormony – substituce hormonů afunkčních vaječníků pro zajištění osifikace – prevence osteoporózy. Podávání po 11. roce věku</a:t>
            </a:r>
          </a:p>
          <a:p>
            <a:r>
              <a:rPr lang="cs-CZ" altLang="cs-CZ"/>
              <a:t>          (puberta), ne dříve – předčasné uzavření růstových štěrbin estrogeny.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18C138E-D33D-47CA-8DB0-EA9BF071EC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37A18-D9C9-42C7-A815-E59D298789F9}" type="slidenum">
              <a:rPr lang="cs-CZ" altLang="cs-CZ" sz="1200" b="0">
                <a:latin typeface="Times New Roman" panose="02020603050405020304" pitchFamily="18" charset="0"/>
              </a:rPr>
              <a:pPr/>
              <a:t>9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43B4461-1BE5-43D4-AE55-5CA1F4E8C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B832E50-4B98-4647-93CF-05AFA9D87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Na obrázku dvojčata – menší 46,XY a větší 47,XYY.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7E37ECF-DBAC-447A-BB8F-0EB8AC435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F8E2DE-3C54-418A-94C9-4DD2F95B0E0A}" type="slidenum">
              <a:rPr lang="cs-CZ" altLang="cs-CZ" sz="1200" b="0">
                <a:latin typeface="Times New Roman" panose="02020603050405020304" pitchFamily="18" charset="0"/>
              </a:rPr>
              <a:pPr/>
              <a:t>10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AA860AA-1EA1-4B9C-9B69-61DEA05DE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BF3C97D-DA74-4DD7-BBF3-D6C7D79F7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Rychlé stanovení v nedělících se buňkách, např. stěr z bukální sliznice.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5653B-161D-485C-95E6-1D62099BABC4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16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5653B-161D-485C-95E6-1D62099BABC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722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5653B-161D-485C-95E6-1D62099BABC4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179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5653B-161D-485C-95E6-1D62099BABC4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121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629C0-5063-49E5-9904-0C80B9496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49AB28-6BDA-4583-AF17-65AAF4B07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49ABA-C73C-460E-9659-72E2F2BCC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2588-D066-4E9A-98F0-17E4C1ECD8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749809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EDF557-BF6D-454E-A2FC-E47A37425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8B2CA-AE7C-476E-BB05-DFE569E4C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566BD-AFE8-450C-8DC1-FB9177E97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C84CC-7BB6-41FB-97BC-58837AA979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961966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1D132B-DF82-4B03-9473-CCBCB7BCA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ACBD44-9151-436A-A6A9-49F3B168D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B8936-06E1-4968-BF38-5FA537E25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6C938-624A-4537-BFD7-E6F4BA96D4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5384847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A782A7-570C-4EC4-B60A-8AD3AAE40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CBEAB8-2412-4A9D-950B-C0793D691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642A7BA-0228-4E7B-BA71-1344E7EE3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09B0B-C013-4956-BD17-4FE16A9C45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324333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D3E43-7E14-4BE6-8F16-0DB3BED7B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E348F-41AC-4417-AE66-ED7AA592A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004251-B1D2-485C-A34D-50179FE38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D55C6-9D6F-4359-82C5-F22DD0AF2B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7128645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28C9A-7BAD-43EF-9275-16401999B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472A8-898C-4C1F-8009-4753EDF3E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0482F-D5DF-40A4-8EA3-1134F417F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B7289-021E-4963-9E32-B897D16F67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489941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9BE3AD-6DF1-4002-A511-9BF76F90A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513594-D94A-416E-9838-657D6F91F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71FFAE-EE3B-49AD-A5B9-C95EE301B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49EAE-03C2-46AA-9FE9-775FCD31F3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7037517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7E67199-2551-48B4-A85B-5B2E176CE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0FA1FC-5BD7-42A7-A6F3-14133CABE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A2C159-BE71-4547-92F4-81997402A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768D6-FC7E-43E0-883D-A236D0F25C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486333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724B4B-F331-44C6-803A-5B17447EA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D08B67-A29C-4DD1-89E2-6C62839C2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715684-2F63-4B4A-B5D8-467D87DD6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10D1E-6042-4445-88E6-1A6A0D183A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9653311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4137AE-A6F6-4911-B673-471FE4FA9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2F5B0-171C-4620-9CB9-CDB1E70BB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1DEB0C-EF14-402A-9A01-F9CE69852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DC2E6-2368-467A-A7CA-29B1FE834A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933456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9C7187-9327-4EE8-A6E2-7FE9EB831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23A0E4-EE1D-4BC3-A7AE-9129E8F64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7365BD-97D8-4C54-BF98-0EA000CAD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F2388-8099-4603-9AE6-DD8CF0C325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039373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EA46B7-BBCB-49D2-89D1-32261FCC6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D22B13-6C57-4C0F-82F1-03C944BD7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D070C3-7917-41BC-9B36-EA5C90272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C7576-8759-4DAE-AAAC-6936A594E6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63096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EB7A5-78F1-46DD-9EC3-76A228470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3CB90-C19B-4B21-933A-DFEDF1A51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4C1ADE-59F8-4436-B621-90B3F7137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7AC69-E42E-4935-961E-11C3E9C611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131611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3584F9-4453-4021-BCBF-42F6AB502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A243E0-90F1-42ED-A88A-44AF81470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714D4D-B50E-4367-B560-7B56DECB6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A0407-C58D-4191-B7E8-05E014407B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88971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3600EA-74FF-46D5-9581-CD2D85CBB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3A19F4-9FE7-4F9A-A635-8D308150E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EECD60-E4CE-4C1E-9DD5-8AE8AB3BC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B97D7-75D6-4D61-89C8-33E0C31A55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201266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06716C-E0FD-4D21-AA44-2591151E6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0F4C10-A18A-496E-B9B2-B20D77E5A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453D04-0EED-442D-8CB4-CEBF737B0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9BBB2-4F4A-498D-9DAC-B3E8C2F540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527325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F1EE2-89FD-421D-A9CE-CCC1A42E0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BF1647-191F-4D92-8443-A21B060D3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B73D5-743C-4574-AA10-F2FBFCE5B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ED23C-C18E-412A-8060-DBE9D577DB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476219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9269B-B0F6-4855-8B57-1CA12B12C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CB594-1205-4F55-8C74-DFE891237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DCC86-8BAC-4418-8522-8C1914800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05C02-5323-48AB-8E4D-BC10473B90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18151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FF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791711A-031E-4ADB-B23E-AC6EFCCD6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0076972-6CDA-4DBE-9B79-1800B2639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92BF32-DAF6-4C15-9B25-938897F090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8DA9F9-4435-4BEB-B7FE-670CDDD98C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C1B7B7-330D-4263-962E-5543D1A744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</a:defRPr>
            </a:lvl1pPr>
          </a:lstStyle>
          <a:p>
            <a:fld id="{1307BE3A-3452-4A8B-86CF-48ED0F9B4E3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5BA23C0-639C-4D42-AA1F-EC780ED3D9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848600" cy="1905000"/>
          </a:xfrm>
        </p:spPr>
        <p:txBody>
          <a:bodyPr/>
          <a:lstStyle/>
          <a:p>
            <a:pPr>
              <a:defRPr/>
            </a:pPr>
            <a:r>
              <a:rPr lang="cs-CZ" sz="6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NUMERICKÉ ABERACE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DB24ED5-8F80-4D77-B2B0-070E42D16C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/>
          <a:lstStyle/>
          <a:p>
            <a:r>
              <a:rPr lang="cs-CZ" altLang="cs-CZ" sz="2800" b="1">
                <a:latin typeface="Arial" panose="020B0604020202020204" pitchFamily="34" charset="0"/>
              </a:rPr>
              <a:t>ÚBLG 1.LF UK</a:t>
            </a:r>
            <a:endParaRPr lang="cs-CZ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95BFF591-20F0-4DCC-8DBD-77F5A94E3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304800"/>
            <a:ext cx="8621713" cy="141128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dirty="0"/>
              <a:t>Stanovte počet </a:t>
            </a:r>
            <a:r>
              <a:rPr lang="cs-CZ" altLang="cs-CZ" sz="2800" dirty="0" err="1"/>
              <a:t>Barrových</a:t>
            </a:r>
            <a:r>
              <a:rPr lang="cs-CZ" altLang="cs-CZ" sz="2800" dirty="0"/>
              <a:t> tělísek (X chromatin, sex chromatin) ve stěru z bukální sliznice u jedinců s těmito </a:t>
            </a:r>
            <a:r>
              <a:rPr lang="cs-CZ" altLang="cs-CZ" sz="2800" dirty="0" err="1"/>
              <a:t>karyotypovými</a:t>
            </a:r>
            <a:r>
              <a:rPr lang="cs-CZ" altLang="cs-CZ" sz="2800" dirty="0"/>
              <a:t> nálezy:</a:t>
            </a:r>
            <a:endParaRPr lang="en-GB" altLang="cs-CZ" sz="2800" dirty="0"/>
          </a:p>
        </p:txBody>
      </p:sp>
      <p:sp>
        <p:nvSpPr>
          <p:cNvPr id="12291" name="Text Box 10">
            <a:extLst>
              <a:ext uri="{FF2B5EF4-FFF2-40B4-BE49-F238E27FC236}">
                <a16:creationId xmlns:a16="http://schemas.microsoft.com/office/drawing/2014/main" id="{3CABE99B-6B41-4EF8-AAB9-D3D10D4D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017713"/>
            <a:ext cx="3338512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cs-CZ" altLang="cs-CZ" sz="2800"/>
              <a:t>45,X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lphaLcParenR"/>
            </a:pPr>
            <a:r>
              <a:rPr lang="cs-CZ" altLang="cs-CZ" sz="2800"/>
              <a:t>48,XXXX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lphaLcParenR"/>
            </a:pPr>
            <a:r>
              <a:rPr lang="cs-CZ" altLang="cs-CZ" sz="2800"/>
              <a:t>47,XXY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lphaLcParenR"/>
            </a:pPr>
            <a:r>
              <a:rPr lang="cs-CZ" altLang="cs-CZ" sz="2800"/>
              <a:t>49,XXXXX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lphaLcParenR"/>
            </a:pPr>
            <a:r>
              <a:rPr lang="cs-CZ" altLang="cs-CZ" sz="2800"/>
              <a:t>47,XYY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lphaLcParenR"/>
            </a:pPr>
            <a:r>
              <a:rPr lang="cs-CZ" altLang="cs-CZ" sz="2800"/>
              <a:t>46,XX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lphaLcParenR"/>
            </a:pPr>
            <a:r>
              <a:rPr lang="cs-CZ" altLang="cs-CZ" sz="2800"/>
              <a:t>47,XX,+21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lphaLcParenR"/>
            </a:pPr>
            <a:r>
              <a:rPr lang="cs-CZ" altLang="cs-CZ" sz="2800"/>
              <a:t>48,XXXY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lphaLcParenR"/>
            </a:pPr>
            <a:r>
              <a:rPr lang="cs-CZ" altLang="cs-CZ" sz="2800"/>
              <a:t>47,XY,+13</a:t>
            </a:r>
            <a:endParaRPr lang="en-GB" altLang="cs-CZ" sz="2800"/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980BD08F-6974-447F-B64F-DD89364C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1960563"/>
            <a:ext cx="165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/>
              <a:t>a) 0</a:t>
            </a:r>
            <a:endParaRPr lang="en-GB" altLang="cs-CZ" sz="2800"/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30351191-7644-4A11-B10E-58440FEC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2482850"/>
            <a:ext cx="165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/>
              <a:t>b) 3</a:t>
            </a:r>
            <a:endParaRPr lang="en-GB" altLang="cs-CZ" sz="2800"/>
          </a:p>
        </p:txBody>
      </p:sp>
      <p:sp>
        <p:nvSpPr>
          <p:cNvPr id="76814" name="Text Box 14">
            <a:extLst>
              <a:ext uri="{FF2B5EF4-FFF2-40B4-BE49-F238E27FC236}">
                <a16:creationId xmlns:a16="http://schemas.microsoft.com/office/drawing/2014/main" id="{E04FEC78-0CA9-4C11-AD03-73ACF6C0F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3005138"/>
            <a:ext cx="165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/>
              <a:t>c) 1</a:t>
            </a:r>
            <a:endParaRPr lang="en-GB" altLang="cs-CZ" sz="2800"/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F0AFEBA8-EC8A-45FB-A633-0E5CC421D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3527425"/>
            <a:ext cx="165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/>
              <a:t>d) 4</a:t>
            </a:r>
            <a:endParaRPr lang="en-GB" altLang="cs-CZ" sz="2800"/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825B9A6A-5FEC-4F37-A1A7-D01E82F5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4049713"/>
            <a:ext cx="165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/>
              <a:t>e) 0</a:t>
            </a:r>
            <a:endParaRPr lang="en-GB" altLang="cs-CZ" sz="2800"/>
          </a:p>
        </p:txBody>
      </p:sp>
      <p:sp>
        <p:nvSpPr>
          <p:cNvPr id="76817" name="Text Box 17">
            <a:extLst>
              <a:ext uri="{FF2B5EF4-FFF2-40B4-BE49-F238E27FC236}">
                <a16:creationId xmlns:a16="http://schemas.microsoft.com/office/drawing/2014/main" id="{AC7FF2EC-F04C-4806-9488-F217C192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4572000"/>
            <a:ext cx="165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/>
              <a:t>f) 1</a:t>
            </a:r>
            <a:endParaRPr lang="en-GB" altLang="cs-CZ" sz="2800"/>
          </a:p>
        </p:txBody>
      </p:sp>
      <p:sp>
        <p:nvSpPr>
          <p:cNvPr id="76818" name="Text Box 18">
            <a:extLst>
              <a:ext uri="{FF2B5EF4-FFF2-40B4-BE49-F238E27FC236}">
                <a16:creationId xmlns:a16="http://schemas.microsoft.com/office/drawing/2014/main" id="{E1C2887A-AE35-4512-BA74-9DC44BD0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5094288"/>
            <a:ext cx="165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/>
              <a:t>g) 1</a:t>
            </a:r>
            <a:endParaRPr lang="en-GB" altLang="cs-CZ" sz="2800"/>
          </a:p>
        </p:txBody>
      </p:sp>
      <p:sp>
        <p:nvSpPr>
          <p:cNvPr id="76819" name="Text Box 19">
            <a:extLst>
              <a:ext uri="{FF2B5EF4-FFF2-40B4-BE49-F238E27FC236}">
                <a16:creationId xmlns:a16="http://schemas.microsoft.com/office/drawing/2014/main" id="{69DDEC3D-66D8-4438-9437-791248BB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5616575"/>
            <a:ext cx="165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/>
              <a:t>h) 2</a:t>
            </a:r>
            <a:endParaRPr lang="en-GB" altLang="cs-CZ" sz="2800"/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CDAF75AF-94C6-4D7E-98DA-518E9E284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6140450"/>
            <a:ext cx="165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/>
              <a:t>i) 0</a:t>
            </a:r>
            <a:endParaRPr lang="en-GB" altLang="cs-CZ" sz="2800"/>
          </a:p>
        </p:txBody>
      </p:sp>
      <p:pic>
        <p:nvPicPr>
          <p:cNvPr id="12301" name="Picture 22" descr="Barr Bodies">
            <a:extLst>
              <a:ext uri="{FF2B5EF4-FFF2-40B4-BE49-F238E27FC236}">
                <a16:creationId xmlns:a16="http://schemas.microsoft.com/office/drawing/2014/main" id="{20D11CC0-6211-4E23-8F11-0B615E23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16617" r="67200" b="29646"/>
          <a:stretch>
            <a:fillRect/>
          </a:stretch>
        </p:blipFill>
        <p:spPr bwMode="auto">
          <a:xfrm>
            <a:off x="5484813" y="2144713"/>
            <a:ext cx="3290887" cy="17986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24" descr="Barr Bodies">
            <a:extLst>
              <a:ext uri="{FF2B5EF4-FFF2-40B4-BE49-F238E27FC236}">
                <a16:creationId xmlns:a16="http://schemas.microsoft.com/office/drawing/2014/main" id="{7A56101A-1E2E-4DEC-80C8-BD617710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7" t="7050" r="3247" b="14648"/>
          <a:stretch>
            <a:fillRect/>
          </a:stretch>
        </p:blipFill>
        <p:spPr bwMode="auto">
          <a:xfrm>
            <a:off x="5483225" y="4146550"/>
            <a:ext cx="3297238" cy="2400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  <p:bldP spid="76813" grpId="0"/>
      <p:bldP spid="76814" grpId="0"/>
      <p:bldP spid="76815" grpId="0"/>
      <p:bldP spid="76816" grpId="0"/>
      <p:bldP spid="76817" grpId="0"/>
      <p:bldP spid="76818" grpId="0"/>
      <p:bldP spid="76819" grpId="0"/>
      <p:bldP spid="768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>
            <a:extLst>
              <a:ext uri="{FF2B5EF4-FFF2-40B4-BE49-F238E27FC236}">
                <a16:creationId xmlns:a16="http://schemas.microsoft.com/office/drawing/2014/main" id="{C3FCE7DD-43F6-4044-963D-036A2BADD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63" y="6050566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rgbClr val="DA0000"/>
                </a:solidFill>
              </a:rPr>
              <a:t>47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43896728-95D8-434C-8D2A-B531C87F6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368" y="6050566"/>
            <a:ext cx="936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rgbClr val="DA0000"/>
                </a:solidFill>
              </a:rPr>
              <a:t>,XY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E4E4CF10-B898-4D3A-80D6-D219E0BA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839" y="6050566"/>
            <a:ext cx="936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rgbClr val="DA0000"/>
                </a:solidFill>
              </a:rPr>
              <a:t>,+21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84D1B9A-C261-4BF3-BEE0-2C552D1C2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08088"/>
            <a:ext cx="8621713" cy="163121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dirty="0"/>
              <a:t>Úkol 8, s. 41 (ukázka indikace cytogenetického vyšetření): </a:t>
            </a:r>
            <a:br>
              <a:rPr lang="cs-CZ" altLang="cs-CZ" dirty="0"/>
            </a:br>
            <a:r>
              <a:rPr lang="cs-CZ" altLang="cs-CZ" dirty="0"/>
              <a:t>Tříletý chlapec je vyšetřován pro opožděný duševní vývoj. Matce v době jeho narození bylo 41 let. Chlapec má níže uložené ušní boltce, šikmé oční štěrbiny, širší kořen nosu. Na malíčcích má jednu ohybovou rýhu na dlaních čtyřprstou rýhu…</a:t>
            </a:r>
            <a:endParaRPr lang="en-GB" altLang="cs-CZ" dirty="0"/>
          </a:p>
        </p:txBody>
      </p:sp>
      <p:pic>
        <p:nvPicPr>
          <p:cNvPr id="30722" name="Picture 5" descr="47,XY,+21">
            <a:extLst>
              <a:ext uri="{FF2B5EF4-FFF2-40B4-BE49-F238E27FC236}">
                <a16:creationId xmlns:a16="http://schemas.microsoft.com/office/drawing/2014/main" id="{EC5FCC93-6B01-4FF2-9380-C887C606DE0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5"/>
          <a:stretch>
            <a:fillRect/>
          </a:stretch>
        </p:blipFill>
        <p:spPr>
          <a:xfrm>
            <a:off x="1523263" y="1724534"/>
            <a:ext cx="5747975" cy="4305643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06" name="Rectangle 6">
            <a:extLst>
              <a:ext uri="{FF2B5EF4-FFF2-40B4-BE49-F238E27FC236}">
                <a16:creationId xmlns:a16="http://schemas.microsoft.com/office/drawing/2014/main" id="{7B566F08-63E0-46C5-A733-2CEEF38D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078" y="5328141"/>
            <a:ext cx="1223962" cy="71485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BCEAC7-26AA-480D-9306-71DABCBA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364" y="6057889"/>
            <a:ext cx="27502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800" dirty="0">
                <a:solidFill>
                  <a:srgbClr val="DA0000"/>
                </a:solidFill>
              </a:rPr>
              <a:t>Downův syndrom</a:t>
            </a:r>
          </a:p>
        </p:txBody>
      </p:sp>
    </p:spTree>
    <p:extLst>
      <p:ext uri="{BB962C8B-B14F-4D97-AF65-F5344CB8AC3E}">
        <p14:creationId xmlns:p14="http://schemas.microsoft.com/office/powerpoint/2010/main" val="27605117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  <p:bldP spid="51209" grpId="0"/>
      <p:bldP spid="5120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>
            <a:extLst>
              <a:ext uri="{FF2B5EF4-FFF2-40B4-BE49-F238E27FC236}">
                <a16:creationId xmlns:a16="http://schemas.microsoft.com/office/drawing/2014/main" id="{C3FCE7DD-43F6-4044-963D-036A2BADD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364" y="2083274"/>
            <a:ext cx="289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800" dirty="0">
                <a:solidFill>
                  <a:srgbClr val="DA0000"/>
                </a:solidFill>
              </a:rPr>
              <a:t>47,XY,+21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DDB51F9-A6F0-4605-8986-9EF40B3B9740}"/>
              </a:ext>
            </a:extLst>
          </p:cNvPr>
          <p:cNvGrpSpPr/>
          <p:nvPr/>
        </p:nvGrpSpPr>
        <p:grpSpPr>
          <a:xfrm>
            <a:off x="814265" y="2002684"/>
            <a:ext cx="3611933" cy="2411056"/>
            <a:chOff x="1331913" y="956397"/>
            <a:chExt cx="6408737" cy="4822825"/>
          </a:xfrm>
        </p:grpSpPr>
        <p:pic>
          <p:nvPicPr>
            <p:cNvPr id="30722" name="Picture 5" descr="47,XY,+21">
              <a:extLst>
                <a:ext uri="{FF2B5EF4-FFF2-40B4-BE49-F238E27FC236}">
                  <a16:creationId xmlns:a16="http://schemas.microsoft.com/office/drawing/2014/main" id="{EC5FCC93-6B01-4FF2-9380-C887C606DE02}"/>
                </a:ext>
              </a:extLst>
            </p:cNvPr>
            <p:cNvPicPr>
              <a:picLocks noGrp="1" noChangeAspect="1" noChangeArrowheads="1"/>
            </p:cNvPicPr>
            <p:nvPr>
              <p:ph/>
            </p:nvPr>
          </p:nvPicPr>
          <p:blipFill>
            <a:blip r:embed="rId3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5"/>
            <a:stretch>
              <a:fillRect/>
            </a:stretch>
          </p:blipFill>
          <p:spPr>
            <a:xfrm>
              <a:off x="1331913" y="956397"/>
              <a:ext cx="6408737" cy="4800600"/>
            </a:xfr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1206" name="Rectangle 6">
              <a:extLst>
                <a:ext uri="{FF2B5EF4-FFF2-40B4-BE49-F238E27FC236}">
                  <a16:creationId xmlns:a16="http://schemas.microsoft.com/office/drawing/2014/main" id="{7B566F08-63E0-46C5-A733-2CEEF38D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4987060"/>
              <a:ext cx="1223962" cy="7921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CBCEAC7-26AA-480D-9306-71DABCBA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718" y="2479423"/>
            <a:ext cx="27502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800" dirty="0">
                <a:solidFill>
                  <a:srgbClr val="DA0000"/>
                </a:solidFill>
              </a:rPr>
              <a:t>Downův syndrom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E4ACAAC-1C88-4441-897D-BFF87AB6A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86" y="4581774"/>
            <a:ext cx="8648699" cy="45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0" dirty="0"/>
              <a:t>Zvažte možný mechanismus vzniku aberace. </a:t>
            </a:r>
          </a:p>
          <a:p>
            <a:br>
              <a:rPr lang="cs-CZ" b="0" dirty="0"/>
            </a:br>
            <a:endParaRPr lang="cs-CZ" altLang="cs-CZ" b="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B1F0046-E459-4025-A3B5-53741099D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99" y="5643909"/>
            <a:ext cx="8648699" cy="45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0" dirty="0"/>
              <a:t>Jaké je riziko postižení dalších členů rodiny touto aberací? </a:t>
            </a:r>
            <a:endParaRPr lang="cs-CZ" altLang="cs-CZ" b="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0A52EFB-F241-48DC-A1AE-A4D86B2A253E}"/>
              </a:ext>
            </a:extLst>
          </p:cNvPr>
          <p:cNvSpPr/>
          <p:nvPr/>
        </p:nvSpPr>
        <p:spPr>
          <a:xfrm>
            <a:off x="560753" y="4892063"/>
            <a:ext cx="832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0" dirty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Chyba při rozchodu chromosomů v I. nebo II. meiotickém dělení (nejpravděpodobněji v meióze I u matky).</a:t>
            </a:r>
            <a:endParaRPr lang="cs-CZ" sz="18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7E3581-B2A9-4188-9BD0-3A75F889A1A7}"/>
              </a:ext>
            </a:extLst>
          </p:cNvPr>
          <p:cNvSpPr/>
          <p:nvPr/>
        </p:nvSpPr>
        <p:spPr>
          <a:xfrm>
            <a:off x="560753" y="5961030"/>
            <a:ext cx="8329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0" dirty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 další graviditě riziko zvýšené zejména vzhledem k věku matky.</a:t>
            </a:r>
            <a:endParaRPr lang="cs-CZ" sz="18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F5B0A49-6A69-4333-83D5-0A5377DFC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08088"/>
            <a:ext cx="8621713" cy="163121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dirty="0"/>
              <a:t>Úkol 8, s. 41 (ukázka indikace cytogenetického vyšetření): </a:t>
            </a:r>
            <a:br>
              <a:rPr lang="cs-CZ" altLang="cs-CZ" dirty="0"/>
            </a:br>
            <a:r>
              <a:rPr lang="cs-CZ" altLang="cs-CZ" dirty="0"/>
              <a:t>Tříletý chlapec je vyšetřován pro opožděný duševní vývoj. Matce v době jeho narození bylo 41 let. Chlapec má níže uložené ušní boltce, šikmé oční štěrbiny, širší kořen nosu. Na malíčcích má jednu ohybovou rýhu na dlaních čtyřprstou rýhu…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915172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>
            <a:extLst>
              <a:ext uri="{FF2B5EF4-FFF2-40B4-BE49-F238E27FC236}">
                <a16:creationId xmlns:a16="http://schemas.microsoft.com/office/drawing/2014/main" id="{55F1E0F3-7AA8-4D50-998E-F8E40F7B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594" y="5945068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600" dirty="0">
                <a:solidFill>
                  <a:srgbClr val="DA0000"/>
                </a:solidFill>
              </a:rPr>
              <a:t>45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102E5323-FF74-4547-AFC4-5190DCC9E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686" y="5945068"/>
            <a:ext cx="576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600">
                <a:solidFill>
                  <a:srgbClr val="DA0000"/>
                </a:solidFill>
              </a:rPr>
              <a:t>,X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41B9422-02F2-488B-B8D7-A4FA3838C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910" y="5945068"/>
            <a:ext cx="27502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800" dirty="0" err="1">
                <a:solidFill>
                  <a:srgbClr val="DA0000"/>
                </a:solidFill>
              </a:rPr>
              <a:t>Turnerův</a:t>
            </a:r>
            <a:r>
              <a:rPr lang="cs-CZ" altLang="cs-CZ" sz="2800" dirty="0">
                <a:solidFill>
                  <a:srgbClr val="DA0000"/>
                </a:solidFill>
              </a:rPr>
              <a:t> syndrom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A577F5A-54EF-430F-81BD-1378C18D9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08088"/>
            <a:ext cx="8621713" cy="1323439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dirty="0"/>
              <a:t>Úkol 7, s. 41 (ukázka indikace cytogenetického vyšetření): </a:t>
            </a:r>
            <a:br>
              <a:rPr lang="cs-CZ" altLang="cs-CZ" dirty="0"/>
            </a:br>
            <a:r>
              <a:rPr lang="cs-CZ" altLang="cs-CZ" dirty="0"/>
              <a:t>16-letá dívka s primární </a:t>
            </a:r>
            <a:r>
              <a:rPr lang="cs-CZ" altLang="cs-CZ" dirty="0" err="1"/>
              <a:t>amenorheou</a:t>
            </a:r>
            <a:r>
              <a:rPr lang="cs-CZ" altLang="cs-CZ" dirty="0"/>
              <a:t>, je malého vzrůstu, má krátký krk s naznačenými kožními řasami přecházejícími na ramena a širší hrudník. Stanovte diagnózu a zapište karyotyp dívky.</a:t>
            </a:r>
            <a:endParaRPr lang="en-GB" altLang="cs-CZ" dirty="0"/>
          </a:p>
        </p:txBody>
      </p:sp>
      <p:pic>
        <p:nvPicPr>
          <p:cNvPr id="29698" name="Picture 5" descr="xok">
            <a:extLst>
              <a:ext uri="{FF2B5EF4-FFF2-40B4-BE49-F238E27FC236}">
                <a16:creationId xmlns:a16="http://schemas.microsoft.com/office/drawing/2014/main" id="{B2E70E34-5897-4D03-9096-99F8FE373C4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980" y="1593025"/>
            <a:ext cx="7246451" cy="4290544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58" name="Rectangle 6">
            <a:extLst>
              <a:ext uri="{FF2B5EF4-FFF2-40B4-BE49-F238E27FC236}">
                <a16:creationId xmlns:a16="http://schemas.microsoft.com/office/drawing/2014/main" id="{0F53E107-5670-4F12-86CF-D53F99CF7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668" y="4689506"/>
            <a:ext cx="1655763" cy="115093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6" grpId="0"/>
      <p:bldP spid="49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23AF58EA-05B8-4D53-8465-B6EBE5224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893175" cy="1143000"/>
          </a:xfrm>
        </p:spPr>
        <p:txBody>
          <a:bodyPr/>
          <a:lstStyle/>
          <a:p>
            <a:pPr>
              <a:defRPr/>
            </a:pPr>
            <a:r>
              <a:rPr lang="cs-CZ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VÝSKYT CHROMOSOM. ABERACÍ </a:t>
            </a:r>
            <a:br>
              <a:rPr lang="cs-CZ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ZÁVISLOSTI NA VĚKU MATKY</a:t>
            </a: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586273F6-B26F-4050-9E14-66DFFA4A7B3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00113" y="1700213"/>
          <a:ext cx="7272337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Graf" r:id="rId3" imgW="6096000" imgH="4076700" progId="MSGraph.Chart.8">
                  <p:embed followColorScheme="full"/>
                </p:oleObj>
              </mc:Choice>
              <mc:Fallback>
                <p:oleObj name="Graf" r:id="rId3" imgW="6096000" imgH="40767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7272337" cy="486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>
            <a:extLst>
              <a:ext uri="{FF2B5EF4-FFF2-40B4-BE49-F238E27FC236}">
                <a16:creationId xmlns:a16="http://schemas.microsoft.com/office/drawing/2014/main" id="{7201FEC2-3BA5-438B-92A8-48F1AC9BD7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2738" y="1981200"/>
            <a:ext cx="0" cy="33528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712F2B-3079-46F6-8A10-8B9C08129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565400"/>
            <a:ext cx="1944687" cy="9366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1400">
                <a:solidFill>
                  <a:srgbClr val="FF0000"/>
                </a:solidFill>
              </a:rPr>
              <a:t>VĚKOVÁ HRANICE</a:t>
            </a:r>
          </a:p>
          <a:p>
            <a:pPr algn="ctr"/>
            <a:r>
              <a:rPr lang="cs-CZ" altLang="cs-CZ" sz="1400">
                <a:solidFill>
                  <a:srgbClr val="FF0000"/>
                </a:solidFill>
              </a:rPr>
              <a:t> PRO INDIKACI</a:t>
            </a:r>
          </a:p>
          <a:p>
            <a:pPr algn="ctr"/>
            <a:r>
              <a:rPr lang="cs-CZ" altLang="cs-CZ" sz="1400">
                <a:solidFill>
                  <a:srgbClr val="FF0000"/>
                </a:solidFill>
              </a:rPr>
              <a:t>CHROMOSOMÁLNÍHO</a:t>
            </a:r>
          </a:p>
          <a:p>
            <a:pPr algn="ctr"/>
            <a:r>
              <a:rPr lang="cs-CZ" altLang="cs-CZ" sz="1400">
                <a:solidFill>
                  <a:srgbClr val="FF0000"/>
                </a:solidFill>
              </a:rPr>
              <a:t>VYŠETŘENÍ V ČR</a:t>
            </a: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FC9722E1-301F-4116-8903-20C5E9CF8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1888" y="3340100"/>
            <a:ext cx="384175" cy="153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8D752AB-33A4-4F16-8174-D7EA8D6A3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7475"/>
            <a:ext cx="7772400" cy="922338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NONDISJUNKCE</a:t>
            </a:r>
          </a:p>
        </p:txBody>
      </p:sp>
      <p:grpSp>
        <p:nvGrpSpPr>
          <p:cNvPr id="13315" name="Group 136">
            <a:extLst>
              <a:ext uri="{FF2B5EF4-FFF2-40B4-BE49-F238E27FC236}">
                <a16:creationId xmlns:a16="http://schemas.microsoft.com/office/drawing/2014/main" id="{9F4C51D6-18F5-4FB1-856C-0C92D53D53A1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1095375"/>
            <a:ext cx="8416925" cy="5356225"/>
            <a:chOff x="228" y="690"/>
            <a:chExt cx="5302" cy="3374"/>
          </a:xfrm>
        </p:grpSpPr>
        <p:sp>
          <p:nvSpPr>
            <p:cNvPr id="13316" name="Oval 15">
              <a:extLst>
                <a:ext uri="{FF2B5EF4-FFF2-40B4-BE49-F238E27FC236}">
                  <a16:creationId xmlns:a16="http://schemas.microsoft.com/office/drawing/2014/main" id="{E80BECAB-3BE2-4D89-AE44-8B1753D4B9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4" y="690"/>
              <a:ext cx="519" cy="51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17" name="Oval 16">
              <a:extLst>
                <a:ext uri="{FF2B5EF4-FFF2-40B4-BE49-F238E27FC236}">
                  <a16:creationId xmlns:a16="http://schemas.microsoft.com/office/drawing/2014/main" id="{CB038FC6-7964-4E38-B1F7-C94F78D42D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58" y="2838"/>
              <a:ext cx="467" cy="4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18" name="Oval 17">
              <a:extLst>
                <a:ext uri="{FF2B5EF4-FFF2-40B4-BE49-F238E27FC236}">
                  <a16:creationId xmlns:a16="http://schemas.microsoft.com/office/drawing/2014/main" id="{5A46837A-F170-4837-B772-B6CF84CB9E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54" y="2838"/>
              <a:ext cx="467" cy="4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19" name="Oval 18">
              <a:extLst>
                <a:ext uri="{FF2B5EF4-FFF2-40B4-BE49-F238E27FC236}">
                  <a16:creationId xmlns:a16="http://schemas.microsoft.com/office/drawing/2014/main" id="{4AFC3BB1-BA80-4ECC-88C9-EB822375D9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8" y="2838"/>
              <a:ext cx="467" cy="4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0" name="Oval 19">
              <a:extLst>
                <a:ext uri="{FF2B5EF4-FFF2-40B4-BE49-F238E27FC236}">
                  <a16:creationId xmlns:a16="http://schemas.microsoft.com/office/drawing/2014/main" id="{BF9EF3EB-9F16-4D95-95EF-F3F7A5527E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2" y="1782"/>
              <a:ext cx="519" cy="51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1" name="Oval 20">
              <a:extLst>
                <a:ext uri="{FF2B5EF4-FFF2-40B4-BE49-F238E27FC236}">
                  <a16:creationId xmlns:a16="http://schemas.microsoft.com/office/drawing/2014/main" id="{4A7FB175-4250-429D-8A35-7B0ABFC0B3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782"/>
              <a:ext cx="519" cy="51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2" name="Oval 21">
              <a:extLst>
                <a:ext uri="{FF2B5EF4-FFF2-40B4-BE49-F238E27FC236}">
                  <a16:creationId xmlns:a16="http://schemas.microsoft.com/office/drawing/2014/main" id="{50DA6FA7-9442-4D1C-8261-E6E49E6BC8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62" y="1782"/>
              <a:ext cx="519" cy="51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3" name="Oval 22">
              <a:extLst>
                <a:ext uri="{FF2B5EF4-FFF2-40B4-BE49-F238E27FC236}">
                  <a16:creationId xmlns:a16="http://schemas.microsoft.com/office/drawing/2014/main" id="{B5E6DEFD-BFA9-43B8-B91B-62B24C7546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0" y="1782"/>
              <a:ext cx="519" cy="51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4" name="Oval 23">
              <a:extLst>
                <a:ext uri="{FF2B5EF4-FFF2-40B4-BE49-F238E27FC236}">
                  <a16:creationId xmlns:a16="http://schemas.microsoft.com/office/drawing/2014/main" id="{E1D7BC18-BBB0-4FA0-B03B-0E88FB0F2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2" y="2838"/>
              <a:ext cx="467" cy="4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5" name="Oval 24">
              <a:extLst>
                <a:ext uri="{FF2B5EF4-FFF2-40B4-BE49-F238E27FC236}">
                  <a16:creationId xmlns:a16="http://schemas.microsoft.com/office/drawing/2014/main" id="{4633539B-7A3D-4A3D-93AF-3D52E7A689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96" y="2838"/>
              <a:ext cx="467" cy="4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6" name="Oval 25">
              <a:extLst>
                <a:ext uri="{FF2B5EF4-FFF2-40B4-BE49-F238E27FC236}">
                  <a16:creationId xmlns:a16="http://schemas.microsoft.com/office/drawing/2014/main" id="{3DF15FE7-17A4-4986-8923-5B7E3EFCCC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00" y="2838"/>
              <a:ext cx="467" cy="4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7" name="Oval 26">
              <a:extLst>
                <a:ext uri="{FF2B5EF4-FFF2-40B4-BE49-F238E27FC236}">
                  <a16:creationId xmlns:a16="http://schemas.microsoft.com/office/drawing/2014/main" id="{4B634F65-CDB8-4339-846A-9F9C9204E9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4" y="2838"/>
              <a:ext cx="467" cy="4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8" name="Oval 27">
              <a:extLst>
                <a:ext uri="{FF2B5EF4-FFF2-40B4-BE49-F238E27FC236}">
                  <a16:creationId xmlns:a16="http://schemas.microsoft.com/office/drawing/2014/main" id="{82810CCE-F75B-4B73-BBA3-7383A5D3A7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48" y="2838"/>
              <a:ext cx="467" cy="46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29" name="Oval 28">
              <a:extLst>
                <a:ext uri="{FF2B5EF4-FFF2-40B4-BE49-F238E27FC236}">
                  <a16:creationId xmlns:a16="http://schemas.microsoft.com/office/drawing/2014/main" id="{52F46F81-C96E-4110-ACFA-B2F0016559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2" y="690"/>
              <a:ext cx="519" cy="51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30" name="Line 29">
              <a:extLst>
                <a:ext uri="{FF2B5EF4-FFF2-40B4-BE49-F238E27FC236}">
                  <a16:creationId xmlns:a16="http://schemas.microsoft.com/office/drawing/2014/main" id="{71D5129C-05C8-41B7-B7FA-CB5619764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8" y="1206"/>
              <a:ext cx="312" cy="5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1" name="Line 30">
              <a:extLst>
                <a:ext uri="{FF2B5EF4-FFF2-40B4-BE49-F238E27FC236}">
                  <a16:creationId xmlns:a16="http://schemas.microsoft.com/office/drawing/2014/main" id="{76A71508-3E37-465C-96FC-FF254F9D5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" y="2286"/>
              <a:ext cx="237" cy="5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2" name="Line 31">
              <a:extLst>
                <a:ext uri="{FF2B5EF4-FFF2-40B4-BE49-F238E27FC236}">
                  <a16:creationId xmlns:a16="http://schemas.microsoft.com/office/drawing/2014/main" id="{4D3C4FFC-9A53-45FF-AB7B-2388CB6EE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5" y="2307"/>
              <a:ext cx="129" cy="5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3" name="Line 32">
              <a:extLst>
                <a:ext uri="{FF2B5EF4-FFF2-40B4-BE49-F238E27FC236}">
                  <a16:creationId xmlns:a16="http://schemas.microsoft.com/office/drawing/2014/main" id="{946BE232-02B1-4B14-BCD4-67B519816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4" y="2295"/>
              <a:ext cx="96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4" name="Line 33">
              <a:extLst>
                <a:ext uri="{FF2B5EF4-FFF2-40B4-BE49-F238E27FC236}">
                  <a16:creationId xmlns:a16="http://schemas.microsoft.com/office/drawing/2014/main" id="{07B82298-E608-426E-A7E4-B9CB75E7E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9" y="2286"/>
              <a:ext cx="225" cy="5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5" name="Line 34">
              <a:extLst>
                <a:ext uri="{FF2B5EF4-FFF2-40B4-BE49-F238E27FC236}">
                  <a16:creationId xmlns:a16="http://schemas.microsoft.com/office/drawing/2014/main" id="{9304452C-A47E-4289-87FC-42BCA237D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5" y="1200"/>
              <a:ext cx="291" cy="5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6" name="Line 35">
              <a:extLst>
                <a:ext uri="{FF2B5EF4-FFF2-40B4-BE49-F238E27FC236}">
                  <a16:creationId xmlns:a16="http://schemas.microsoft.com/office/drawing/2014/main" id="{3FC5E9D1-4664-4A12-92D2-A2657D2DA9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2" y="1200"/>
              <a:ext cx="312" cy="5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7" name="Line 36">
              <a:extLst>
                <a:ext uri="{FF2B5EF4-FFF2-40B4-BE49-F238E27FC236}">
                  <a16:creationId xmlns:a16="http://schemas.microsoft.com/office/drawing/2014/main" id="{0C8A6072-D078-4CEC-90CC-5082616AB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0" y="2304"/>
              <a:ext cx="96" cy="5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8" name="Line 37">
              <a:extLst>
                <a:ext uri="{FF2B5EF4-FFF2-40B4-BE49-F238E27FC236}">
                  <a16:creationId xmlns:a16="http://schemas.microsoft.com/office/drawing/2014/main" id="{8E6A3741-791E-4A66-BBCE-3CE323822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82" y="2295"/>
              <a:ext cx="222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9" name="Line 38">
              <a:extLst>
                <a:ext uri="{FF2B5EF4-FFF2-40B4-BE49-F238E27FC236}">
                  <a16:creationId xmlns:a16="http://schemas.microsoft.com/office/drawing/2014/main" id="{593078E8-4893-4773-8399-9DCFC799D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6" y="2301"/>
              <a:ext cx="108" cy="5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0" name="Line 39">
              <a:extLst>
                <a:ext uri="{FF2B5EF4-FFF2-40B4-BE49-F238E27FC236}">
                  <a16:creationId xmlns:a16="http://schemas.microsoft.com/office/drawing/2014/main" id="{DF9C7A42-D49B-467A-8059-58CA389D1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68" y="2280"/>
              <a:ext cx="261" cy="5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1" name="Line 40">
              <a:extLst>
                <a:ext uri="{FF2B5EF4-FFF2-40B4-BE49-F238E27FC236}">
                  <a16:creationId xmlns:a16="http://schemas.microsoft.com/office/drawing/2014/main" id="{36D11DF2-C409-474A-A267-74FFC10A3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0" y="1194"/>
              <a:ext cx="333" cy="5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2" name="Line 41">
              <a:extLst>
                <a:ext uri="{FF2B5EF4-FFF2-40B4-BE49-F238E27FC236}">
                  <a16:creationId xmlns:a16="http://schemas.microsoft.com/office/drawing/2014/main" id="{78C646EE-0153-4E76-A94A-485738A6FA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3" y="1362"/>
              <a:ext cx="201" cy="1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3" name="Line 42">
              <a:extLst>
                <a:ext uri="{FF2B5EF4-FFF2-40B4-BE49-F238E27FC236}">
                  <a16:creationId xmlns:a16="http://schemas.microsoft.com/office/drawing/2014/main" id="{F2107902-8220-479F-846F-6F692DC53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8" y="1402"/>
              <a:ext cx="201" cy="1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4" name="Line 43">
              <a:extLst>
                <a:ext uri="{FF2B5EF4-FFF2-40B4-BE49-F238E27FC236}">
                  <a16:creationId xmlns:a16="http://schemas.microsoft.com/office/drawing/2014/main" id="{D1CF751C-CDA8-452A-AD14-9659FDB06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6" y="2519"/>
              <a:ext cx="216" cy="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5" name="Line 44">
              <a:extLst>
                <a:ext uri="{FF2B5EF4-FFF2-40B4-BE49-F238E27FC236}">
                  <a16:creationId xmlns:a16="http://schemas.microsoft.com/office/drawing/2014/main" id="{910B14EA-3430-4A86-B897-1C70A1DE65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7" y="2479"/>
              <a:ext cx="213" cy="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6" name="Text Box 45">
              <a:extLst>
                <a:ext uri="{FF2B5EF4-FFF2-40B4-BE49-F238E27FC236}">
                  <a16:creationId xmlns:a16="http://schemas.microsoft.com/office/drawing/2014/main" id="{79FD8C45-A46A-4E98-B796-6AE2BA660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2" y="1238"/>
              <a:ext cx="156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400"/>
                <a:t>ANAFÁZE </a:t>
              </a:r>
            </a:p>
            <a:p>
              <a:pPr algn="ctr"/>
              <a:r>
                <a:rPr lang="cs-CZ" altLang="cs-CZ" sz="1400"/>
                <a:t>I. MEIOTICKÉHO DĚLENÍ</a:t>
              </a:r>
            </a:p>
          </p:txBody>
        </p:sp>
        <p:sp>
          <p:nvSpPr>
            <p:cNvPr id="13347" name="Text Box 46">
              <a:extLst>
                <a:ext uri="{FF2B5EF4-FFF2-40B4-BE49-F238E27FC236}">
                  <a16:creationId xmlns:a16="http://schemas.microsoft.com/office/drawing/2014/main" id="{112948F8-3028-4399-BAEC-04AD93D88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4" y="2294"/>
              <a:ext cx="1538" cy="3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400"/>
                <a:t>ANAFÁZE </a:t>
              </a:r>
            </a:p>
            <a:p>
              <a:pPr algn="ctr"/>
              <a:r>
                <a:rPr lang="cs-CZ" altLang="cs-CZ" sz="1400"/>
                <a:t>II. MEIOTICKÉHO DĚLENÍ</a:t>
              </a:r>
            </a:p>
          </p:txBody>
        </p:sp>
        <p:grpSp>
          <p:nvGrpSpPr>
            <p:cNvPr id="13348" name="Group 47">
              <a:extLst>
                <a:ext uri="{FF2B5EF4-FFF2-40B4-BE49-F238E27FC236}">
                  <a16:creationId xmlns:a16="http://schemas.microsoft.com/office/drawing/2014/main" id="{5933F89E-E2EA-4168-9C80-A73AD1A3D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" y="2886"/>
              <a:ext cx="132" cy="328"/>
              <a:chOff x="4637" y="6346"/>
              <a:chExt cx="331" cy="819"/>
            </a:xfrm>
          </p:grpSpPr>
          <p:sp>
            <p:nvSpPr>
              <p:cNvPr id="13433" name="AutoShape 48">
                <a:extLst>
                  <a:ext uri="{FF2B5EF4-FFF2-40B4-BE49-F238E27FC236}">
                    <a16:creationId xmlns:a16="http://schemas.microsoft.com/office/drawing/2014/main" id="{A5715FFC-2739-4ADB-AC26-E9BFF0395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4474" y="687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34" name="AutoShape 49">
                <a:extLst>
                  <a:ext uri="{FF2B5EF4-FFF2-40B4-BE49-F238E27FC236}">
                    <a16:creationId xmlns:a16="http://schemas.microsoft.com/office/drawing/2014/main" id="{57E879AC-0365-48B0-A718-018DD73E7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4673" y="650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35" name="Oval 50">
                <a:extLst>
                  <a:ext uri="{FF2B5EF4-FFF2-40B4-BE49-F238E27FC236}">
                    <a16:creationId xmlns:a16="http://schemas.microsoft.com/office/drawing/2014/main" id="{5E48AB79-0308-4C71-BBC0-4C169C3BD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0720" flipH="1">
                <a:off x="4820" y="6715"/>
                <a:ext cx="48" cy="13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49" name="Group 51">
              <a:extLst>
                <a:ext uri="{FF2B5EF4-FFF2-40B4-BE49-F238E27FC236}">
                  <a16:creationId xmlns:a16="http://schemas.microsoft.com/office/drawing/2014/main" id="{91493CA3-C642-477C-BF56-184ED282B7A4}"/>
                </a:ext>
              </a:extLst>
            </p:cNvPr>
            <p:cNvGrpSpPr>
              <a:grpSpLocks/>
            </p:cNvGrpSpPr>
            <p:nvPr/>
          </p:nvGrpSpPr>
          <p:grpSpPr bwMode="auto">
            <a:xfrm rot="-10345136">
              <a:off x="441" y="2948"/>
              <a:ext cx="132" cy="328"/>
              <a:chOff x="4637" y="6346"/>
              <a:chExt cx="331" cy="819"/>
            </a:xfrm>
          </p:grpSpPr>
          <p:sp>
            <p:nvSpPr>
              <p:cNvPr id="13430" name="AutoShape 52">
                <a:extLst>
                  <a:ext uri="{FF2B5EF4-FFF2-40B4-BE49-F238E27FC236}">
                    <a16:creationId xmlns:a16="http://schemas.microsoft.com/office/drawing/2014/main" id="{71D1A44D-791E-4FD4-91FF-E9403E15D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4474" y="687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31" name="AutoShape 53">
                <a:extLst>
                  <a:ext uri="{FF2B5EF4-FFF2-40B4-BE49-F238E27FC236}">
                    <a16:creationId xmlns:a16="http://schemas.microsoft.com/office/drawing/2014/main" id="{23765862-EE75-4810-850E-8293DC006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4673" y="650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32" name="Oval 54">
                <a:extLst>
                  <a:ext uri="{FF2B5EF4-FFF2-40B4-BE49-F238E27FC236}">
                    <a16:creationId xmlns:a16="http://schemas.microsoft.com/office/drawing/2014/main" id="{4CCCB44D-31B3-43B8-8038-A891FFE45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0720" flipH="1">
                <a:off x="4820" y="6715"/>
                <a:ext cx="48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0" name="Group 55">
              <a:extLst>
                <a:ext uri="{FF2B5EF4-FFF2-40B4-BE49-F238E27FC236}">
                  <a16:creationId xmlns:a16="http://schemas.microsoft.com/office/drawing/2014/main" id="{51C958BA-E684-47CA-944F-385FE28E315F}"/>
                </a:ext>
              </a:extLst>
            </p:cNvPr>
            <p:cNvGrpSpPr>
              <a:grpSpLocks/>
            </p:cNvGrpSpPr>
            <p:nvPr/>
          </p:nvGrpSpPr>
          <p:grpSpPr bwMode="auto">
            <a:xfrm rot="433478">
              <a:off x="1099" y="710"/>
              <a:ext cx="192" cy="364"/>
              <a:chOff x="6092" y="8386"/>
              <a:chExt cx="481" cy="910"/>
            </a:xfrm>
          </p:grpSpPr>
          <p:sp>
            <p:nvSpPr>
              <p:cNvPr id="13425" name="AutoShape 56">
                <a:extLst>
                  <a:ext uri="{FF2B5EF4-FFF2-40B4-BE49-F238E27FC236}">
                    <a16:creationId xmlns:a16="http://schemas.microsoft.com/office/drawing/2014/main" id="{E4B18366-DF15-485D-BEC6-64053DD87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5929" y="891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26" name="AutoShape 57">
                <a:extLst>
                  <a:ext uri="{FF2B5EF4-FFF2-40B4-BE49-F238E27FC236}">
                    <a16:creationId xmlns:a16="http://schemas.microsoft.com/office/drawing/2014/main" id="{A3786DFF-2457-45D4-8753-C99DBC154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6128" y="854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27" name="AutoShape 58">
                <a:extLst>
                  <a:ext uri="{FF2B5EF4-FFF2-40B4-BE49-F238E27FC236}">
                    <a16:creationId xmlns:a16="http://schemas.microsoft.com/office/drawing/2014/main" id="{F901F369-F6C5-47A4-869C-E5EF3A3A8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70343" flipH="1">
                <a:off x="6278" y="864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28" name="AutoShape 59">
                <a:extLst>
                  <a:ext uri="{FF2B5EF4-FFF2-40B4-BE49-F238E27FC236}">
                    <a16:creationId xmlns:a16="http://schemas.microsoft.com/office/drawing/2014/main" id="{68478A84-2C01-4D58-9CD2-FC90F1B7C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77127" flipH="1">
                <a:off x="6079" y="9001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29" name="Oval 60">
                <a:extLst>
                  <a:ext uri="{FF2B5EF4-FFF2-40B4-BE49-F238E27FC236}">
                    <a16:creationId xmlns:a16="http://schemas.microsoft.com/office/drawing/2014/main" id="{FB595785-7384-4E70-B5C7-F0F43676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90720" flipH="1">
                <a:off x="6286" y="8743"/>
                <a:ext cx="71" cy="21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1" name="Group 61">
              <a:extLst>
                <a:ext uri="{FF2B5EF4-FFF2-40B4-BE49-F238E27FC236}">
                  <a16:creationId xmlns:a16="http://schemas.microsoft.com/office/drawing/2014/main" id="{5D9C23FB-E4AE-48B8-B4A7-F20B0817E72D}"/>
                </a:ext>
              </a:extLst>
            </p:cNvPr>
            <p:cNvGrpSpPr>
              <a:grpSpLocks/>
            </p:cNvGrpSpPr>
            <p:nvPr/>
          </p:nvGrpSpPr>
          <p:grpSpPr bwMode="auto">
            <a:xfrm rot="10542454">
              <a:off x="1263" y="810"/>
              <a:ext cx="192" cy="364"/>
              <a:chOff x="6092" y="8386"/>
              <a:chExt cx="481" cy="910"/>
            </a:xfrm>
          </p:grpSpPr>
          <p:sp>
            <p:nvSpPr>
              <p:cNvPr id="13420" name="AutoShape 62">
                <a:extLst>
                  <a:ext uri="{FF2B5EF4-FFF2-40B4-BE49-F238E27FC236}">
                    <a16:creationId xmlns:a16="http://schemas.microsoft.com/office/drawing/2014/main" id="{80C61ECD-6B4B-4A22-BB1F-D793FC7D8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5929" y="891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21" name="AutoShape 63">
                <a:extLst>
                  <a:ext uri="{FF2B5EF4-FFF2-40B4-BE49-F238E27FC236}">
                    <a16:creationId xmlns:a16="http://schemas.microsoft.com/office/drawing/2014/main" id="{187059A3-7062-491C-AA03-F9B4559D6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6128" y="854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22" name="AutoShape 64">
                <a:extLst>
                  <a:ext uri="{FF2B5EF4-FFF2-40B4-BE49-F238E27FC236}">
                    <a16:creationId xmlns:a16="http://schemas.microsoft.com/office/drawing/2014/main" id="{9BD3B8E9-2DA2-496E-AADA-0EE6AF50B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70343" flipH="1">
                <a:off x="6278" y="864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23" name="AutoShape 65">
                <a:extLst>
                  <a:ext uri="{FF2B5EF4-FFF2-40B4-BE49-F238E27FC236}">
                    <a16:creationId xmlns:a16="http://schemas.microsoft.com/office/drawing/2014/main" id="{BF149CB7-1D9B-4228-8CEA-ECE858EEC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77127" flipH="1">
                <a:off x="6079" y="9001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24" name="Oval 66">
                <a:extLst>
                  <a:ext uri="{FF2B5EF4-FFF2-40B4-BE49-F238E27FC236}">
                    <a16:creationId xmlns:a16="http://schemas.microsoft.com/office/drawing/2014/main" id="{046D53C9-2BB5-4894-B1DF-80C983D3A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90720" flipH="1">
                <a:off x="6286" y="8743"/>
                <a:ext cx="71" cy="21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2" name="Group 67">
              <a:extLst>
                <a:ext uri="{FF2B5EF4-FFF2-40B4-BE49-F238E27FC236}">
                  <a16:creationId xmlns:a16="http://schemas.microsoft.com/office/drawing/2014/main" id="{7A2DF878-C5F8-43CB-B6DD-3AE64376F4BB}"/>
                </a:ext>
              </a:extLst>
            </p:cNvPr>
            <p:cNvGrpSpPr>
              <a:grpSpLocks/>
            </p:cNvGrpSpPr>
            <p:nvPr/>
          </p:nvGrpSpPr>
          <p:grpSpPr bwMode="auto">
            <a:xfrm rot="-2628394">
              <a:off x="4227" y="786"/>
              <a:ext cx="192" cy="364"/>
              <a:chOff x="6092" y="8386"/>
              <a:chExt cx="481" cy="910"/>
            </a:xfrm>
          </p:grpSpPr>
          <p:sp>
            <p:nvSpPr>
              <p:cNvPr id="13415" name="AutoShape 68">
                <a:extLst>
                  <a:ext uri="{FF2B5EF4-FFF2-40B4-BE49-F238E27FC236}">
                    <a16:creationId xmlns:a16="http://schemas.microsoft.com/office/drawing/2014/main" id="{A6B591ED-6E19-4C8D-A3FA-6FE359281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5929" y="891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16" name="AutoShape 69">
                <a:extLst>
                  <a:ext uri="{FF2B5EF4-FFF2-40B4-BE49-F238E27FC236}">
                    <a16:creationId xmlns:a16="http://schemas.microsoft.com/office/drawing/2014/main" id="{98FABF48-5E0D-48D3-8547-3B3AA3CAD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6128" y="854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17" name="AutoShape 70">
                <a:extLst>
                  <a:ext uri="{FF2B5EF4-FFF2-40B4-BE49-F238E27FC236}">
                    <a16:creationId xmlns:a16="http://schemas.microsoft.com/office/drawing/2014/main" id="{211C49F5-4D87-48A0-8C36-9258E792B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70343" flipH="1">
                <a:off x="6278" y="864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18" name="AutoShape 71">
                <a:extLst>
                  <a:ext uri="{FF2B5EF4-FFF2-40B4-BE49-F238E27FC236}">
                    <a16:creationId xmlns:a16="http://schemas.microsoft.com/office/drawing/2014/main" id="{572E97C5-C6B3-457F-B11A-C8F2B8924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77127" flipH="1">
                <a:off x="6079" y="9001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19" name="Oval 72">
                <a:extLst>
                  <a:ext uri="{FF2B5EF4-FFF2-40B4-BE49-F238E27FC236}">
                    <a16:creationId xmlns:a16="http://schemas.microsoft.com/office/drawing/2014/main" id="{0B014526-BA61-48F4-9A4F-E52D152C7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90720" flipH="1">
                <a:off x="6286" y="8743"/>
                <a:ext cx="71" cy="21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3" name="Group 73">
              <a:extLst>
                <a:ext uri="{FF2B5EF4-FFF2-40B4-BE49-F238E27FC236}">
                  <a16:creationId xmlns:a16="http://schemas.microsoft.com/office/drawing/2014/main" id="{1DE50DFD-BABA-4DFF-9979-17B5DC84CEA6}"/>
                </a:ext>
              </a:extLst>
            </p:cNvPr>
            <p:cNvGrpSpPr>
              <a:grpSpLocks/>
            </p:cNvGrpSpPr>
            <p:nvPr/>
          </p:nvGrpSpPr>
          <p:grpSpPr bwMode="auto">
            <a:xfrm rot="-4864228">
              <a:off x="3915" y="1862"/>
              <a:ext cx="192" cy="364"/>
              <a:chOff x="6092" y="8386"/>
              <a:chExt cx="481" cy="910"/>
            </a:xfrm>
          </p:grpSpPr>
          <p:sp>
            <p:nvSpPr>
              <p:cNvPr id="13410" name="AutoShape 74">
                <a:extLst>
                  <a:ext uri="{FF2B5EF4-FFF2-40B4-BE49-F238E27FC236}">
                    <a16:creationId xmlns:a16="http://schemas.microsoft.com/office/drawing/2014/main" id="{C50D9FBC-049F-4D3E-AF51-EF376CAD2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5929" y="891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11" name="AutoShape 75">
                <a:extLst>
                  <a:ext uri="{FF2B5EF4-FFF2-40B4-BE49-F238E27FC236}">
                    <a16:creationId xmlns:a16="http://schemas.microsoft.com/office/drawing/2014/main" id="{EC7DE49F-799E-4D07-A10B-6417BE7D2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6128" y="854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12" name="AutoShape 76">
                <a:extLst>
                  <a:ext uri="{FF2B5EF4-FFF2-40B4-BE49-F238E27FC236}">
                    <a16:creationId xmlns:a16="http://schemas.microsoft.com/office/drawing/2014/main" id="{C915EF38-70C2-461A-9011-056595B84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70343" flipH="1">
                <a:off x="6278" y="864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13" name="AutoShape 77">
                <a:extLst>
                  <a:ext uri="{FF2B5EF4-FFF2-40B4-BE49-F238E27FC236}">
                    <a16:creationId xmlns:a16="http://schemas.microsoft.com/office/drawing/2014/main" id="{ECFDDCB8-A8C1-4CAE-A1D6-F06428FD7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77127" flipH="1">
                <a:off x="6079" y="9001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14" name="Oval 78">
                <a:extLst>
                  <a:ext uri="{FF2B5EF4-FFF2-40B4-BE49-F238E27FC236}">
                    <a16:creationId xmlns:a16="http://schemas.microsoft.com/office/drawing/2014/main" id="{0389CA4E-F73D-42C4-87C9-2F46B0CB0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90720" flipH="1">
                <a:off x="6286" y="8743"/>
                <a:ext cx="71" cy="21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4" name="Group 79">
              <a:extLst>
                <a:ext uri="{FF2B5EF4-FFF2-40B4-BE49-F238E27FC236}">
                  <a16:creationId xmlns:a16="http://schemas.microsoft.com/office/drawing/2014/main" id="{C6D498C0-9C15-413C-B17C-56D53A5E4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3" y="1894"/>
              <a:ext cx="192" cy="364"/>
              <a:chOff x="6092" y="8386"/>
              <a:chExt cx="481" cy="910"/>
            </a:xfrm>
          </p:grpSpPr>
          <p:sp>
            <p:nvSpPr>
              <p:cNvPr id="13405" name="AutoShape 80">
                <a:extLst>
                  <a:ext uri="{FF2B5EF4-FFF2-40B4-BE49-F238E27FC236}">
                    <a16:creationId xmlns:a16="http://schemas.microsoft.com/office/drawing/2014/main" id="{AB074BD6-5431-481C-8D7E-3B08E5FDA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5929" y="891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06" name="AutoShape 81">
                <a:extLst>
                  <a:ext uri="{FF2B5EF4-FFF2-40B4-BE49-F238E27FC236}">
                    <a16:creationId xmlns:a16="http://schemas.microsoft.com/office/drawing/2014/main" id="{BD776059-7C5E-42E3-9A06-99F05F4A4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6128" y="854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07" name="AutoShape 82">
                <a:extLst>
                  <a:ext uri="{FF2B5EF4-FFF2-40B4-BE49-F238E27FC236}">
                    <a16:creationId xmlns:a16="http://schemas.microsoft.com/office/drawing/2014/main" id="{94996CF3-F7BB-4A61-B482-C28BAA023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70343" flipH="1">
                <a:off x="6278" y="864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08" name="AutoShape 83">
                <a:extLst>
                  <a:ext uri="{FF2B5EF4-FFF2-40B4-BE49-F238E27FC236}">
                    <a16:creationId xmlns:a16="http://schemas.microsoft.com/office/drawing/2014/main" id="{B46549FC-9E08-4374-9154-713DE2E92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77127" flipH="1">
                <a:off x="6079" y="9001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09" name="Oval 84">
                <a:extLst>
                  <a:ext uri="{FF2B5EF4-FFF2-40B4-BE49-F238E27FC236}">
                    <a16:creationId xmlns:a16="http://schemas.microsoft.com/office/drawing/2014/main" id="{441A771F-09FB-4119-B891-DA6B16BD8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90720" flipH="1">
                <a:off x="6286" y="8743"/>
                <a:ext cx="71" cy="21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5" name="Group 85">
              <a:extLst>
                <a:ext uri="{FF2B5EF4-FFF2-40B4-BE49-F238E27FC236}">
                  <a16:creationId xmlns:a16="http://schemas.microsoft.com/office/drawing/2014/main" id="{9842F5CA-9158-4C94-9A02-10A9FEA93682}"/>
                </a:ext>
              </a:extLst>
            </p:cNvPr>
            <p:cNvGrpSpPr>
              <a:grpSpLocks/>
            </p:cNvGrpSpPr>
            <p:nvPr/>
          </p:nvGrpSpPr>
          <p:grpSpPr bwMode="auto">
            <a:xfrm rot="7586448">
              <a:off x="4407" y="734"/>
              <a:ext cx="192" cy="364"/>
              <a:chOff x="6092" y="8386"/>
              <a:chExt cx="481" cy="910"/>
            </a:xfrm>
          </p:grpSpPr>
          <p:sp>
            <p:nvSpPr>
              <p:cNvPr id="13400" name="AutoShape 86">
                <a:extLst>
                  <a:ext uri="{FF2B5EF4-FFF2-40B4-BE49-F238E27FC236}">
                    <a16:creationId xmlns:a16="http://schemas.microsoft.com/office/drawing/2014/main" id="{978FB3B8-23C0-420D-B20A-46D48836E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5929" y="891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01" name="AutoShape 87">
                <a:extLst>
                  <a:ext uri="{FF2B5EF4-FFF2-40B4-BE49-F238E27FC236}">
                    <a16:creationId xmlns:a16="http://schemas.microsoft.com/office/drawing/2014/main" id="{8EC01C2B-2F30-4D5F-A237-0F16B70EF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6128" y="854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02" name="AutoShape 88">
                <a:extLst>
                  <a:ext uri="{FF2B5EF4-FFF2-40B4-BE49-F238E27FC236}">
                    <a16:creationId xmlns:a16="http://schemas.microsoft.com/office/drawing/2014/main" id="{99A3BCF3-1C6A-4B47-8052-70102FD78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70343" flipH="1">
                <a:off x="6278" y="864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03" name="AutoShape 89">
                <a:extLst>
                  <a:ext uri="{FF2B5EF4-FFF2-40B4-BE49-F238E27FC236}">
                    <a16:creationId xmlns:a16="http://schemas.microsoft.com/office/drawing/2014/main" id="{4814A15E-BCB5-4616-8100-FBC61AA1B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77127" flipH="1">
                <a:off x="6079" y="9001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404" name="Oval 90">
                <a:extLst>
                  <a:ext uri="{FF2B5EF4-FFF2-40B4-BE49-F238E27FC236}">
                    <a16:creationId xmlns:a16="http://schemas.microsoft.com/office/drawing/2014/main" id="{81486AD3-8D0E-4C28-B047-F64F774D2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90720" flipH="1">
                <a:off x="6286" y="8743"/>
                <a:ext cx="71" cy="21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6" name="Group 91">
              <a:extLst>
                <a:ext uri="{FF2B5EF4-FFF2-40B4-BE49-F238E27FC236}">
                  <a16:creationId xmlns:a16="http://schemas.microsoft.com/office/drawing/2014/main" id="{76F4072B-990E-4BD6-99B2-EA79DEE2AE66}"/>
                </a:ext>
              </a:extLst>
            </p:cNvPr>
            <p:cNvGrpSpPr>
              <a:grpSpLocks/>
            </p:cNvGrpSpPr>
            <p:nvPr/>
          </p:nvGrpSpPr>
          <p:grpSpPr bwMode="auto">
            <a:xfrm rot="-1488441">
              <a:off x="4819" y="1854"/>
              <a:ext cx="192" cy="364"/>
              <a:chOff x="6092" y="8386"/>
              <a:chExt cx="481" cy="910"/>
            </a:xfrm>
          </p:grpSpPr>
          <p:sp>
            <p:nvSpPr>
              <p:cNvPr id="13395" name="AutoShape 92">
                <a:extLst>
                  <a:ext uri="{FF2B5EF4-FFF2-40B4-BE49-F238E27FC236}">
                    <a16:creationId xmlns:a16="http://schemas.microsoft.com/office/drawing/2014/main" id="{75652B98-16E8-4589-BD6D-AFE9852AF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5929" y="891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96" name="AutoShape 93">
                <a:extLst>
                  <a:ext uri="{FF2B5EF4-FFF2-40B4-BE49-F238E27FC236}">
                    <a16:creationId xmlns:a16="http://schemas.microsoft.com/office/drawing/2014/main" id="{A8B791C6-7472-49A6-8279-425AE9C52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6128" y="854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97" name="AutoShape 94">
                <a:extLst>
                  <a:ext uri="{FF2B5EF4-FFF2-40B4-BE49-F238E27FC236}">
                    <a16:creationId xmlns:a16="http://schemas.microsoft.com/office/drawing/2014/main" id="{3B9945F7-827B-4437-B98C-56CBF8EA4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70343" flipH="1">
                <a:off x="6278" y="864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98" name="AutoShape 95">
                <a:extLst>
                  <a:ext uri="{FF2B5EF4-FFF2-40B4-BE49-F238E27FC236}">
                    <a16:creationId xmlns:a16="http://schemas.microsoft.com/office/drawing/2014/main" id="{E2A18187-904C-453F-9FA6-E74DEB63D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77127" flipH="1">
                <a:off x="6079" y="9001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99" name="Oval 96">
                <a:extLst>
                  <a:ext uri="{FF2B5EF4-FFF2-40B4-BE49-F238E27FC236}">
                    <a16:creationId xmlns:a16="http://schemas.microsoft.com/office/drawing/2014/main" id="{D84A9240-B862-49DD-9BC9-6B72607BC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90720" flipH="1">
                <a:off x="6286" y="8743"/>
                <a:ext cx="71" cy="21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7" name="Group 97">
              <a:extLst>
                <a:ext uri="{FF2B5EF4-FFF2-40B4-BE49-F238E27FC236}">
                  <a16:creationId xmlns:a16="http://schemas.microsoft.com/office/drawing/2014/main" id="{EE5471B5-6DE0-4552-A5A3-F5DCB937B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" y="1810"/>
              <a:ext cx="192" cy="364"/>
              <a:chOff x="6092" y="8386"/>
              <a:chExt cx="481" cy="910"/>
            </a:xfrm>
          </p:grpSpPr>
          <p:sp>
            <p:nvSpPr>
              <p:cNvPr id="13390" name="AutoShape 98">
                <a:extLst>
                  <a:ext uri="{FF2B5EF4-FFF2-40B4-BE49-F238E27FC236}">
                    <a16:creationId xmlns:a16="http://schemas.microsoft.com/office/drawing/2014/main" id="{4A15740B-77EA-44B9-874D-C7AF4C444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5929" y="891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91" name="AutoShape 99">
                <a:extLst>
                  <a:ext uri="{FF2B5EF4-FFF2-40B4-BE49-F238E27FC236}">
                    <a16:creationId xmlns:a16="http://schemas.microsoft.com/office/drawing/2014/main" id="{AA31B51B-618E-4DBF-B93E-4833CFD7D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6128" y="854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92" name="AutoShape 100">
                <a:extLst>
                  <a:ext uri="{FF2B5EF4-FFF2-40B4-BE49-F238E27FC236}">
                    <a16:creationId xmlns:a16="http://schemas.microsoft.com/office/drawing/2014/main" id="{32F3CA22-E92F-43EF-9FA0-FB2B9B94E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70343" flipH="1">
                <a:off x="6278" y="864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93" name="AutoShape 101">
                <a:extLst>
                  <a:ext uri="{FF2B5EF4-FFF2-40B4-BE49-F238E27FC236}">
                    <a16:creationId xmlns:a16="http://schemas.microsoft.com/office/drawing/2014/main" id="{C39E2224-E07F-4B03-9C83-90E53A299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77127" flipH="1">
                <a:off x="6079" y="9001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94" name="Oval 102">
                <a:extLst>
                  <a:ext uri="{FF2B5EF4-FFF2-40B4-BE49-F238E27FC236}">
                    <a16:creationId xmlns:a16="http://schemas.microsoft.com/office/drawing/2014/main" id="{F26967F3-8B9B-4159-801D-1D7BEDED0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90720" flipH="1">
                <a:off x="6286" y="8743"/>
                <a:ext cx="71" cy="21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8" name="Group 103">
              <a:extLst>
                <a:ext uri="{FF2B5EF4-FFF2-40B4-BE49-F238E27FC236}">
                  <a16:creationId xmlns:a16="http://schemas.microsoft.com/office/drawing/2014/main" id="{F7414A68-A973-46C4-885F-5A633F654448}"/>
                </a:ext>
              </a:extLst>
            </p:cNvPr>
            <p:cNvGrpSpPr>
              <a:grpSpLocks/>
            </p:cNvGrpSpPr>
            <p:nvPr/>
          </p:nvGrpSpPr>
          <p:grpSpPr bwMode="auto">
            <a:xfrm rot="10159002">
              <a:off x="965" y="2916"/>
              <a:ext cx="132" cy="328"/>
              <a:chOff x="4637" y="6346"/>
              <a:chExt cx="331" cy="819"/>
            </a:xfrm>
          </p:grpSpPr>
          <p:sp>
            <p:nvSpPr>
              <p:cNvPr id="13387" name="AutoShape 104">
                <a:extLst>
                  <a:ext uri="{FF2B5EF4-FFF2-40B4-BE49-F238E27FC236}">
                    <a16:creationId xmlns:a16="http://schemas.microsoft.com/office/drawing/2014/main" id="{AFA82573-E5F4-4A49-AAB2-7BA4A09DA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4474" y="687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88" name="AutoShape 105">
                <a:extLst>
                  <a:ext uri="{FF2B5EF4-FFF2-40B4-BE49-F238E27FC236}">
                    <a16:creationId xmlns:a16="http://schemas.microsoft.com/office/drawing/2014/main" id="{54F34404-CC6C-4A51-91C3-19AEA98D3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4673" y="650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89" name="Oval 106">
                <a:extLst>
                  <a:ext uri="{FF2B5EF4-FFF2-40B4-BE49-F238E27FC236}">
                    <a16:creationId xmlns:a16="http://schemas.microsoft.com/office/drawing/2014/main" id="{FF264E29-D6B0-453E-9630-77E7EA185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0720" flipH="1">
                <a:off x="4820" y="6715"/>
                <a:ext cx="48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59" name="Group 107">
              <a:extLst>
                <a:ext uri="{FF2B5EF4-FFF2-40B4-BE49-F238E27FC236}">
                  <a16:creationId xmlns:a16="http://schemas.microsoft.com/office/drawing/2014/main" id="{45FE4DE7-51BB-4D0F-A7B3-630A919A01F1}"/>
                </a:ext>
              </a:extLst>
            </p:cNvPr>
            <p:cNvGrpSpPr>
              <a:grpSpLocks/>
            </p:cNvGrpSpPr>
            <p:nvPr/>
          </p:nvGrpSpPr>
          <p:grpSpPr bwMode="auto">
            <a:xfrm rot="-1640020">
              <a:off x="4213" y="2924"/>
              <a:ext cx="132" cy="328"/>
              <a:chOff x="4637" y="6346"/>
              <a:chExt cx="331" cy="819"/>
            </a:xfrm>
          </p:grpSpPr>
          <p:sp>
            <p:nvSpPr>
              <p:cNvPr id="13384" name="AutoShape 108">
                <a:extLst>
                  <a:ext uri="{FF2B5EF4-FFF2-40B4-BE49-F238E27FC236}">
                    <a16:creationId xmlns:a16="http://schemas.microsoft.com/office/drawing/2014/main" id="{2B1EC43C-9C82-4AE6-81A2-EBC1818F3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4474" y="687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85" name="AutoShape 109">
                <a:extLst>
                  <a:ext uri="{FF2B5EF4-FFF2-40B4-BE49-F238E27FC236}">
                    <a16:creationId xmlns:a16="http://schemas.microsoft.com/office/drawing/2014/main" id="{49C16A86-0E08-4DE8-9732-8D1238DCE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4673" y="650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86" name="Oval 110">
                <a:extLst>
                  <a:ext uri="{FF2B5EF4-FFF2-40B4-BE49-F238E27FC236}">
                    <a16:creationId xmlns:a16="http://schemas.microsoft.com/office/drawing/2014/main" id="{C1836930-A16C-48FF-9234-FA49A44B1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0720" flipH="1">
                <a:off x="4820" y="6715"/>
                <a:ext cx="48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60" name="Group 111">
              <a:extLst>
                <a:ext uri="{FF2B5EF4-FFF2-40B4-BE49-F238E27FC236}">
                  <a16:creationId xmlns:a16="http://schemas.microsoft.com/office/drawing/2014/main" id="{7F07B5C9-DF0A-4BE7-BEA8-DD5682D4257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049" y="2856"/>
              <a:ext cx="132" cy="328"/>
              <a:chOff x="4637" y="6346"/>
              <a:chExt cx="331" cy="819"/>
            </a:xfrm>
          </p:grpSpPr>
          <p:sp>
            <p:nvSpPr>
              <p:cNvPr id="13381" name="AutoShape 112">
                <a:extLst>
                  <a:ext uri="{FF2B5EF4-FFF2-40B4-BE49-F238E27FC236}">
                    <a16:creationId xmlns:a16="http://schemas.microsoft.com/office/drawing/2014/main" id="{C7A57DD5-33E4-4E69-B17C-0FC94DFE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4474" y="687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82" name="AutoShape 113">
                <a:extLst>
                  <a:ext uri="{FF2B5EF4-FFF2-40B4-BE49-F238E27FC236}">
                    <a16:creationId xmlns:a16="http://schemas.microsoft.com/office/drawing/2014/main" id="{1CF668E7-BACC-4851-A35D-CA7B66861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4673" y="650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83" name="Oval 114">
                <a:extLst>
                  <a:ext uri="{FF2B5EF4-FFF2-40B4-BE49-F238E27FC236}">
                    <a16:creationId xmlns:a16="http://schemas.microsoft.com/office/drawing/2014/main" id="{9F00B8FE-A0B7-47A4-9C55-14D2AA0D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0720" flipH="1">
                <a:off x="4820" y="6715"/>
                <a:ext cx="48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61" name="Group 115">
              <a:extLst>
                <a:ext uri="{FF2B5EF4-FFF2-40B4-BE49-F238E27FC236}">
                  <a16:creationId xmlns:a16="http://schemas.microsoft.com/office/drawing/2014/main" id="{98C599ED-43F5-494A-93B5-B2E769095604}"/>
                </a:ext>
              </a:extLst>
            </p:cNvPr>
            <p:cNvGrpSpPr>
              <a:grpSpLocks/>
            </p:cNvGrpSpPr>
            <p:nvPr/>
          </p:nvGrpSpPr>
          <p:grpSpPr bwMode="auto">
            <a:xfrm rot="-898837">
              <a:off x="849" y="2898"/>
              <a:ext cx="132" cy="328"/>
              <a:chOff x="4637" y="6346"/>
              <a:chExt cx="331" cy="819"/>
            </a:xfrm>
          </p:grpSpPr>
          <p:sp>
            <p:nvSpPr>
              <p:cNvPr id="13378" name="AutoShape 116">
                <a:extLst>
                  <a:ext uri="{FF2B5EF4-FFF2-40B4-BE49-F238E27FC236}">
                    <a16:creationId xmlns:a16="http://schemas.microsoft.com/office/drawing/2014/main" id="{C0E58881-F0E1-416C-9580-7383B1E55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4474" y="687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79" name="AutoShape 117">
                <a:extLst>
                  <a:ext uri="{FF2B5EF4-FFF2-40B4-BE49-F238E27FC236}">
                    <a16:creationId xmlns:a16="http://schemas.microsoft.com/office/drawing/2014/main" id="{3EE22862-1BF1-4030-8BB7-FCD775B2D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4673" y="650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80" name="Oval 118">
                <a:extLst>
                  <a:ext uri="{FF2B5EF4-FFF2-40B4-BE49-F238E27FC236}">
                    <a16:creationId xmlns:a16="http://schemas.microsoft.com/office/drawing/2014/main" id="{B45B9138-D0F1-47D5-B3B2-483C14348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0720" flipH="1">
                <a:off x="4820" y="6715"/>
                <a:ext cx="48" cy="13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62" name="Group 119">
              <a:extLst>
                <a:ext uri="{FF2B5EF4-FFF2-40B4-BE49-F238E27FC236}">
                  <a16:creationId xmlns:a16="http://schemas.microsoft.com/office/drawing/2014/main" id="{1E2004AC-0B27-4030-A472-E9D4B926B809}"/>
                </a:ext>
              </a:extLst>
            </p:cNvPr>
            <p:cNvGrpSpPr>
              <a:grpSpLocks/>
            </p:cNvGrpSpPr>
            <p:nvPr/>
          </p:nvGrpSpPr>
          <p:grpSpPr bwMode="auto">
            <a:xfrm rot="-3000063">
              <a:off x="5229" y="2910"/>
              <a:ext cx="132" cy="328"/>
              <a:chOff x="4637" y="6346"/>
              <a:chExt cx="331" cy="819"/>
            </a:xfrm>
          </p:grpSpPr>
          <p:sp>
            <p:nvSpPr>
              <p:cNvPr id="13375" name="AutoShape 120">
                <a:extLst>
                  <a:ext uri="{FF2B5EF4-FFF2-40B4-BE49-F238E27FC236}">
                    <a16:creationId xmlns:a16="http://schemas.microsoft.com/office/drawing/2014/main" id="{9E6EDDC4-BB4F-4616-AA20-820EC13B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4474" y="687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76" name="AutoShape 121">
                <a:extLst>
                  <a:ext uri="{FF2B5EF4-FFF2-40B4-BE49-F238E27FC236}">
                    <a16:creationId xmlns:a16="http://schemas.microsoft.com/office/drawing/2014/main" id="{F66110A4-7C31-48E8-BAA2-777DDFB0C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4673" y="650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77" name="Oval 122">
                <a:extLst>
                  <a:ext uri="{FF2B5EF4-FFF2-40B4-BE49-F238E27FC236}">
                    <a16:creationId xmlns:a16="http://schemas.microsoft.com/office/drawing/2014/main" id="{BC1DF297-80BF-41B9-92CE-D03DFE1BE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0720" flipH="1">
                <a:off x="4820" y="6715"/>
                <a:ext cx="48" cy="13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3363" name="Group 123">
              <a:extLst>
                <a:ext uri="{FF2B5EF4-FFF2-40B4-BE49-F238E27FC236}">
                  <a16:creationId xmlns:a16="http://schemas.microsoft.com/office/drawing/2014/main" id="{31FBE179-E864-465F-818C-4E8B60A6A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9" y="2918"/>
              <a:ext cx="132" cy="328"/>
              <a:chOff x="4637" y="6346"/>
              <a:chExt cx="331" cy="819"/>
            </a:xfrm>
          </p:grpSpPr>
          <p:sp>
            <p:nvSpPr>
              <p:cNvPr id="13372" name="AutoShape 124">
                <a:extLst>
                  <a:ext uri="{FF2B5EF4-FFF2-40B4-BE49-F238E27FC236}">
                    <a16:creationId xmlns:a16="http://schemas.microsoft.com/office/drawing/2014/main" id="{8CB2CEF0-D20E-48CC-A413-DF366A5B4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0344" flipH="1">
                <a:off x="4474" y="6870"/>
                <a:ext cx="458" cy="132"/>
              </a:xfrm>
              <a:prstGeom prst="wave">
                <a:avLst>
                  <a:gd name="adj1" fmla="val 20644"/>
                  <a:gd name="adj2" fmla="val -5676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73" name="AutoShape 125">
                <a:extLst>
                  <a:ext uri="{FF2B5EF4-FFF2-40B4-BE49-F238E27FC236}">
                    <a16:creationId xmlns:a16="http://schemas.microsoft.com/office/drawing/2014/main" id="{B9A92FCA-DADB-4FB3-ABA4-3570CCAFD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77127" flipH="1">
                <a:off x="4673" y="6509"/>
                <a:ext cx="458" cy="132"/>
              </a:xfrm>
              <a:prstGeom prst="wave">
                <a:avLst>
                  <a:gd name="adj1" fmla="val 20644"/>
                  <a:gd name="adj2" fmla="val -181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3374" name="Oval 126">
                <a:extLst>
                  <a:ext uri="{FF2B5EF4-FFF2-40B4-BE49-F238E27FC236}">
                    <a16:creationId xmlns:a16="http://schemas.microsoft.com/office/drawing/2014/main" id="{53A042A6-583E-4328-8C94-AF4D24575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0720" flipH="1">
                <a:off x="4820" y="6715"/>
                <a:ext cx="48" cy="13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13364" name="Text Box 127">
              <a:extLst>
                <a:ext uri="{FF2B5EF4-FFF2-40B4-BE49-F238E27FC236}">
                  <a16:creationId xmlns:a16="http://schemas.microsoft.com/office/drawing/2014/main" id="{1D7399C5-628B-40CF-B397-0B6989373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" y="3452"/>
              <a:ext cx="896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200"/>
                <a:t>DISOMICKÉ GAMETY</a:t>
              </a:r>
            </a:p>
            <a:p>
              <a:pPr algn="ctr"/>
              <a:endParaRPr lang="cs-CZ" altLang="cs-CZ" sz="1200"/>
            </a:p>
            <a:p>
              <a:pPr algn="ctr"/>
              <a:r>
                <a:rPr lang="cs-CZ" altLang="cs-CZ" sz="1200"/>
                <a:t> </a:t>
              </a:r>
            </a:p>
            <a:p>
              <a:pPr algn="ctr"/>
              <a:r>
                <a:rPr lang="cs-CZ" altLang="cs-CZ" sz="1200"/>
                <a:t>TRISOMIE</a:t>
              </a:r>
            </a:p>
          </p:txBody>
        </p:sp>
        <p:sp>
          <p:nvSpPr>
            <p:cNvPr id="13365" name="Text Box 128">
              <a:extLst>
                <a:ext uri="{FF2B5EF4-FFF2-40B4-BE49-F238E27FC236}">
                  <a16:creationId xmlns:a16="http://schemas.microsoft.com/office/drawing/2014/main" id="{5E4301EA-4594-4CA3-9FAF-C47425FF8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3452"/>
              <a:ext cx="944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200"/>
                <a:t>NULLISOMICKÉ GAMETY </a:t>
              </a:r>
            </a:p>
            <a:p>
              <a:pPr algn="ctr"/>
              <a:endParaRPr lang="cs-CZ" altLang="cs-CZ" sz="1200"/>
            </a:p>
            <a:p>
              <a:pPr algn="ctr"/>
              <a:endParaRPr lang="cs-CZ" altLang="cs-CZ" sz="1200"/>
            </a:p>
            <a:p>
              <a:pPr algn="ctr"/>
              <a:r>
                <a:rPr lang="cs-CZ" altLang="cs-CZ" sz="1200"/>
                <a:t>MONOSOMIE</a:t>
              </a:r>
            </a:p>
          </p:txBody>
        </p:sp>
        <p:sp>
          <p:nvSpPr>
            <p:cNvPr id="13366" name="Text Box 129">
              <a:extLst>
                <a:ext uri="{FF2B5EF4-FFF2-40B4-BE49-F238E27FC236}">
                  <a16:creationId xmlns:a16="http://schemas.microsoft.com/office/drawing/2014/main" id="{AED9383B-CED6-464F-8229-1BC54DB02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" y="3464"/>
              <a:ext cx="962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200"/>
                <a:t>NORMÁLNÍ (MONOSOMICKÉ) GAMETY</a:t>
              </a:r>
            </a:p>
          </p:txBody>
        </p:sp>
        <p:sp>
          <p:nvSpPr>
            <p:cNvPr id="13367" name="AutoShape 130">
              <a:extLst>
                <a:ext uri="{FF2B5EF4-FFF2-40B4-BE49-F238E27FC236}">
                  <a16:creationId xmlns:a16="http://schemas.microsoft.com/office/drawing/2014/main" id="{C8055314-1976-470D-864A-FF653816427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642" y="3216"/>
              <a:ext cx="126" cy="360"/>
            </a:xfrm>
            <a:prstGeom prst="leftBrace">
              <a:avLst>
                <a:gd name="adj1" fmla="val 5357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68" name="AutoShape 131">
              <a:extLst>
                <a:ext uri="{FF2B5EF4-FFF2-40B4-BE49-F238E27FC236}">
                  <a16:creationId xmlns:a16="http://schemas.microsoft.com/office/drawing/2014/main" id="{CC5B24CC-18C4-437A-9219-9CD7F638547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710" y="3210"/>
              <a:ext cx="126" cy="360"/>
            </a:xfrm>
            <a:prstGeom prst="leftBrace">
              <a:avLst>
                <a:gd name="adj1" fmla="val 5357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69" name="AutoShape 132">
              <a:extLst>
                <a:ext uri="{FF2B5EF4-FFF2-40B4-BE49-F238E27FC236}">
                  <a16:creationId xmlns:a16="http://schemas.microsoft.com/office/drawing/2014/main" id="{5BA8E63E-D50C-439C-9B61-D0CB1DE0713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974" y="3216"/>
              <a:ext cx="126" cy="360"/>
            </a:xfrm>
            <a:prstGeom prst="leftBrace">
              <a:avLst>
                <a:gd name="adj1" fmla="val 5357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3370" name="Line 133">
              <a:extLst>
                <a:ext uri="{FF2B5EF4-FFF2-40B4-BE49-F238E27FC236}">
                  <a16:creationId xmlns:a16="http://schemas.microsoft.com/office/drawing/2014/main" id="{14FF8E11-5636-489B-9809-B90B326F0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" y="3738"/>
              <a:ext cx="0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71" name="Line 134">
              <a:extLst>
                <a:ext uri="{FF2B5EF4-FFF2-40B4-BE49-F238E27FC236}">
                  <a16:creationId xmlns:a16="http://schemas.microsoft.com/office/drawing/2014/main" id="{A0B7BD71-C35C-4D05-BEBA-92B05D086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738"/>
              <a:ext cx="0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1FA25FA5-88F2-41D1-B304-44633590EA5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7543800" cy="4984750"/>
            <a:chOff x="918" y="3673"/>
            <a:chExt cx="10800" cy="7849"/>
          </a:xfrm>
        </p:grpSpPr>
        <p:sp>
          <p:nvSpPr>
            <p:cNvPr id="14343" name="Text Box 3">
              <a:extLst>
                <a:ext uri="{FF2B5EF4-FFF2-40B4-BE49-F238E27FC236}">
                  <a16:creationId xmlns:a16="http://schemas.microsoft.com/office/drawing/2014/main" id="{B5F84679-4F4D-49E1-8664-04257F8E0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" y="3673"/>
              <a:ext cx="3516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cs-CZ" sz="1600"/>
            </a:p>
          </p:txBody>
        </p:sp>
        <p:grpSp>
          <p:nvGrpSpPr>
            <p:cNvPr id="14344" name="Group 4">
              <a:extLst>
                <a:ext uri="{FF2B5EF4-FFF2-40B4-BE49-F238E27FC236}">
                  <a16:creationId xmlns:a16="http://schemas.microsoft.com/office/drawing/2014/main" id="{85405036-2B11-4BDF-94DB-FA5CFE1081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3681"/>
              <a:ext cx="9362" cy="7841"/>
              <a:chOff x="1275" y="3766"/>
              <a:chExt cx="9362" cy="7841"/>
            </a:xfrm>
          </p:grpSpPr>
          <p:sp>
            <p:nvSpPr>
              <p:cNvPr id="14345" name="Oval 5">
                <a:extLst>
                  <a:ext uri="{FF2B5EF4-FFF2-40B4-BE49-F238E27FC236}">
                    <a16:creationId xmlns:a16="http://schemas.microsoft.com/office/drawing/2014/main" id="{9F6FBE1A-ECAF-4998-BE25-EAD0C022A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4346" name="Text Box 6">
                <a:extLst>
                  <a:ext uri="{FF2B5EF4-FFF2-40B4-BE49-F238E27FC236}">
                    <a16:creationId xmlns:a16="http://schemas.microsoft.com/office/drawing/2014/main" id="{A5D7FBDE-EBB2-4B8F-9919-917B23B27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4" y="3766"/>
                <a:ext cx="2026" cy="1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/>
              </a:p>
            </p:txBody>
          </p:sp>
          <p:sp>
            <p:nvSpPr>
              <p:cNvPr id="14347" name="Oval 7">
                <a:extLst>
                  <a:ext uri="{FF2B5EF4-FFF2-40B4-BE49-F238E27FC236}">
                    <a16:creationId xmlns:a16="http://schemas.microsoft.com/office/drawing/2014/main" id="{140AA1AF-EA20-4030-881C-FDCEDD688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3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4348" name="Oval 8">
                <a:extLst>
                  <a:ext uri="{FF2B5EF4-FFF2-40B4-BE49-F238E27FC236}">
                    <a16:creationId xmlns:a16="http://schemas.microsoft.com/office/drawing/2014/main" id="{34B64C8A-EC90-4712-B730-7481C41D8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4349" name="Line 9">
                <a:extLst>
                  <a:ext uri="{FF2B5EF4-FFF2-40B4-BE49-F238E27FC236}">
                    <a16:creationId xmlns:a16="http://schemas.microsoft.com/office/drawing/2014/main" id="{2848725E-1420-4606-82A3-C9496F84F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5" y="5675"/>
                <a:ext cx="155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0" name="Line 10">
                <a:extLst>
                  <a:ext uri="{FF2B5EF4-FFF2-40B4-BE49-F238E27FC236}">
                    <a16:creationId xmlns:a16="http://schemas.microsoft.com/office/drawing/2014/main" id="{49E3CE8E-1068-4045-8645-67FED2F39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4" y="5682"/>
                <a:ext cx="0" cy="21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1" name="Oval 11">
                <a:extLst>
                  <a:ext uri="{FF2B5EF4-FFF2-40B4-BE49-F238E27FC236}">
                    <a16:creationId xmlns:a16="http://schemas.microsoft.com/office/drawing/2014/main" id="{1D40CCA5-8C9C-42C6-8503-6AF9F35D4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8" y="77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4352" name="Text Box 12">
                <a:extLst>
                  <a:ext uri="{FF2B5EF4-FFF2-40B4-BE49-F238E27FC236}">
                    <a16:creationId xmlns:a16="http://schemas.microsoft.com/office/drawing/2014/main" id="{C8AB131D-03FC-46BE-9874-D4CE915F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0" y="8997"/>
                <a:ext cx="1473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 b="0"/>
              </a:p>
            </p:txBody>
          </p:sp>
          <p:sp>
            <p:nvSpPr>
              <p:cNvPr id="14353" name="Line 13">
                <a:extLst>
                  <a:ext uri="{FF2B5EF4-FFF2-40B4-BE49-F238E27FC236}">
                    <a16:creationId xmlns:a16="http://schemas.microsoft.com/office/drawing/2014/main" id="{08C90233-95DE-431F-8EB7-E9917DD0F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1" y="6168"/>
                <a:ext cx="954" cy="14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4" name="Line 14">
                <a:extLst>
                  <a:ext uri="{FF2B5EF4-FFF2-40B4-BE49-F238E27FC236}">
                    <a16:creationId xmlns:a16="http://schemas.microsoft.com/office/drawing/2014/main" id="{A5C62C64-2C1D-40B7-8BA7-C850DD246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6174"/>
                <a:ext cx="1022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5" name="Oval 15">
                <a:extLst>
                  <a:ext uri="{FF2B5EF4-FFF2-40B4-BE49-F238E27FC236}">
                    <a16:creationId xmlns:a16="http://schemas.microsoft.com/office/drawing/2014/main" id="{1A6EE2CB-F2B3-41B1-952A-E76B776F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76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4356" name="Oval 16">
                <a:extLst>
                  <a:ext uri="{FF2B5EF4-FFF2-40B4-BE49-F238E27FC236}">
                    <a16:creationId xmlns:a16="http://schemas.microsoft.com/office/drawing/2014/main" id="{1207A628-EE1C-4E50-B521-57C6F455A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7651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4357" name="Oval 17">
                <a:extLst>
                  <a:ext uri="{FF2B5EF4-FFF2-40B4-BE49-F238E27FC236}">
                    <a16:creationId xmlns:a16="http://schemas.microsoft.com/office/drawing/2014/main" id="{26548293-9809-4BE7-B0F6-B5BA3ABC6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" y="1041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4358" name="Line 18">
                <a:extLst>
                  <a:ext uri="{FF2B5EF4-FFF2-40B4-BE49-F238E27FC236}">
                    <a16:creationId xmlns:a16="http://schemas.microsoft.com/office/drawing/2014/main" id="{A078C57B-C546-4673-9397-9C2C6DD01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8747"/>
                <a:ext cx="268" cy="16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9" name="Line 19">
                <a:extLst>
                  <a:ext uri="{FF2B5EF4-FFF2-40B4-BE49-F238E27FC236}">
                    <a16:creationId xmlns:a16="http://schemas.microsoft.com/office/drawing/2014/main" id="{A9E50498-A403-4130-BD69-6FD067B15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9" y="8753"/>
                <a:ext cx="319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0" name="Oval 20">
                <a:extLst>
                  <a:ext uri="{FF2B5EF4-FFF2-40B4-BE49-F238E27FC236}">
                    <a16:creationId xmlns:a16="http://schemas.microsoft.com/office/drawing/2014/main" id="{9263E3AC-A44A-4F24-AFF9-6266C6ED4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10436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4361" name="Line 21">
                <a:extLst>
                  <a:ext uri="{FF2B5EF4-FFF2-40B4-BE49-F238E27FC236}">
                    <a16:creationId xmlns:a16="http://schemas.microsoft.com/office/drawing/2014/main" id="{C34BD239-CCA7-4A77-851C-8F6043DEF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" y="8753"/>
                <a:ext cx="486" cy="1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2" name="Line 22">
                <a:extLst>
                  <a:ext uri="{FF2B5EF4-FFF2-40B4-BE49-F238E27FC236}">
                    <a16:creationId xmlns:a16="http://schemas.microsoft.com/office/drawing/2014/main" id="{E9C02DEE-615E-4DEA-803A-9E49FBA8E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8708"/>
                <a:ext cx="403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3" name="Oval 23">
                <a:extLst>
                  <a:ext uri="{FF2B5EF4-FFF2-40B4-BE49-F238E27FC236}">
                    <a16:creationId xmlns:a16="http://schemas.microsoft.com/office/drawing/2014/main" id="{855BFF0F-5357-4926-B4BD-B58351F98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9" y="10419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4364" name="Oval 24">
                <a:extLst>
                  <a:ext uri="{FF2B5EF4-FFF2-40B4-BE49-F238E27FC236}">
                    <a16:creationId xmlns:a16="http://schemas.microsoft.com/office/drawing/2014/main" id="{3F5C17DA-9F76-4F9F-8F7F-09B8974EB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" y="10408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sp>
        <p:nvSpPr>
          <p:cNvPr id="14339" name="Rectangle 25">
            <a:extLst>
              <a:ext uri="{FF2B5EF4-FFF2-40B4-BE49-F238E27FC236}">
                <a16:creationId xmlns:a16="http://schemas.microsoft.com/office/drawing/2014/main" id="{A61365FF-2D26-4384-A379-858424F4D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81200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2400"/>
              <a:t>aberovaná gameta</a:t>
            </a:r>
            <a:endParaRPr lang="cs-CZ" altLang="cs-CZ" sz="1600"/>
          </a:p>
        </p:txBody>
      </p:sp>
      <p:sp>
        <p:nvSpPr>
          <p:cNvPr id="14340" name="Rectangle 26">
            <a:extLst>
              <a:ext uri="{FF2B5EF4-FFF2-40B4-BE49-F238E27FC236}">
                <a16:creationId xmlns:a16="http://schemas.microsoft.com/office/drawing/2014/main" id="{41BE313B-CB88-4A0A-A28F-7AFAC8436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610600" cy="160020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Úkol 1a – protokol: </a:t>
            </a:r>
            <a:r>
              <a:rPr lang="cs-CZ" altLang="cs-CZ" sz="2800" dirty="0"/>
              <a:t>Nakreslete schematicky vznik </a:t>
            </a:r>
          </a:p>
          <a:p>
            <a:pPr algn="ctr"/>
            <a:r>
              <a:rPr lang="cs-CZ" altLang="cs-CZ" sz="2800" dirty="0" err="1"/>
              <a:t>Klinefelterova</a:t>
            </a:r>
            <a:r>
              <a:rPr lang="cs-CZ" altLang="cs-CZ" sz="2800" dirty="0"/>
              <a:t> syndromu za předpokladu, </a:t>
            </a:r>
          </a:p>
          <a:p>
            <a:pPr algn="ctr"/>
            <a:r>
              <a:rPr lang="cs-CZ" altLang="cs-CZ" sz="2800" dirty="0"/>
              <a:t>že k </a:t>
            </a:r>
            <a:r>
              <a:rPr lang="cs-CZ" altLang="cs-CZ" sz="2800" dirty="0" err="1"/>
              <a:t>nondisjunkci</a:t>
            </a:r>
            <a:r>
              <a:rPr lang="cs-CZ" altLang="cs-CZ" sz="2800" dirty="0"/>
              <a:t> došlo v </a:t>
            </a:r>
            <a:r>
              <a:rPr lang="cs-CZ" altLang="cs-CZ" sz="2800" dirty="0" err="1"/>
              <a:t>meioze</a:t>
            </a:r>
            <a:r>
              <a:rPr lang="cs-CZ" altLang="cs-CZ" sz="2800" dirty="0"/>
              <a:t> I u ženy </a:t>
            </a:r>
          </a:p>
        </p:txBody>
      </p:sp>
      <p:sp>
        <p:nvSpPr>
          <p:cNvPr id="14341" name="Rectangle 27">
            <a:extLst>
              <a:ext uri="{FF2B5EF4-FFF2-40B4-BE49-F238E27FC236}">
                <a16:creationId xmlns:a16="http://schemas.microsoft.com/office/drawing/2014/main" id="{A9A018E1-7455-4B4C-8BBB-A9D532FEA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/>
              <a:t>zygota</a:t>
            </a:r>
            <a:endParaRPr lang="cs-CZ" altLang="cs-CZ"/>
          </a:p>
        </p:txBody>
      </p:sp>
      <p:sp>
        <p:nvSpPr>
          <p:cNvPr id="14342" name="Rectangle 28">
            <a:extLst>
              <a:ext uri="{FF2B5EF4-FFF2-40B4-BE49-F238E27FC236}">
                <a16:creationId xmlns:a16="http://schemas.microsoft.com/office/drawing/2014/main" id="{758C36DA-9C06-4FCD-9FF6-E343CF38F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81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/>
              <a:t> II. rodič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A07F494F-2C73-4724-A721-3C5DDB9D70A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7543800" cy="4984750"/>
            <a:chOff x="918" y="3673"/>
            <a:chExt cx="10800" cy="7849"/>
          </a:xfrm>
        </p:grpSpPr>
        <p:sp>
          <p:nvSpPr>
            <p:cNvPr id="15421" name="Text Box 3">
              <a:extLst>
                <a:ext uri="{FF2B5EF4-FFF2-40B4-BE49-F238E27FC236}">
                  <a16:creationId xmlns:a16="http://schemas.microsoft.com/office/drawing/2014/main" id="{FCEB687D-E621-4AC4-9160-AC58D493D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" y="3673"/>
              <a:ext cx="3516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cs-CZ" sz="1600"/>
            </a:p>
          </p:txBody>
        </p:sp>
        <p:grpSp>
          <p:nvGrpSpPr>
            <p:cNvPr id="15422" name="Group 4">
              <a:extLst>
                <a:ext uri="{FF2B5EF4-FFF2-40B4-BE49-F238E27FC236}">
                  <a16:creationId xmlns:a16="http://schemas.microsoft.com/office/drawing/2014/main" id="{4CDED1DF-A631-4298-88D0-F19E739B0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3681"/>
              <a:ext cx="9362" cy="7841"/>
              <a:chOff x="1275" y="3766"/>
              <a:chExt cx="9362" cy="7841"/>
            </a:xfrm>
          </p:grpSpPr>
          <p:sp>
            <p:nvSpPr>
              <p:cNvPr id="15423" name="Oval 5">
                <a:extLst>
                  <a:ext uri="{FF2B5EF4-FFF2-40B4-BE49-F238E27FC236}">
                    <a16:creationId xmlns:a16="http://schemas.microsoft.com/office/drawing/2014/main" id="{830618A2-9C4C-453C-A594-E218E33E4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5424" name="Text Box 6">
                <a:extLst>
                  <a:ext uri="{FF2B5EF4-FFF2-40B4-BE49-F238E27FC236}">
                    <a16:creationId xmlns:a16="http://schemas.microsoft.com/office/drawing/2014/main" id="{27EA3B4E-F161-4923-AACE-38C32CD5A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4" y="3766"/>
                <a:ext cx="2026" cy="1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/>
              </a:p>
            </p:txBody>
          </p:sp>
          <p:sp>
            <p:nvSpPr>
              <p:cNvPr id="15425" name="Oval 7">
                <a:extLst>
                  <a:ext uri="{FF2B5EF4-FFF2-40B4-BE49-F238E27FC236}">
                    <a16:creationId xmlns:a16="http://schemas.microsoft.com/office/drawing/2014/main" id="{CFE9D08C-F8BB-4132-844A-E6D0B806C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3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5426" name="Oval 8">
                <a:extLst>
                  <a:ext uri="{FF2B5EF4-FFF2-40B4-BE49-F238E27FC236}">
                    <a16:creationId xmlns:a16="http://schemas.microsoft.com/office/drawing/2014/main" id="{E2022A0A-C97E-493D-B1C1-806016F30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5427" name="Line 9">
                <a:extLst>
                  <a:ext uri="{FF2B5EF4-FFF2-40B4-BE49-F238E27FC236}">
                    <a16:creationId xmlns:a16="http://schemas.microsoft.com/office/drawing/2014/main" id="{5106C23C-7F5D-45C3-9527-A71FE478E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5" y="5675"/>
                <a:ext cx="155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8" name="Line 10">
                <a:extLst>
                  <a:ext uri="{FF2B5EF4-FFF2-40B4-BE49-F238E27FC236}">
                    <a16:creationId xmlns:a16="http://schemas.microsoft.com/office/drawing/2014/main" id="{E62193D1-639F-419E-9658-F851031DF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4" y="5682"/>
                <a:ext cx="0" cy="21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9" name="Oval 11">
                <a:extLst>
                  <a:ext uri="{FF2B5EF4-FFF2-40B4-BE49-F238E27FC236}">
                    <a16:creationId xmlns:a16="http://schemas.microsoft.com/office/drawing/2014/main" id="{A75AEDCC-C414-4AF9-AAAD-267071B6A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8" y="77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5430" name="Text Box 12">
                <a:extLst>
                  <a:ext uri="{FF2B5EF4-FFF2-40B4-BE49-F238E27FC236}">
                    <a16:creationId xmlns:a16="http://schemas.microsoft.com/office/drawing/2014/main" id="{4DDCB055-BC24-413F-A500-0B1D77FD3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0" y="8997"/>
                <a:ext cx="1473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 b="0"/>
              </a:p>
            </p:txBody>
          </p:sp>
          <p:sp>
            <p:nvSpPr>
              <p:cNvPr id="15431" name="Line 13">
                <a:extLst>
                  <a:ext uri="{FF2B5EF4-FFF2-40B4-BE49-F238E27FC236}">
                    <a16:creationId xmlns:a16="http://schemas.microsoft.com/office/drawing/2014/main" id="{105A1A81-82EB-4A9A-A2E2-1FEFA3641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1" y="6168"/>
                <a:ext cx="954" cy="14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2" name="Line 14">
                <a:extLst>
                  <a:ext uri="{FF2B5EF4-FFF2-40B4-BE49-F238E27FC236}">
                    <a16:creationId xmlns:a16="http://schemas.microsoft.com/office/drawing/2014/main" id="{FDDF7F5A-FF68-48DF-87FC-2EFE0C1C6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6174"/>
                <a:ext cx="1022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3" name="Oval 15">
                <a:extLst>
                  <a:ext uri="{FF2B5EF4-FFF2-40B4-BE49-F238E27FC236}">
                    <a16:creationId xmlns:a16="http://schemas.microsoft.com/office/drawing/2014/main" id="{9229F267-F703-44E9-801A-669C95C1D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76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5434" name="Oval 16">
                <a:extLst>
                  <a:ext uri="{FF2B5EF4-FFF2-40B4-BE49-F238E27FC236}">
                    <a16:creationId xmlns:a16="http://schemas.microsoft.com/office/drawing/2014/main" id="{8D50CF70-B0F6-496E-B000-D5B0CA4DA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7651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5435" name="Oval 17">
                <a:extLst>
                  <a:ext uri="{FF2B5EF4-FFF2-40B4-BE49-F238E27FC236}">
                    <a16:creationId xmlns:a16="http://schemas.microsoft.com/office/drawing/2014/main" id="{D1F645D0-C457-45CA-AAAC-D100E7A18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" y="1041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5436" name="Line 18">
                <a:extLst>
                  <a:ext uri="{FF2B5EF4-FFF2-40B4-BE49-F238E27FC236}">
                    <a16:creationId xmlns:a16="http://schemas.microsoft.com/office/drawing/2014/main" id="{6378D075-29AE-43EF-94D7-274F28C92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8747"/>
                <a:ext cx="268" cy="16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7" name="Line 19">
                <a:extLst>
                  <a:ext uri="{FF2B5EF4-FFF2-40B4-BE49-F238E27FC236}">
                    <a16:creationId xmlns:a16="http://schemas.microsoft.com/office/drawing/2014/main" id="{A1184CC5-9D69-4984-A4C2-AF47622C8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9" y="8753"/>
                <a:ext cx="319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8" name="Oval 20">
                <a:extLst>
                  <a:ext uri="{FF2B5EF4-FFF2-40B4-BE49-F238E27FC236}">
                    <a16:creationId xmlns:a16="http://schemas.microsoft.com/office/drawing/2014/main" id="{6F7FE5EF-022F-4E8F-848D-0F7C8AB9C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10436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5439" name="Line 21">
                <a:extLst>
                  <a:ext uri="{FF2B5EF4-FFF2-40B4-BE49-F238E27FC236}">
                    <a16:creationId xmlns:a16="http://schemas.microsoft.com/office/drawing/2014/main" id="{6ADB9870-951A-4AF1-8942-D50C2887F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" y="8753"/>
                <a:ext cx="486" cy="1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40" name="Line 22">
                <a:extLst>
                  <a:ext uri="{FF2B5EF4-FFF2-40B4-BE49-F238E27FC236}">
                    <a16:creationId xmlns:a16="http://schemas.microsoft.com/office/drawing/2014/main" id="{5423DFC2-D9C9-477E-9B3F-D5E29822D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8708"/>
                <a:ext cx="403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41" name="Oval 23">
                <a:extLst>
                  <a:ext uri="{FF2B5EF4-FFF2-40B4-BE49-F238E27FC236}">
                    <a16:creationId xmlns:a16="http://schemas.microsoft.com/office/drawing/2014/main" id="{01431068-A4B7-43CA-BD3D-C763E3569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9" y="10419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5442" name="Oval 24">
                <a:extLst>
                  <a:ext uri="{FF2B5EF4-FFF2-40B4-BE49-F238E27FC236}">
                    <a16:creationId xmlns:a16="http://schemas.microsoft.com/office/drawing/2014/main" id="{93B7C178-7AB9-40BF-B3B9-0C7AB40DB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" y="10408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grpSp>
        <p:nvGrpSpPr>
          <p:cNvPr id="15364" name="Group 26">
            <a:extLst>
              <a:ext uri="{FF2B5EF4-FFF2-40B4-BE49-F238E27FC236}">
                <a16:creationId xmlns:a16="http://schemas.microsoft.com/office/drawing/2014/main" id="{3CE3E56A-62CE-46F5-B6B0-DEA38F3AB01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981200"/>
            <a:ext cx="7329487" cy="4471988"/>
            <a:chOff x="567" y="1248"/>
            <a:chExt cx="4617" cy="2817"/>
          </a:xfrm>
        </p:grpSpPr>
        <p:sp>
          <p:nvSpPr>
            <p:cNvPr id="15365" name="Rectangle 27">
              <a:extLst>
                <a:ext uri="{FF2B5EF4-FFF2-40B4-BE49-F238E27FC236}">
                  <a16:creationId xmlns:a16="http://schemas.microsoft.com/office/drawing/2014/main" id="{93690DE9-54E4-47D1-A300-D73140173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248"/>
              <a:ext cx="18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cs-CZ" sz="2400"/>
                <a:t>aberovaná gameta</a:t>
              </a:r>
              <a:endParaRPr lang="cs-CZ" altLang="cs-CZ" sz="1600"/>
            </a:p>
          </p:txBody>
        </p:sp>
        <p:sp>
          <p:nvSpPr>
            <p:cNvPr id="15366" name="Rectangle 28">
              <a:extLst>
                <a:ext uri="{FF2B5EF4-FFF2-40B4-BE49-F238E27FC236}">
                  <a16:creationId xmlns:a16="http://schemas.microsoft.com/office/drawing/2014/main" id="{7B952A62-AE60-43B4-A0D8-9D4BF917B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20"/>
              <a:ext cx="7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/>
                <a:t>zygota</a:t>
              </a:r>
              <a:endParaRPr lang="cs-CZ" altLang="cs-CZ"/>
            </a:p>
          </p:txBody>
        </p:sp>
        <p:sp>
          <p:nvSpPr>
            <p:cNvPr id="15367" name="Rectangle 29">
              <a:extLst>
                <a:ext uri="{FF2B5EF4-FFF2-40B4-BE49-F238E27FC236}">
                  <a16:creationId xmlns:a16="http://schemas.microsoft.com/office/drawing/2014/main" id="{00F55E85-3203-4A5D-858D-90D1239A2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48"/>
              <a:ext cx="12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2400"/>
                <a:t> II. rodič</a:t>
              </a:r>
            </a:p>
          </p:txBody>
        </p:sp>
        <p:sp>
          <p:nvSpPr>
            <p:cNvPr id="15368" name="Rectangle 30">
              <a:extLst>
                <a:ext uri="{FF2B5EF4-FFF2-40B4-BE49-F238E27FC236}">
                  <a16:creationId xmlns:a16="http://schemas.microsoft.com/office/drawing/2014/main" id="{32D7B46A-6569-40D0-8569-91E470D1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92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4400"/>
                <a:t>–</a:t>
              </a:r>
            </a:p>
          </p:txBody>
        </p:sp>
        <p:sp>
          <p:nvSpPr>
            <p:cNvPr id="15369" name="Rectangle 31">
              <a:extLst>
                <a:ext uri="{FF2B5EF4-FFF2-40B4-BE49-F238E27FC236}">
                  <a16:creationId xmlns:a16="http://schemas.microsoft.com/office/drawing/2014/main" id="{A6B5CD00-51CF-431F-8A58-C0C4186D0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96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4400"/>
                <a:t>–</a:t>
              </a:r>
            </a:p>
          </p:txBody>
        </p:sp>
        <p:sp>
          <p:nvSpPr>
            <p:cNvPr id="15370" name="Rectangle 32">
              <a:extLst>
                <a:ext uri="{FF2B5EF4-FFF2-40B4-BE49-F238E27FC236}">
                  <a16:creationId xmlns:a16="http://schemas.microsoft.com/office/drawing/2014/main" id="{0C4B9AEA-3E75-4227-9465-8B6A54D7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696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4400"/>
                <a:t>–</a:t>
              </a:r>
            </a:p>
          </p:txBody>
        </p:sp>
        <p:grpSp>
          <p:nvGrpSpPr>
            <p:cNvPr id="15371" name="Group 33">
              <a:extLst>
                <a:ext uri="{FF2B5EF4-FFF2-40B4-BE49-F238E27FC236}">
                  <a16:creationId xmlns:a16="http://schemas.microsoft.com/office/drawing/2014/main" id="{BAAE24B9-5EED-4B09-B30D-28795CEC6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3" y="1616"/>
              <a:ext cx="135" cy="316"/>
              <a:chOff x="4657" y="9202"/>
              <a:chExt cx="339" cy="790"/>
            </a:xfrm>
          </p:grpSpPr>
          <p:sp>
            <p:nvSpPr>
              <p:cNvPr id="15417" name="Freeform 34">
                <a:extLst>
                  <a:ext uri="{FF2B5EF4-FFF2-40B4-BE49-F238E27FC236}">
                    <a16:creationId xmlns:a16="http://schemas.microsoft.com/office/drawing/2014/main" id="{5CF8B98F-809B-47F3-9271-52A25AF05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8" name="Freeform 35">
                <a:extLst>
                  <a:ext uri="{FF2B5EF4-FFF2-40B4-BE49-F238E27FC236}">
                    <a16:creationId xmlns:a16="http://schemas.microsoft.com/office/drawing/2014/main" id="{914A0325-A74A-40BA-95C6-64AFFCD9DC9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3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9" name="Freeform 36">
                <a:extLst>
                  <a:ext uri="{FF2B5EF4-FFF2-40B4-BE49-F238E27FC236}">
                    <a16:creationId xmlns:a16="http://schemas.microsoft.com/office/drawing/2014/main" id="{206F8520-8012-4301-8EBA-2DA2C91FF8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657" y="9202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0" name="Freeform 37">
                <a:extLst>
                  <a:ext uri="{FF2B5EF4-FFF2-40B4-BE49-F238E27FC236}">
                    <a16:creationId xmlns:a16="http://schemas.microsoft.com/office/drawing/2014/main" id="{7353AC2D-19FA-46D1-B869-13F68D1B67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4888" y="9205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72" name="Group 38">
              <a:extLst>
                <a:ext uri="{FF2B5EF4-FFF2-40B4-BE49-F238E27FC236}">
                  <a16:creationId xmlns:a16="http://schemas.microsoft.com/office/drawing/2014/main" id="{667CD745-50EB-4A20-81E5-5F678B185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2660"/>
              <a:ext cx="135" cy="316"/>
              <a:chOff x="4657" y="9202"/>
              <a:chExt cx="339" cy="790"/>
            </a:xfrm>
          </p:grpSpPr>
          <p:sp>
            <p:nvSpPr>
              <p:cNvPr id="15413" name="Freeform 39">
                <a:extLst>
                  <a:ext uri="{FF2B5EF4-FFF2-40B4-BE49-F238E27FC236}">
                    <a16:creationId xmlns:a16="http://schemas.microsoft.com/office/drawing/2014/main" id="{45B45DFD-F29D-4D2B-A8F5-9E374878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4" name="Freeform 40">
                <a:extLst>
                  <a:ext uri="{FF2B5EF4-FFF2-40B4-BE49-F238E27FC236}">
                    <a16:creationId xmlns:a16="http://schemas.microsoft.com/office/drawing/2014/main" id="{EC17825E-C892-48CF-9FF1-80EE3581CBE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3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5" name="Freeform 41">
                <a:extLst>
                  <a:ext uri="{FF2B5EF4-FFF2-40B4-BE49-F238E27FC236}">
                    <a16:creationId xmlns:a16="http://schemas.microsoft.com/office/drawing/2014/main" id="{78F59C5A-97B4-447D-9C64-4B93991F58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657" y="9202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6" name="Freeform 42">
                <a:extLst>
                  <a:ext uri="{FF2B5EF4-FFF2-40B4-BE49-F238E27FC236}">
                    <a16:creationId xmlns:a16="http://schemas.microsoft.com/office/drawing/2014/main" id="{BEED69A8-04E6-4349-BC5D-38DB6E526A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4888" y="9205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73" name="Group 43">
              <a:extLst>
                <a:ext uri="{FF2B5EF4-FFF2-40B4-BE49-F238E27FC236}">
                  <a16:creationId xmlns:a16="http://schemas.microsoft.com/office/drawing/2014/main" id="{92A48F55-36A0-456D-80D1-132EECEA2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2660"/>
              <a:ext cx="135" cy="316"/>
              <a:chOff x="4657" y="9202"/>
              <a:chExt cx="339" cy="790"/>
            </a:xfrm>
          </p:grpSpPr>
          <p:sp>
            <p:nvSpPr>
              <p:cNvPr id="15409" name="Freeform 44">
                <a:extLst>
                  <a:ext uri="{FF2B5EF4-FFF2-40B4-BE49-F238E27FC236}">
                    <a16:creationId xmlns:a16="http://schemas.microsoft.com/office/drawing/2014/main" id="{425FDA1D-7041-4913-BBCE-14A950619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0" name="Freeform 45">
                <a:extLst>
                  <a:ext uri="{FF2B5EF4-FFF2-40B4-BE49-F238E27FC236}">
                    <a16:creationId xmlns:a16="http://schemas.microsoft.com/office/drawing/2014/main" id="{0DC8E867-4B4A-4998-91E2-6A84C434685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3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1" name="Freeform 46">
                <a:extLst>
                  <a:ext uri="{FF2B5EF4-FFF2-40B4-BE49-F238E27FC236}">
                    <a16:creationId xmlns:a16="http://schemas.microsoft.com/office/drawing/2014/main" id="{722BFA57-EC9B-4E87-B5FB-56A7D6CE83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657" y="9202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2" name="Freeform 47">
                <a:extLst>
                  <a:ext uri="{FF2B5EF4-FFF2-40B4-BE49-F238E27FC236}">
                    <a16:creationId xmlns:a16="http://schemas.microsoft.com/office/drawing/2014/main" id="{0FC61FF5-D8A5-4A49-B351-A83D280A73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4888" y="9205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74" name="Group 48">
              <a:extLst>
                <a:ext uri="{FF2B5EF4-FFF2-40B4-BE49-F238E27FC236}">
                  <a16:creationId xmlns:a16="http://schemas.microsoft.com/office/drawing/2014/main" id="{F43A22F4-30F0-494C-9B40-F617B07E6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1616"/>
              <a:ext cx="135" cy="316"/>
              <a:chOff x="4657" y="9202"/>
              <a:chExt cx="339" cy="790"/>
            </a:xfrm>
          </p:grpSpPr>
          <p:sp>
            <p:nvSpPr>
              <p:cNvPr id="15405" name="Freeform 49">
                <a:extLst>
                  <a:ext uri="{FF2B5EF4-FFF2-40B4-BE49-F238E27FC236}">
                    <a16:creationId xmlns:a16="http://schemas.microsoft.com/office/drawing/2014/main" id="{CDD70D07-F6D9-470C-BAE0-7B5D439AC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6" name="Freeform 50">
                <a:extLst>
                  <a:ext uri="{FF2B5EF4-FFF2-40B4-BE49-F238E27FC236}">
                    <a16:creationId xmlns:a16="http://schemas.microsoft.com/office/drawing/2014/main" id="{C8338DA6-8B1B-4B41-9F44-09385C9D75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3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7" name="Freeform 51">
                <a:extLst>
                  <a:ext uri="{FF2B5EF4-FFF2-40B4-BE49-F238E27FC236}">
                    <a16:creationId xmlns:a16="http://schemas.microsoft.com/office/drawing/2014/main" id="{C1C48376-1F91-4B57-94CA-0C7E5EB207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657" y="9202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8" name="Freeform 52">
                <a:extLst>
                  <a:ext uri="{FF2B5EF4-FFF2-40B4-BE49-F238E27FC236}">
                    <a16:creationId xmlns:a16="http://schemas.microsoft.com/office/drawing/2014/main" id="{A4EDB7ED-62C1-432F-B7A1-1B0E2B5DB9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4888" y="9205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75" name="Group 53">
              <a:extLst>
                <a:ext uri="{FF2B5EF4-FFF2-40B4-BE49-F238E27FC236}">
                  <a16:creationId xmlns:a16="http://schemas.microsoft.com/office/drawing/2014/main" id="{8975B12D-DFAE-4055-879E-F4AEEE451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3750"/>
              <a:ext cx="62" cy="315"/>
              <a:chOff x="4117" y="11857"/>
              <a:chExt cx="156" cy="790"/>
            </a:xfrm>
          </p:grpSpPr>
          <p:sp>
            <p:nvSpPr>
              <p:cNvPr id="15403" name="Freeform 54">
                <a:extLst>
                  <a:ext uri="{FF2B5EF4-FFF2-40B4-BE49-F238E27FC236}">
                    <a16:creationId xmlns:a16="http://schemas.microsoft.com/office/drawing/2014/main" id="{2C0B94A5-F6D2-4386-A174-C9B9C21B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4" name="Freeform 55">
                <a:extLst>
                  <a:ext uri="{FF2B5EF4-FFF2-40B4-BE49-F238E27FC236}">
                    <a16:creationId xmlns:a16="http://schemas.microsoft.com/office/drawing/2014/main" id="{7B0CFDC7-9E92-4B1C-921F-F3D43AE8EC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117" y="11857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76" name="Group 56">
              <a:extLst>
                <a:ext uri="{FF2B5EF4-FFF2-40B4-BE49-F238E27FC236}">
                  <a16:creationId xmlns:a16="http://schemas.microsoft.com/office/drawing/2014/main" id="{BE065CEB-238F-4332-AD5B-D2294639F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3750"/>
              <a:ext cx="62" cy="315"/>
              <a:chOff x="4117" y="11857"/>
              <a:chExt cx="156" cy="790"/>
            </a:xfrm>
          </p:grpSpPr>
          <p:sp>
            <p:nvSpPr>
              <p:cNvPr id="15401" name="Freeform 57">
                <a:extLst>
                  <a:ext uri="{FF2B5EF4-FFF2-40B4-BE49-F238E27FC236}">
                    <a16:creationId xmlns:a16="http://schemas.microsoft.com/office/drawing/2014/main" id="{8B04F1B0-4F04-4BD4-ABA8-0522CCB2A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2" name="Freeform 58">
                <a:extLst>
                  <a:ext uri="{FF2B5EF4-FFF2-40B4-BE49-F238E27FC236}">
                    <a16:creationId xmlns:a16="http://schemas.microsoft.com/office/drawing/2014/main" id="{A4BA7232-1465-48DA-9F8E-A23AA007FB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117" y="11857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77" name="Group 59">
              <a:extLst>
                <a:ext uri="{FF2B5EF4-FFF2-40B4-BE49-F238E27FC236}">
                  <a16:creationId xmlns:a16="http://schemas.microsoft.com/office/drawing/2014/main" id="{537E31FC-23BE-43EF-B4DB-A6519254E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9" y="1618"/>
              <a:ext cx="62" cy="315"/>
              <a:chOff x="4117" y="11857"/>
              <a:chExt cx="156" cy="790"/>
            </a:xfrm>
          </p:grpSpPr>
          <p:sp>
            <p:nvSpPr>
              <p:cNvPr id="15399" name="Freeform 60">
                <a:extLst>
                  <a:ext uri="{FF2B5EF4-FFF2-40B4-BE49-F238E27FC236}">
                    <a16:creationId xmlns:a16="http://schemas.microsoft.com/office/drawing/2014/main" id="{1AF8A7D4-F91D-46F9-A13E-0E4F6A0F3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0" name="Freeform 61">
                <a:extLst>
                  <a:ext uri="{FF2B5EF4-FFF2-40B4-BE49-F238E27FC236}">
                    <a16:creationId xmlns:a16="http://schemas.microsoft.com/office/drawing/2014/main" id="{5D3E4D91-4BAB-4036-9596-C9B6B74F40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117" y="11857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78" name="Group 62">
              <a:extLst>
                <a:ext uri="{FF2B5EF4-FFF2-40B4-BE49-F238E27FC236}">
                  <a16:creationId xmlns:a16="http://schemas.microsoft.com/office/drawing/2014/main" id="{89EEC944-EDDF-4E89-92B9-208C74F8C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6" y="1616"/>
              <a:ext cx="62" cy="315"/>
              <a:chOff x="4117" y="11857"/>
              <a:chExt cx="156" cy="790"/>
            </a:xfrm>
          </p:grpSpPr>
          <p:sp>
            <p:nvSpPr>
              <p:cNvPr id="15397" name="Freeform 63">
                <a:extLst>
                  <a:ext uri="{FF2B5EF4-FFF2-40B4-BE49-F238E27FC236}">
                    <a16:creationId xmlns:a16="http://schemas.microsoft.com/office/drawing/2014/main" id="{1636644E-EED9-4547-8AD4-8022D3EF1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8" name="Freeform 64">
                <a:extLst>
                  <a:ext uri="{FF2B5EF4-FFF2-40B4-BE49-F238E27FC236}">
                    <a16:creationId xmlns:a16="http://schemas.microsoft.com/office/drawing/2014/main" id="{F8A1D917-FAAC-4303-839A-D4DD6190CE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117" y="11857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79" name="Group 65">
              <a:extLst>
                <a:ext uri="{FF2B5EF4-FFF2-40B4-BE49-F238E27FC236}">
                  <a16:creationId xmlns:a16="http://schemas.microsoft.com/office/drawing/2014/main" id="{3278DBE1-9B66-4EF9-8A32-321133515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" y="2704"/>
              <a:ext cx="62" cy="315"/>
              <a:chOff x="4117" y="11857"/>
              <a:chExt cx="156" cy="790"/>
            </a:xfrm>
          </p:grpSpPr>
          <p:sp>
            <p:nvSpPr>
              <p:cNvPr id="15395" name="Freeform 66">
                <a:extLst>
                  <a:ext uri="{FF2B5EF4-FFF2-40B4-BE49-F238E27FC236}">
                    <a16:creationId xmlns:a16="http://schemas.microsoft.com/office/drawing/2014/main" id="{906424A0-48B2-499F-B0A0-39A380F80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6" name="Freeform 67">
                <a:extLst>
                  <a:ext uri="{FF2B5EF4-FFF2-40B4-BE49-F238E27FC236}">
                    <a16:creationId xmlns:a16="http://schemas.microsoft.com/office/drawing/2014/main" id="{9C9B084C-B29A-4A6B-9787-C7FB59E482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117" y="11857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80" name="Group 68">
              <a:extLst>
                <a:ext uri="{FF2B5EF4-FFF2-40B4-BE49-F238E27FC236}">
                  <a16:creationId xmlns:a16="http://schemas.microsoft.com/office/drawing/2014/main" id="{66E82FD2-77DC-4E29-8E71-EFCC97D62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0" y="2707"/>
              <a:ext cx="62" cy="315"/>
              <a:chOff x="4117" y="11857"/>
              <a:chExt cx="156" cy="790"/>
            </a:xfrm>
          </p:grpSpPr>
          <p:sp>
            <p:nvSpPr>
              <p:cNvPr id="15393" name="Freeform 69">
                <a:extLst>
                  <a:ext uri="{FF2B5EF4-FFF2-40B4-BE49-F238E27FC236}">
                    <a16:creationId xmlns:a16="http://schemas.microsoft.com/office/drawing/2014/main" id="{9CA7AD5A-C6CF-40C4-94DB-68715192C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4" name="Freeform 70">
                <a:extLst>
                  <a:ext uri="{FF2B5EF4-FFF2-40B4-BE49-F238E27FC236}">
                    <a16:creationId xmlns:a16="http://schemas.microsoft.com/office/drawing/2014/main" id="{16E23831-C544-4C5D-8E0D-A613750165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117" y="11857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81" name="Group 71">
              <a:extLst>
                <a:ext uri="{FF2B5EF4-FFF2-40B4-BE49-F238E27FC236}">
                  <a16:creationId xmlns:a16="http://schemas.microsoft.com/office/drawing/2014/main" id="{06060925-471C-4D2C-93E8-9C9C2879C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3751"/>
              <a:ext cx="64" cy="314"/>
              <a:chOff x="5578" y="11860"/>
              <a:chExt cx="159" cy="787"/>
            </a:xfrm>
          </p:grpSpPr>
          <p:sp>
            <p:nvSpPr>
              <p:cNvPr id="15391" name="Freeform 72">
                <a:extLst>
                  <a:ext uri="{FF2B5EF4-FFF2-40B4-BE49-F238E27FC236}">
                    <a16:creationId xmlns:a16="http://schemas.microsoft.com/office/drawing/2014/main" id="{1393CC6A-48A6-4F94-A6F0-45F5E1D435F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578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2" name="Freeform 73">
                <a:extLst>
                  <a:ext uri="{FF2B5EF4-FFF2-40B4-BE49-F238E27FC236}">
                    <a16:creationId xmlns:a16="http://schemas.microsoft.com/office/drawing/2014/main" id="{A92BDA21-D5CB-4018-806B-E602B1C119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5629" y="11860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82" name="Group 74">
              <a:extLst>
                <a:ext uri="{FF2B5EF4-FFF2-40B4-BE49-F238E27FC236}">
                  <a16:creationId xmlns:a16="http://schemas.microsoft.com/office/drawing/2014/main" id="{05BD3B23-DCE2-4858-AEA9-14E585A5D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3744"/>
              <a:ext cx="64" cy="314"/>
              <a:chOff x="5578" y="11860"/>
              <a:chExt cx="159" cy="787"/>
            </a:xfrm>
          </p:grpSpPr>
          <p:sp>
            <p:nvSpPr>
              <p:cNvPr id="15389" name="Freeform 75">
                <a:extLst>
                  <a:ext uri="{FF2B5EF4-FFF2-40B4-BE49-F238E27FC236}">
                    <a16:creationId xmlns:a16="http://schemas.microsoft.com/office/drawing/2014/main" id="{233EE076-2778-430C-8213-0E82CB3A804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578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0" name="Freeform 76">
                <a:extLst>
                  <a:ext uri="{FF2B5EF4-FFF2-40B4-BE49-F238E27FC236}">
                    <a16:creationId xmlns:a16="http://schemas.microsoft.com/office/drawing/2014/main" id="{6DD4B426-38E1-4C52-AC12-52B59CC7C2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5629" y="11860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83" name="Group 77">
              <a:extLst>
                <a:ext uri="{FF2B5EF4-FFF2-40B4-BE49-F238E27FC236}">
                  <a16:creationId xmlns:a16="http://schemas.microsoft.com/office/drawing/2014/main" id="{DBEF9C5A-5FCB-4862-8214-33E522510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2801"/>
              <a:ext cx="62" cy="221"/>
              <a:chOff x="424" y="219"/>
              <a:chExt cx="156" cy="553"/>
            </a:xfrm>
          </p:grpSpPr>
          <p:sp>
            <p:nvSpPr>
              <p:cNvPr id="15387" name="Freeform 78">
                <a:extLst>
                  <a:ext uri="{FF2B5EF4-FFF2-40B4-BE49-F238E27FC236}">
                    <a16:creationId xmlns:a16="http://schemas.microsoft.com/office/drawing/2014/main" id="{472554A0-2BFE-4821-BA02-599E3FAD07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4" y="342"/>
                <a:ext cx="156" cy="430"/>
              </a:xfrm>
              <a:custGeom>
                <a:avLst/>
                <a:gdLst>
                  <a:gd name="T0" fmla="*/ 31 w 156"/>
                  <a:gd name="T1" fmla="*/ 60 h 475"/>
                  <a:gd name="T2" fmla="*/ 13 w 156"/>
                  <a:gd name="T3" fmla="*/ 118 h 475"/>
                  <a:gd name="T4" fmla="*/ 6 w 156"/>
                  <a:gd name="T5" fmla="*/ 308 h 475"/>
                  <a:gd name="T6" fmla="*/ 31 w 156"/>
                  <a:gd name="T7" fmla="*/ 342 h 475"/>
                  <a:gd name="T8" fmla="*/ 81 w 156"/>
                  <a:gd name="T9" fmla="*/ 345 h 475"/>
                  <a:gd name="T10" fmla="*/ 97 w 156"/>
                  <a:gd name="T11" fmla="*/ 323 h 475"/>
                  <a:gd name="T12" fmla="*/ 93 w 156"/>
                  <a:gd name="T13" fmla="*/ 312 h 475"/>
                  <a:gd name="T14" fmla="*/ 90 w 156"/>
                  <a:gd name="T15" fmla="*/ 166 h 475"/>
                  <a:gd name="T16" fmla="*/ 97 w 156"/>
                  <a:gd name="T17" fmla="*/ 116 h 475"/>
                  <a:gd name="T18" fmla="*/ 108 w 156"/>
                  <a:gd name="T19" fmla="*/ 60 h 475"/>
                  <a:gd name="T20" fmla="*/ 156 w 156"/>
                  <a:gd name="T21" fmla="*/ 4 h 475"/>
                  <a:gd name="T22" fmla="*/ 58 w 156"/>
                  <a:gd name="T23" fmla="*/ 29 h 475"/>
                  <a:gd name="T24" fmla="*/ 31 w 156"/>
                  <a:gd name="T25" fmla="*/ 60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8" name="Freeform 79">
                <a:extLst>
                  <a:ext uri="{FF2B5EF4-FFF2-40B4-BE49-F238E27FC236}">
                    <a16:creationId xmlns:a16="http://schemas.microsoft.com/office/drawing/2014/main" id="{39BB3901-20C9-4890-8A07-F38AFF58A2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96153" flipH="1" flipV="1">
                <a:off x="472" y="219"/>
                <a:ext cx="45" cy="139"/>
              </a:xfrm>
              <a:custGeom>
                <a:avLst/>
                <a:gdLst>
                  <a:gd name="T0" fmla="*/ 1 w 156"/>
                  <a:gd name="T1" fmla="*/ 2 h 475"/>
                  <a:gd name="T2" fmla="*/ 0 w 156"/>
                  <a:gd name="T3" fmla="*/ 4 h 475"/>
                  <a:gd name="T4" fmla="*/ 0 w 156"/>
                  <a:gd name="T5" fmla="*/ 10 h 475"/>
                  <a:gd name="T6" fmla="*/ 1 w 156"/>
                  <a:gd name="T7" fmla="*/ 12 h 475"/>
                  <a:gd name="T8" fmla="*/ 2 w 156"/>
                  <a:gd name="T9" fmla="*/ 12 h 475"/>
                  <a:gd name="T10" fmla="*/ 2 w 156"/>
                  <a:gd name="T11" fmla="*/ 11 h 475"/>
                  <a:gd name="T12" fmla="*/ 2 w 156"/>
                  <a:gd name="T13" fmla="*/ 11 h 475"/>
                  <a:gd name="T14" fmla="*/ 2 w 156"/>
                  <a:gd name="T15" fmla="*/ 6 h 475"/>
                  <a:gd name="T16" fmla="*/ 2 w 156"/>
                  <a:gd name="T17" fmla="*/ 4 h 475"/>
                  <a:gd name="T18" fmla="*/ 3 w 156"/>
                  <a:gd name="T19" fmla="*/ 2 h 475"/>
                  <a:gd name="T20" fmla="*/ 4 w 156"/>
                  <a:gd name="T21" fmla="*/ 0 h 475"/>
                  <a:gd name="T22" fmla="*/ 1 w 156"/>
                  <a:gd name="T23" fmla="*/ 1 h 475"/>
                  <a:gd name="T24" fmla="*/ 1 w 156"/>
                  <a:gd name="T25" fmla="*/ 2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384" name="Group 80">
              <a:extLst>
                <a:ext uri="{FF2B5EF4-FFF2-40B4-BE49-F238E27FC236}">
                  <a16:creationId xmlns:a16="http://schemas.microsoft.com/office/drawing/2014/main" id="{34A98C63-82E0-4EA2-A7E6-E4F36CD066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0" y="1667"/>
              <a:ext cx="62" cy="221"/>
              <a:chOff x="424" y="219"/>
              <a:chExt cx="156" cy="553"/>
            </a:xfrm>
          </p:grpSpPr>
          <p:sp>
            <p:nvSpPr>
              <p:cNvPr id="15385" name="Freeform 81">
                <a:extLst>
                  <a:ext uri="{FF2B5EF4-FFF2-40B4-BE49-F238E27FC236}">
                    <a16:creationId xmlns:a16="http://schemas.microsoft.com/office/drawing/2014/main" id="{06DD9CE5-17E9-4E0C-A8D5-401018DC43E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4" y="342"/>
                <a:ext cx="156" cy="430"/>
              </a:xfrm>
              <a:custGeom>
                <a:avLst/>
                <a:gdLst>
                  <a:gd name="T0" fmla="*/ 31 w 156"/>
                  <a:gd name="T1" fmla="*/ 60 h 475"/>
                  <a:gd name="T2" fmla="*/ 13 w 156"/>
                  <a:gd name="T3" fmla="*/ 118 h 475"/>
                  <a:gd name="T4" fmla="*/ 6 w 156"/>
                  <a:gd name="T5" fmla="*/ 308 h 475"/>
                  <a:gd name="T6" fmla="*/ 31 w 156"/>
                  <a:gd name="T7" fmla="*/ 342 h 475"/>
                  <a:gd name="T8" fmla="*/ 81 w 156"/>
                  <a:gd name="T9" fmla="*/ 345 h 475"/>
                  <a:gd name="T10" fmla="*/ 97 w 156"/>
                  <a:gd name="T11" fmla="*/ 323 h 475"/>
                  <a:gd name="T12" fmla="*/ 93 w 156"/>
                  <a:gd name="T13" fmla="*/ 312 h 475"/>
                  <a:gd name="T14" fmla="*/ 90 w 156"/>
                  <a:gd name="T15" fmla="*/ 166 h 475"/>
                  <a:gd name="T16" fmla="*/ 97 w 156"/>
                  <a:gd name="T17" fmla="*/ 116 h 475"/>
                  <a:gd name="T18" fmla="*/ 108 w 156"/>
                  <a:gd name="T19" fmla="*/ 60 h 475"/>
                  <a:gd name="T20" fmla="*/ 156 w 156"/>
                  <a:gd name="T21" fmla="*/ 4 h 475"/>
                  <a:gd name="T22" fmla="*/ 58 w 156"/>
                  <a:gd name="T23" fmla="*/ 29 h 475"/>
                  <a:gd name="T24" fmla="*/ 31 w 156"/>
                  <a:gd name="T25" fmla="*/ 60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6" name="Freeform 82">
                <a:extLst>
                  <a:ext uri="{FF2B5EF4-FFF2-40B4-BE49-F238E27FC236}">
                    <a16:creationId xmlns:a16="http://schemas.microsoft.com/office/drawing/2014/main" id="{F608BB61-E9F0-4B4F-ABDA-84AF9D4B7A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96153" flipH="1" flipV="1">
                <a:off x="472" y="219"/>
                <a:ext cx="45" cy="139"/>
              </a:xfrm>
              <a:custGeom>
                <a:avLst/>
                <a:gdLst>
                  <a:gd name="T0" fmla="*/ 1 w 156"/>
                  <a:gd name="T1" fmla="*/ 2 h 475"/>
                  <a:gd name="T2" fmla="*/ 0 w 156"/>
                  <a:gd name="T3" fmla="*/ 4 h 475"/>
                  <a:gd name="T4" fmla="*/ 0 w 156"/>
                  <a:gd name="T5" fmla="*/ 10 h 475"/>
                  <a:gd name="T6" fmla="*/ 1 w 156"/>
                  <a:gd name="T7" fmla="*/ 12 h 475"/>
                  <a:gd name="T8" fmla="*/ 2 w 156"/>
                  <a:gd name="T9" fmla="*/ 12 h 475"/>
                  <a:gd name="T10" fmla="*/ 2 w 156"/>
                  <a:gd name="T11" fmla="*/ 11 h 475"/>
                  <a:gd name="T12" fmla="*/ 2 w 156"/>
                  <a:gd name="T13" fmla="*/ 11 h 475"/>
                  <a:gd name="T14" fmla="*/ 2 w 156"/>
                  <a:gd name="T15" fmla="*/ 6 h 475"/>
                  <a:gd name="T16" fmla="*/ 2 w 156"/>
                  <a:gd name="T17" fmla="*/ 4 h 475"/>
                  <a:gd name="T18" fmla="*/ 3 w 156"/>
                  <a:gd name="T19" fmla="*/ 2 h 475"/>
                  <a:gd name="T20" fmla="*/ 4 w 156"/>
                  <a:gd name="T21" fmla="*/ 0 h 475"/>
                  <a:gd name="T22" fmla="*/ 1 w 156"/>
                  <a:gd name="T23" fmla="*/ 1 h 475"/>
                  <a:gd name="T24" fmla="*/ 1 w 156"/>
                  <a:gd name="T25" fmla="*/ 2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3" name="Rectangle 26">
            <a:extLst>
              <a:ext uri="{FF2B5EF4-FFF2-40B4-BE49-F238E27FC236}">
                <a16:creationId xmlns:a16="http://schemas.microsoft.com/office/drawing/2014/main" id="{CCCAEC03-48B8-4B23-8EF9-02DC9593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610600" cy="160020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Úkol 1a – protokol: </a:t>
            </a:r>
            <a:r>
              <a:rPr lang="cs-CZ" altLang="cs-CZ" sz="2800" dirty="0"/>
              <a:t>Nakreslete schematicky vznik </a:t>
            </a:r>
          </a:p>
          <a:p>
            <a:pPr algn="ctr"/>
            <a:r>
              <a:rPr lang="cs-CZ" altLang="cs-CZ" sz="2800" dirty="0" err="1"/>
              <a:t>Klinefelterova</a:t>
            </a:r>
            <a:r>
              <a:rPr lang="cs-CZ" altLang="cs-CZ" sz="2800" dirty="0"/>
              <a:t> syndromu za předpokladu, </a:t>
            </a:r>
          </a:p>
          <a:p>
            <a:pPr algn="ctr"/>
            <a:r>
              <a:rPr lang="cs-CZ" altLang="cs-CZ" sz="2800" dirty="0"/>
              <a:t>že k </a:t>
            </a:r>
            <a:r>
              <a:rPr lang="cs-CZ" altLang="cs-CZ" sz="2800" dirty="0" err="1"/>
              <a:t>nondisjunkci</a:t>
            </a:r>
            <a:r>
              <a:rPr lang="cs-CZ" altLang="cs-CZ" sz="2800" dirty="0"/>
              <a:t> došlo v </a:t>
            </a:r>
            <a:r>
              <a:rPr lang="cs-CZ" altLang="cs-CZ" sz="2800" dirty="0" err="1"/>
              <a:t>meioze</a:t>
            </a:r>
            <a:r>
              <a:rPr lang="cs-CZ" altLang="cs-CZ" sz="2800" dirty="0"/>
              <a:t> I u ženy 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0E2516CA-5734-4AF3-8561-C79DA2C7F497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7543800" cy="4984750"/>
            <a:chOff x="918" y="3673"/>
            <a:chExt cx="10800" cy="7849"/>
          </a:xfrm>
        </p:grpSpPr>
        <p:sp>
          <p:nvSpPr>
            <p:cNvPr id="16391" name="Text Box 3">
              <a:extLst>
                <a:ext uri="{FF2B5EF4-FFF2-40B4-BE49-F238E27FC236}">
                  <a16:creationId xmlns:a16="http://schemas.microsoft.com/office/drawing/2014/main" id="{3BDBA73C-038A-435B-AFDD-295B37DA5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" y="3673"/>
              <a:ext cx="3516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cs-CZ" sz="1600"/>
            </a:p>
          </p:txBody>
        </p:sp>
        <p:grpSp>
          <p:nvGrpSpPr>
            <p:cNvPr id="16392" name="Group 4">
              <a:extLst>
                <a:ext uri="{FF2B5EF4-FFF2-40B4-BE49-F238E27FC236}">
                  <a16:creationId xmlns:a16="http://schemas.microsoft.com/office/drawing/2014/main" id="{04FC38E9-40F3-42BB-83A4-D7F2DD36D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3681"/>
              <a:ext cx="9362" cy="7841"/>
              <a:chOff x="1275" y="3766"/>
              <a:chExt cx="9362" cy="7841"/>
            </a:xfrm>
          </p:grpSpPr>
          <p:sp>
            <p:nvSpPr>
              <p:cNvPr id="16393" name="Oval 5">
                <a:extLst>
                  <a:ext uri="{FF2B5EF4-FFF2-40B4-BE49-F238E27FC236}">
                    <a16:creationId xmlns:a16="http://schemas.microsoft.com/office/drawing/2014/main" id="{924FC7AA-BB50-4D27-9848-09D83BC2C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6394" name="Text Box 6">
                <a:extLst>
                  <a:ext uri="{FF2B5EF4-FFF2-40B4-BE49-F238E27FC236}">
                    <a16:creationId xmlns:a16="http://schemas.microsoft.com/office/drawing/2014/main" id="{CDC33877-0095-4A9F-B241-06CF7BC16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4" y="3766"/>
                <a:ext cx="2026" cy="1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/>
              </a:p>
            </p:txBody>
          </p:sp>
          <p:sp>
            <p:nvSpPr>
              <p:cNvPr id="16395" name="Oval 7">
                <a:extLst>
                  <a:ext uri="{FF2B5EF4-FFF2-40B4-BE49-F238E27FC236}">
                    <a16:creationId xmlns:a16="http://schemas.microsoft.com/office/drawing/2014/main" id="{62C5E744-2D5B-4871-A9A7-10A607B40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3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6396" name="Oval 8">
                <a:extLst>
                  <a:ext uri="{FF2B5EF4-FFF2-40B4-BE49-F238E27FC236}">
                    <a16:creationId xmlns:a16="http://schemas.microsoft.com/office/drawing/2014/main" id="{8157BE29-6B16-4A8D-AE42-26191BB0F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6397" name="Line 9">
                <a:extLst>
                  <a:ext uri="{FF2B5EF4-FFF2-40B4-BE49-F238E27FC236}">
                    <a16:creationId xmlns:a16="http://schemas.microsoft.com/office/drawing/2014/main" id="{42883B3B-A6B3-4037-A705-75159AF9B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5" y="5675"/>
                <a:ext cx="155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8" name="Line 10">
                <a:extLst>
                  <a:ext uri="{FF2B5EF4-FFF2-40B4-BE49-F238E27FC236}">
                    <a16:creationId xmlns:a16="http://schemas.microsoft.com/office/drawing/2014/main" id="{8B52E8F5-F2E6-4290-911A-E696D6556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4" y="5682"/>
                <a:ext cx="0" cy="21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9" name="Oval 11">
                <a:extLst>
                  <a:ext uri="{FF2B5EF4-FFF2-40B4-BE49-F238E27FC236}">
                    <a16:creationId xmlns:a16="http://schemas.microsoft.com/office/drawing/2014/main" id="{45E1A6CA-0676-44A5-AEA9-1D48651B2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8" y="77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6400" name="Text Box 12">
                <a:extLst>
                  <a:ext uri="{FF2B5EF4-FFF2-40B4-BE49-F238E27FC236}">
                    <a16:creationId xmlns:a16="http://schemas.microsoft.com/office/drawing/2014/main" id="{6452B38D-B63F-4365-96EB-E46A2A826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0" y="8997"/>
                <a:ext cx="1473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 b="0"/>
              </a:p>
            </p:txBody>
          </p:sp>
          <p:sp>
            <p:nvSpPr>
              <p:cNvPr id="16401" name="Line 13">
                <a:extLst>
                  <a:ext uri="{FF2B5EF4-FFF2-40B4-BE49-F238E27FC236}">
                    <a16:creationId xmlns:a16="http://schemas.microsoft.com/office/drawing/2014/main" id="{9BA82812-0B22-413A-B371-276BF413B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1" y="6168"/>
                <a:ext cx="954" cy="14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2" name="Line 14">
                <a:extLst>
                  <a:ext uri="{FF2B5EF4-FFF2-40B4-BE49-F238E27FC236}">
                    <a16:creationId xmlns:a16="http://schemas.microsoft.com/office/drawing/2014/main" id="{9B2EE66A-8332-4571-A055-8D90FACED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6174"/>
                <a:ext cx="1022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3" name="Oval 15">
                <a:extLst>
                  <a:ext uri="{FF2B5EF4-FFF2-40B4-BE49-F238E27FC236}">
                    <a16:creationId xmlns:a16="http://schemas.microsoft.com/office/drawing/2014/main" id="{DF37FF25-6E67-43AD-BD6E-C5C6A6E6B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76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6404" name="Oval 16">
                <a:extLst>
                  <a:ext uri="{FF2B5EF4-FFF2-40B4-BE49-F238E27FC236}">
                    <a16:creationId xmlns:a16="http://schemas.microsoft.com/office/drawing/2014/main" id="{3A178389-1686-4EEB-A0A5-0AD44E970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7651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6405" name="Oval 17">
                <a:extLst>
                  <a:ext uri="{FF2B5EF4-FFF2-40B4-BE49-F238E27FC236}">
                    <a16:creationId xmlns:a16="http://schemas.microsoft.com/office/drawing/2014/main" id="{F0FDBBBC-93E1-414A-BD28-FC8422A9B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" y="1041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6406" name="Line 18">
                <a:extLst>
                  <a:ext uri="{FF2B5EF4-FFF2-40B4-BE49-F238E27FC236}">
                    <a16:creationId xmlns:a16="http://schemas.microsoft.com/office/drawing/2014/main" id="{E1B17C1E-51B3-4BA6-8DC8-D0742907A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8747"/>
                <a:ext cx="268" cy="16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7" name="Line 19">
                <a:extLst>
                  <a:ext uri="{FF2B5EF4-FFF2-40B4-BE49-F238E27FC236}">
                    <a16:creationId xmlns:a16="http://schemas.microsoft.com/office/drawing/2014/main" id="{07D7F093-5996-4E34-A032-6B97C4BEA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9" y="8753"/>
                <a:ext cx="319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8" name="Oval 20">
                <a:extLst>
                  <a:ext uri="{FF2B5EF4-FFF2-40B4-BE49-F238E27FC236}">
                    <a16:creationId xmlns:a16="http://schemas.microsoft.com/office/drawing/2014/main" id="{19910992-46D3-47E2-ADEF-19713117A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10436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6409" name="Line 21">
                <a:extLst>
                  <a:ext uri="{FF2B5EF4-FFF2-40B4-BE49-F238E27FC236}">
                    <a16:creationId xmlns:a16="http://schemas.microsoft.com/office/drawing/2014/main" id="{4C92EB13-4084-407F-82AA-7B83B508E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" y="8753"/>
                <a:ext cx="486" cy="1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0" name="Line 22">
                <a:extLst>
                  <a:ext uri="{FF2B5EF4-FFF2-40B4-BE49-F238E27FC236}">
                    <a16:creationId xmlns:a16="http://schemas.microsoft.com/office/drawing/2014/main" id="{AA4C92AC-5F10-4440-BB9F-8D2EEE4E9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8708"/>
                <a:ext cx="403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1" name="Oval 23">
                <a:extLst>
                  <a:ext uri="{FF2B5EF4-FFF2-40B4-BE49-F238E27FC236}">
                    <a16:creationId xmlns:a16="http://schemas.microsoft.com/office/drawing/2014/main" id="{659EE09C-B1E1-45D5-8083-79CBED71F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9" y="10419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6412" name="Oval 24">
                <a:extLst>
                  <a:ext uri="{FF2B5EF4-FFF2-40B4-BE49-F238E27FC236}">
                    <a16:creationId xmlns:a16="http://schemas.microsoft.com/office/drawing/2014/main" id="{A4553748-FE10-4578-84D9-BAF301835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" y="10408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sp>
        <p:nvSpPr>
          <p:cNvPr id="16387" name="Rectangle 25">
            <a:extLst>
              <a:ext uri="{FF2B5EF4-FFF2-40B4-BE49-F238E27FC236}">
                <a16:creationId xmlns:a16="http://schemas.microsoft.com/office/drawing/2014/main" id="{6EF0E0D3-8B9B-4C9F-97CB-1704174F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81200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2400"/>
              <a:t>aberovaná gameta</a:t>
            </a:r>
            <a:endParaRPr lang="cs-CZ" altLang="cs-CZ" sz="1600"/>
          </a:p>
        </p:txBody>
      </p:sp>
      <p:sp>
        <p:nvSpPr>
          <p:cNvPr id="16388" name="Rectangle 26">
            <a:extLst>
              <a:ext uri="{FF2B5EF4-FFF2-40B4-BE49-F238E27FC236}">
                <a16:creationId xmlns:a16="http://schemas.microsoft.com/office/drawing/2014/main" id="{FB63F4A4-8AB9-4FE5-A8C9-AEA293BD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691563" cy="160020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Úkol 1b – protokol: </a:t>
            </a:r>
            <a:r>
              <a:rPr lang="cs-CZ" altLang="cs-CZ" sz="2800" dirty="0"/>
              <a:t>Nakreslete schematicky vznik </a:t>
            </a:r>
          </a:p>
          <a:p>
            <a:pPr algn="ctr"/>
            <a:r>
              <a:rPr lang="cs-CZ" altLang="cs-CZ" sz="2800" dirty="0" err="1"/>
              <a:t>Turnerova</a:t>
            </a:r>
            <a:r>
              <a:rPr lang="cs-CZ" altLang="cs-CZ" sz="2800" dirty="0"/>
              <a:t> syndromu za předpokladu, </a:t>
            </a:r>
          </a:p>
          <a:p>
            <a:pPr algn="ctr"/>
            <a:r>
              <a:rPr lang="cs-CZ" altLang="cs-CZ" sz="2800" dirty="0"/>
              <a:t>že k </a:t>
            </a:r>
            <a:r>
              <a:rPr lang="cs-CZ" altLang="cs-CZ" sz="2800" dirty="0" err="1"/>
              <a:t>nondisjunkci</a:t>
            </a:r>
            <a:r>
              <a:rPr lang="cs-CZ" altLang="cs-CZ" sz="2800" dirty="0"/>
              <a:t> došlo v </a:t>
            </a:r>
            <a:r>
              <a:rPr lang="cs-CZ" altLang="cs-CZ" sz="2800" dirty="0" err="1"/>
              <a:t>meioze</a:t>
            </a:r>
            <a:r>
              <a:rPr lang="cs-CZ" altLang="cs-CZ" sz="2800" dirty="0"/>
              <a:t> II u muže </a:t>
            </a:r>
          </a:p>
        </p:txBody>
      </p:sp>
      <p:sp>
        <p:nvSpPr>
          <p:cNvPr id="16389" name="Rectangle 27">
            <a:extLst>
              <a:ext uri="{FF2B5EF4-FFF2-40B4-BE49-F238E27FC236}">
                <a16:creationId xmlns:a16="http://schemas.microsoft.com/office/drawing/2014/main" id="{21BC0407-B231-40A7-8584-CDBCF6ABB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/>
              <a:t>zygota</a:t>
            </a:r>
            <a:endParaRPr lang="cs-CZ" altLang="cs-CZ"/>
          </a:p>
        </p:txBody>
      </p:sp>
      <p:sp>
        <p:nvSpPr>
          <p:cNvPr id="16390" name="Rectangle 28">
            <a:extLst>
              <a:ext uri="{FF2B5EF4-FFF2-40B4-BE49-F238E27FC236}">
                <a16:creationId xmlns:a16="http://schemas.microsoft.com/office/drawing/2014/main" id="{01A88893-80F1-4412-BD4F-D12A298B3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81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/>
              <a:t> II. rodič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63299972-B17B-4620-8AFF-F890E17ECE5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7543800" cy="4984750"/>
            <a:chOff x="918" y="3673"/>
            <a:chExt cx="10800" cy="7849"/>
          </a:xfrm>
        </p:grpSpPr>
        <p:sp>
          <p:nvSpPr>
            <p:cNvPr id="17456" name="Text Box 3">
              <a:extLst>
                <a:ext uri="{FF2B5EF4-FFF2-40B4-BE49-F238E27FC236}">
                  <a16:creationId xmlns:a16="http://schemas.microsoft.com/office/drawing/2014/main" id="{8F7E46B7-F2F7-4AF0-9690-52512829D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" y="3673"/>
              <a:ext cx="3516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cs-CZ" sz="1600"/>
            </a:p>
          </p:txBody>
        </p:sp>
        <p:grpSp>
          <p:nvGrpSpPr>
            <p:cNvPr id="17457" name="Group 4">
              <a:extLst>
                <a:ext uri="{FF2B5EF4-FFF2-40B4-BE49-F238E27FC236}">
                  <a16:creationId xmlns:a16="http://schemas.microsoft.com/office/drawing/2014/main" id="{45910BFE-8BAC-4E9F-90B6-E891AFB21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3681"/>
              <a:ext cx="9362" cy="7841"/>
              <a:chOff x="1275" y="3766"/>
              <a:chExt cx="9362" cy="7841"/>
            </a:xfrm>
          </p:grpSpPr>
          <p:sp>
            <p:nvSpPr>
              <p:cNvPr id="17458" name="Oval 5">
                <a:extLst>
                  <a:ext uri="{FF2B5EF4-FFF2-40B4-BE49-F238E27FC236}">
                    <a16:creationId xmlns:a16="http://schemas.microsoft.com/office/drawing/2014/main" id="{5D06F0B7-8C7E-4285-BBB3-95E5A98C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7459" name="Text Box 6">
                <a:extLst>
                  <a:ext uri="{FF2B5EF4-FFF2-40B4-BE49-F238E27FC236}">
                    <a16:creationId xmlns:a16="http://schemas.microsoft.com/office/drawing/2014/main" id="{3D642DB2-A5A1-4118-B9B1-FCAE5D26A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4" y="3766"/>
                <a:ext cx="2026" cy="1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/>
              </a:p>
            </p:txBody>
          </p:sp>
          <p:sp>
            <p:nvSpPr>
              <p:cNvPr id="17460" name="Oval 7">
                <a:extLst>
                  <a:ext uri="{FF2B5EF4-FFF2-40B4-BE49-F238E27FC236}">
                    <a16:creationId xmlns:a16="http://schemas.microsoft.com/office/drawing/2014/main" id="{4E60A342-5008-473B-853C-2204ED470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3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7461" name="Oval 8">
                <a:extLst>
                  <a:ext uri="{FF2B5EF4-FFF2-40B4-BE49-F238E27FC236}">
                    <a16:creationId xmlns:a16="http://schemas.microsoft.com/office/drawing/2014/main" id="{B2115E06-FC08-4311-8228-CC51D94B3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7462" name="Line 9">
                <a:extLst>
                  <a:ext uri="{FF2B5EF4-FFF2-40B4-BE49-F238E27FC236}">
                    <a16:creationId xmlns:a16="http://schemas.microsoft.com/office/drawing/2014/main" id="{F268886E-02D7-4719-A468-DC43561E4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5" y="5675"/>
                <a:ext cx="155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3" name="Line 10">
                <a:extLst>
                  <a:ext uri="{FF2B5EF4-FFF2-40B4-BE49-F238E27FC236}">
                    <a16:creationId xmlns:a16="http://schemas.microsoft.com/office/drawing/2014/main" id="{CA2A2769-CCAD-4FC5-AB42-6C689C9F0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4" y="5682"/>
                <a:ext cx="0" cy="21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4" name="Oval 11">
                <a:extLst>
                  <a:ext uri="{FF2B5EF4-FFF2-40B4-BE49-F238E27FC236}">
                    <a16:creationId xmlns:a16="http://schemas.microsoft.com/office/drawing/2014/main" id="{1964A4DC-9980-483E-AF1A-F88BE9F43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8" y="77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7465" name="Text Box 12">
                <a:extLst>
                  <a:ext uri="{FF2B5EF4-FFF2-40B4-BE49-F238E27FC236}">
                    <a16:creationId xmlns:a16="http://schemas.microsoft.com/office/drawing/2014/main" id="{68C21036-5734-412D-B0BE-47E683BE7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0" y="8997"/>
                <a:ext cx="1473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 b="0"/>
              </a:p>
            </p:txBody>
          </p:sp>
          <p:sp>
            <p:nvSpPr>
              <p:cNvPr id="17466" name="Line 13">
                <a:extLst>
                  <a:ext uri="{FF2B5EF4-FFF2-40B4-BE49-F238E27FC236}">
                    <a16:creationId xmlns:a16="http://schemas.microsoft.com/office/drawing/2014/main" id="{29FDE435-F3E5-452C-BF68-BA7C81682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1" y="6168"/>
                <a:ext cx="954" cy="14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7" name="Line 14">
                <a:extLst>
                  <a:ext uri="{FF2B5EF4-FFF2-40B4-BE49-F238E27FC236}">
                    <a16:creationId xmlns:a16="http://schemas.microsoft.com/office/drawing/2014/main" id="{99DCE8B7-FA2D-4326-AC6C-FD4815FFA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6174"/>
                <a:ext cx="1022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8" name="Oval 15">
                <a:extLst>
                  <a:ext uri="{FF2B5EF4-FFF2-40B4-BE49-F238E27FC236}">
                    <a16:creationId xmlns:a16="http://schemas.microsoft.com/office/drawing/2014/main" id="{EFFE5DCB-EF6B-42A1-8B13-34870DFB5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76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7469" name="Oval 16">
                <a:extLst>
                  <a:ext uri="{FF2B5EF4-FFF2-40B4-BE49-F238E27FC236}">
                    <a16:creationId xmlns:a16="http://schemas.microsoft.com/office/drawing/2014/main" id="{83CFEDF3-1553-4F0C-8A06-811CCB3DF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7651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7470" name="Oval 17">
                <a:extLst>
                  <a:ext uri="{FF2B5EF4-FFF2-40B4-BE49-F238E27FC236}">
                    <a16:creationId xmlns:a16="http://schemas.microsoft.com/office/drawing/2014/main" id="{12ABFDD5-9AC3-4902-8EEB-8A37004A7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" y="1041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7471" name="Line 18">
                <a:extLst>
                  <a:ext uri="{FF2B5EF4-FFF2-40B4-BE49-F238E27FC236}">
                    <a16:creationId xmlns:a16="http://schemas.microsoft.com/office/drawing/2014/main" id="{4EDC2890-BCD6-43AD-92AF-7A8555A38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8747"/>
                <a:ext cx="268" cy="16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72" name="Line 19">
                <a:extLst>
                  <a:ext uri="{FF2B5EF4-FFF2-40B4-BE49-F238E27FC236}">
                    <a16:creationId xmlns:a16="http://schemas.microsoft.com/office/drawing/2014/main" id="{9B7E98DD-A4E1-492C-8EE6-F02968F40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9" y="8753"/>
                <a:ext cx="319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73" name="Oval 20">
                <a:extLst>
                  <a:ext uri="{FF2B5EF4-FFF2-40B4-BE49-F238E27FC236}">
                    <a16:creationId xmlns:a16="http://schemas.microsoft.com/office/drawing/2014/main" id="{E83D7A08-522B-48E7-8F88-0C127F741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10436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7474" name="Line 21">
                <a:extLst>
                  <a:ext uri="{FF2B5EF4-FFF2-40B4-BE49-F238E27FC236}">
                    <a16:creationId xmlns:a16="http://schemas.microsoft.com/office/drawing/2014/main" id="{90DB346B-F6AC-457C-B672-62D606F61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" y="8753"/>
                <a:ext cx="486" cy="1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75" name="Line 22">
                <a:extLst>
                  <a:ext uri="{FF2B5EF4-FFF2-40B4-BE49-F238E27FC236}">
                    <a16:creationId xmlns:a16="http://schemas.microsoft.com/office/drawing/2014/main" id="{B5158B60-92A9-4143-AA00-3D4869C49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8708"/>
                <a:ext cx="403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76" name="Oval 23">
                <a:extLst>
                  <a:ext uri="{FF2B5EF4-FFF2-40B4-BE49-F238E27FC236}">
                    <a16:creationId xmlns:a16="http://schemas.microsoft.com/office/drawing/2014/main" id="{0BF3B915-B7C7-4FEA-B9FD-04BE4E914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9" y="10419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7477" name="Oval 24">
                <a:extLst>
                  <a:ext uri="{FF2B5EF4-FFF2-40B4-BE49-F238E27FC236}">
                    <a16:creationId xmlns:a16="http://schemas.microsoft.com/office/drawing/2014/main" id="{A645ECA6-FF4F-4DAA-8E8E-7A2D354AF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" y="10408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grpSp>
        <p:nvGrpSpPr>
          <p:cNvPr id="17412" name="Group 26">
            <a:extLst>
              <a:ext uri="{FF2B5EF4-FFF2-40B4-BE49-F238E27FC236}">
                <a16:creationId xmlns:a16="http://schemas.microsoft.com/office/drawing/2014/main" id="{17201CAE-ABD3-4CE2-BC52-DC8385F5BB27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981200"/>
            <a:ext cx="7186612" cy="4471988"/>
            <a:chOff x="657" y="1248"/>
            <a:chExt cx="4527" cy="2817"/>
          </a:xfrm>
        </p:grpSpPr>
        <p:sp>
          <p:nvSpPr>
            <p:cNvPr id="17413" name="Rectangle 27">
              <a:extLst>
                <a:ext uri="{FF2B5EF4-FFF2-40B4-BE49-F238E27FC236}">
                  <a16:creationId xmlns:a16="http://schemas.microsoft.com/office/drawing/2014/main" id="{391C3433-7F3F-46F5-A021-3CF5F62B2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248"/>
              <a:ext cx="18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cs-CZ" sz="2400"/>
                <a:t>aberovaná gameta</a:t>
              </a:r>
              <a:endParaRPr lang="cs-CZ" altLang="cs-CZ" sz="1600"/>
            </a:p>
          </p:txBody>
        </p:sp>
        <p:sp>
          <p:nvSpPr>
            <p:cNvPr id="17414" name="Rectangle 28">
              <a:extLst>
                <a:ext uri="{FF2B5EF4-FFF2-40B4-BE49-F238E27FC236}">
                  <a16:creationId xmlns:a16="http://schemas.microsoft.com/office/drawing/2014/main" id="{798427AB-E427-4C99-8C0A-2A398F306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20"/>
              <a:ext cx="7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/>
                <a:t>zygota</a:t>
              </a:r>
              <a:endParaRPr lang="cs-CZ" altLang="cs-CZ"/>
            </a:p>
          </p:txBody>
        </p:sp>
        <p:sp>
          <p:nvSpPr>
            <p:cNvPr id="17415" name="Rectangle 29">
              <a:extLst>
                <a:ext uri="{FF2B5EF4-FFF2-40B4-BE49-F238E27FC236}">
                  <a16:creationId xmlns:a16="http://schemas.microsoft.com/office/drawing/2014/main" id="{FE0DE737-599D-4346-9C31-294250E9D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48"/>
              <a:ext cx="12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2400"/>
                <a:t> II. rodič</a:t>
              </a:r>
            </a:p>
          </p:txBody>
        </p:sp>
        <p:sp>
          <p:nvSpPr>
            <p:cNvPr id="17416" name="Rectangle 30">
              <a:extLst>
                <a:ext uri="{FF2B5EF4-FFF2-40B4-BE49-F238E27FC236}">
                  <a16:creationId xmlns:a16="http://schemas.microsoft.com/office/drawing/2014/main" id="{F906C7BD-F1A2-449A-9EA8-A3CFFB204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584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3200"/>
                <a:t>–</a:t>
              </a:r>
            </a:p>
          </p:txBody>
        </p:sp>
        <p:sp>
          <p:nvSpPr>
            <p:cNvPr id="17417" name="Rectangle 31">
              <a:extLst>
                <a:ext uri="{FF2B5EF4-FFF2-40B4-BE49-F238E27FC236}">
                  <a16:creationId xmlns:a16="http://schemas.microsoft.com/office/drawing/2014/main" id="{C9E03932-83C2-4AED-A7DC-3164046A3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74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3200"/>
                <a:t>–</a:t>
              </a:r>
            </a:p>
          </p:txBody>
        </p:sp>
        <p:grpSp>
          <p:nvGrpSpPr>
            <p:cNvPr id="17418" name="Group 32">
              <a:extLst>
                <a:ext uri="{FF2B5EF4-FFF2-40B4-BE49-F238E27FC236}">
                  <a16:creationId xmlns:a16="http://schemas.microsoft.com/office/drawing/2014/main" id="{450D1540-AED7-4D1B-86DF-01C22B067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" y="1617"/>
              <a:ext cx="135" cy="316"/>
              <a:chOff x="4657" y="9202"/>
              <a:chExt cx="339" cy="790"/>
            </a:xfrm>
          </p:grpSpPr>
          <p:sp>
            <p:nvSpPr>
              <p:cNvPr id="17452" name="Freeform 33">
                <a:extLst>
                  <a:ext uri="{FF2B5EF4-FFF2-40B4-BE49-F238E27FC236}">
                    <a16:creationId xmlns:a16="http://schemas.microsoft.com/office/drawing/2014/main" id="{E94F8A43-830F-421E-87EC-292A24D90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3" name="Freeform 34">
                <a:extLst>
                  <a:ext uri="{FF2B5EF4-FFF2-40B4-BE49-F238E27FC236}">
                    <a16:creationId xmlns:a16="http://schemas.microsoft.com/office/drawing/2014/main" id="{7D683D28-B012-4730-AFDA-FF9E88F2C16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3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4" name="Freeform 35">
                <a:extLst>
                  <a:ext uri="{FF2B5EF4-FFF2-40B4-BE49-F238E27FC236}">
                    <a16:creationId xmlns:a16="http://schemas.microsoft.com/office/drawing/2014/main" id="{13C16AC7-1514-4B3F-A455-E3416F8761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657" y="9202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5" name="Freeform 36">
                <a:extLst>
                  <a:ext uri="{FF2B5EF4-FFF2-40B4-BE49-F238E27FC236}">
                    <a16:creationId xmlns:a16="http://schemas.microsoft.com/office/drawing/2014/main" id="{44DF061D-CDED-4C9E-90DF-BF69D86A8C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4888" y="9205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19" name="Group 37">
              <a:extLst>
                <a:ext uri="{FF2B5EF4-FFF2-40B4-BE49-F238E27FC236}">
                  <a16:creationId xmlns:a16="http://schemas.microsoft.com/office/drawing/2014/main" id="{145CE596-6164-40B2-B4A1-8C005A3AA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3751"/>
              <a:ext cx="64" cy="314"/>
              <a:chOff x="5578" y="11860"/>
              <a:chExt cx="159" cy="787"/>
            </a:xfrm>
          </p:grpSpPr>
          <p:sp>
            <p:nvSpPr>
              <p:cNvPr id="17450" name="Freeform 38">
                <a:extLst>
                  <a:ext uri="{FF2B5EF4-FFF2-40B4-BE49-F238E27FC236}">
                    <a16:creationId xmlns:a16="http://schemas.microsoft.com/office/drawing/2014/main" id="{D18C39E2-EFD8-40C3-A791-87BFD4B7B61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578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1" name="Freeform 39">
                <a:extLst>
                  <a:ext uri="{FF2B5EF4-FFF2-40B4-BE49-F238E27FC236}">
                    <a16:creationId xmlns:a16="http://schemas.microsoft.com/office/drawing/2014/main" id="{9E7B26E5-8C41-48F2-BABF-4FCEAA65D0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5629" y="11860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20" name="Group 40">
              <a:extLst>
                <a:ext uri="{FF2B5EF4-FFF2-40B4-BE49-F238E27FC236}">
                  <a16:creationId xmlns:a16="http://schemas.microsoft.com/office/drawing/2014/main" id="{611F9FD7-3778-4294-B3E5-CC5B5408B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799"/>
              <a:ext cx="62" cy="221"/>
              <a:chOff x="424" y="219"/>
              <a:chExt cx="156" cy="553"/>
            </a:xfrm>
          </p:grpSpPr>
          <p:sp>
            <p:nvSpPr>
              <p:cNvPr id="17448" name="Freeform 41">
                <a:extLst>
                  <a:ext uri="{FF2B5EF4-FFF2-40B4-BE49-F238E27FC236}">
                    <a16:creationId xmlns:a16="http://schemas.microsoft.com/office/drawing/2014/main" id="{C3140B70-94C7-43F1-8F16-FCD90A2AD1F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4" y="342"/>
                <a:ext cx="156" cy="430"/>
              </a:xfrm>
              <a:custGeom>
                <a:avLst/>
                <a:gdLst>
                  <a:gd name="T0" fmla="*/ 31 w 156"/>
                  <a:gd name="T1" fmla="*/ 60 h 475"/>
                  <a:gd name="T2" fmla="*/ 13 w 156"/>
                  <a:gd name="T3" fmla="*/ 118 h 475"/>
                  <a:gd name="T4" fmla="*/ 6 w 156"/>
                  <a:gd name="T5" fmla="*/ 308 h 475"/>
                  <a:gd name="T6" fmla="*/ 31 w 156"/>
                  <a:gd name="T7" fmla="*/ 342 h 475"/>
                  <a:gd name="T8" fmla="*/ 81 w 156"/>
                  <a:gd name="T9" fmla="*/ 345 h 475"/>
                  <a:gd name="T10" fmla="*/ 97 w 156"/>
                  <a:gd name="T11" fmla="*/ 323 h 475"/>
                  <a:gd name="T12" fmla="*/ 93 w 156"/>
                  <a:gd name="T13" fmla="*/ 312 h 475"/>
                  <a:gd name="T14" fmla="*/ 90 w 156"/>
                  <a:gd name="T15" fmla="*/ 166 h 475"/>
                  <a:gd name="T16" fmla="*/ 97 w 156"/>
                  <a:gd name="T17" fmla="*/ 116 h 475"/>
                  <a:gd name="T18" fmla="*/ 108 w 156"/>
                  <a:gd name="T19" fmla="*/ 60 h 475"/>
                  <a:gd name="T20" fmla="*/ 156 w 156"/>
                  <a:gd name="T21" fmla="*/ 4 h 475"/>
                  <a:gd name="T22" fmla="*/ 58 w 156"/>
                  <a:gd name="T23" fmla="*/ 29 h 475"/>
                  <a:gd name="T24" fmla="*/ 31 w 156"/>
                  <a:gd name="T25" fmla="*/ 60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9" name="Freeform 42">
                <a:extLst>
                  <a:ext uri="{FF2B5EF4-FFF2-40B4-BE49-F238E27FC236}">
                    <a16:creationId xmlns:a16="http://schemas.microsoft.com/office/drawing/2014/main" id="{F4AFBD10-2274-401D-84B8-3323197E43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96153" flipH="1" flipV="1">
                <a:off x="472" y="219"/>
                <a:ext cx="45" cy="139"/>
              </a:xfrm>
              <a:custGeom>
                <a:avLst/>
                <a:gdLst>
                  <a:gd name="T0" fmla="*/ 1 w 156"/>
                  <a:gd name="T1" fmla="*/ 2 h 475"/>
                  <a:gd name="T2" fmla="*/ 0 w 156"/>
                  <a:gd name="T3" fmla="*/ 4 h 475"/>
                  <a:gd name="T4" fmla="*/ 0 w 156"/>
                  <a:gd name="T5" fmla="*/ 10 h 475"/>
                  <a:gd name="T6" fmla="*/ 1 w 156"/>
                  <a:gd name="T7" fmla="*/ 12 h 475"/>
                  <a:gd name="T8" fmla="*/ 2 w 156"/>
                  <a:gd name="T9" fmla="*/ 12 h 475"/>
                  <a:gd name="T10" fmla="*/ 2 w 156"/>
                  <a:gd name="T11" fmla="*/ 11 h 475"/>
                  <a:gd name="T12" fmla="*/ 2 w 156"/>
                  <a:gd name="T13" fmla="*/ 11 h 475"/>
                  <a:gd name="T14" fmla="*/ 2 w 156"/>
                  <a:gd name="T15" fmla="*/ 6 h 475"/>
                  <a:gd name="T16" fmla="*/ 2 w 156"/>
                  <a:gd name="T17" fmla="*/ 4 h 475"/>
                  <a:gd name="T18" fmla="*/ 3 w 156"/>
                  <a:gd name="T19" fmla="*/ 2 h 475"/>
                  <a:gd name="T20" fmla="*/ 4 w 156"/>
                  <a:gd name="T21" fmla="*/ 0 h 475"/>
                  <a:gd name="T22" fmla="*/ 1 w 156"/>
                  <a:gd name="T23" fmla="*/ 1 h 475"/>
                  <a:gd name="T24" fmla="*/ 1 w 156"/>
                  <a:gd name="T25" fmla="*/ 2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21" name="Group 43">
              <a:extLst>
                <a:ext uri="{FF2B5EF4-FFF2-40B4-BE49-F238E27FC236}">
                  <a16:creationId xmlns:a16="http://schemas.microsoft.com/office/drawing/2014/main" id="{98B0D8BB-1159-48F5-B559-CA4E28A3E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1706"/>
              <a:ext cx="126" cy="220"/>
              <a:chOff x="4738" y="9147"/>
              <a:chExt cx="315" cy="550"/>
            </a:xfrm>
          </p:grpSpPr>
          <p:sp>
            <p:nvSpPr>
              <p:cNvPr id="17444" name="Freeform 44">
                <a:extLst>
                  <a:ext uri="{FF2B5EF4-FFF2-40B4-BE49-F238E27FC236}">
                    <a16:creationId xmlns:a16="http://schemas.microsoft.com/office/drawing/2014/main" id="{E13B3180-15BC-4779-8F6A-9EBD7B71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" y="9267"/>
                <a:ext cx="156" cy="430"/>
              </a:xfrm>
              <a:custGeom>
                <a:avLst/>
                <a:gdLst>
                  <a:gd name="T0" fmla="*/ 31 w 156"/>
                  <a:gd name="T1" fmla="*/ 60 h 475"/>
                  <a:gd name="T2" fmla="*/ 13 w 156"/>
                  <a:gd name="T3" fmla="*/ 118 h 475"/>
                  <a:gd name="T4" fmla="*/ 6 w 156"/>
                  <a:gd name="T5" fmla="*/ 308 h 475"/>
                  <a:gd name="T6" fmla="*/ 31 w 156"/>
                  <a:gd name="T7" fmla="*/ 342 h 475"/>
                  <a:gd name="T8" fmla="*/ 81 w 156"/>
                  <a:gd name="T9" fmla="*/ 345 h 475"/>
                  <a:gd name="T10" fmla="*/ 97 w 156"/>
                  <a:gd name="T11" fmla="*/ 323 h 475"/>
                  <a:gd name="T12" fmla="*/ 93 w 156"/>
                  <a:gd name="T13" fmla="*/ 312 h 475"/>
                  <a:gd name="T14" fmla="*/ 90 w 156"/>
                  <a:gd name="T15" fmla="*/ 166 h 475"/>
                  <a:gd name="T16" fmla="*/ 97 w 156"/>
                  <a:gd name="T17" fmla="*/ 116 h 475"/>
                  <a:gd name="T18" fmla="*/ 108 w 156"/>
                  <a:gd name="T19" fmla="*/ 60 h 475"/>
                  <a:gd name="T20" fmla="*/ 156 w 156"/>
                  <a:gd name="T21" fmla="*/ 4 h 475"/>
                  <a:gd name="T22" fmla="*/ 58 w 156"/>
                  <a:gd name="T23" fmla="*/ 29 h 475"/>
                  <a:gd name="T24" fmla="*/ 31 w 156"/>
                  <a:gd name="T25" fmla="*/ 60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5" name="Freeform 45">
                <a:extLst>
                  <a:ext uri="{FF2B5EF4-FFF2-40B4-BE49-F238E27FC236}">
                    <a16:creationId xmlns:a16="http://schemas.microsoft.com/office/drawing/2014/main" id="{0E2C8A58-DC9E-475D-8713-020F0ED05D5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97" y="9267"/>
                <a:ext cx="156" cy="430"/>
              </a:xfrm>
              <a:custGeom>
                <a:avLst/>
                <a:gdLst>
                  <a:gd name="T0" fmla="*/ 31 w 156"/>
                  <a:gd name="T1" fmla="*/ 60 h 475"/>
                  <a:gd name="T2" fmla="*/ 13 w 156"/>
                  <a:gd name="T3" fmla="*/ 118 h 475"/>
                  <a:gd name="T4" fmla="*/ 6 w 156"/>
                  <a:gd name="T5" fmla="*/ 308 h 475"/>
                  <a:gd name="T6" fmla="*/ 31 w 156"/>
                  <a:gd name="T7" fmla="*/ 342 h 475"/>
                  <a:gd name="T8" fmla="*/ 81 w 156"/>
                  <a:gd name="T9" fmla="*/ 345 h 475"/>
                  <a:gd name="T10" fmla="*/ 97 w 156"/>
                  <a:gd name="T11" fmla="*/ 323 h 475"/>
                  <a:gd name="T12" fmla="*/ 93 w 156"/>
                  <a:gd name="T13" fmla="*/ 312 h 475"/>
                  <a:gd name="T14" fmla="*/ 90 w 156"/>
                  <a:gd name="T15" fmla="*/ 166 h 475"/>
                  <a:gd name="T16" fmla="*/ 97 w 156"/>
                  <a:gd name="T17" fmla="*/ 116 h 475"/>
                  <a:gd name="T18" fmla="*/ 108 w 156"/>
                  <a:gd name="T19" fmla="*/ 60 h 475"/>
                  <a:gd name="T20" fmla="*/ 156 w 156"/>
                  <a:gd name="T21" fmla="*/ 4 h 475"/>
                  <a:gd name="T22" fmla="*/ 58 w 156"/>
                  <a:gd name="T23" fmla="*/ 29 h 475"/>
                  <a:gd name="T24" fmla="*/ 31 w 156"/>
                  <a:gd name="T25" fmla="*/ 60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6" name="Freeform 46">
                <a:extLst>
                  <a:ext uri="{FF2B5EF4-FFF2-40B4-BE49-F238E27FC236}">
                    <a16:creationId xmlns:a16="http://schemas.microsoft.com/office/drawing/2014/main" id="{D7D8F5D3-6059-4114-A929-23081750DC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803847" flipV="1">
                <a:off x="4795" y="9147"/>
                <a:ext cx="45" cy="139"/>
              </a:xfrm>
              <a:custGeom>
                <a:avLst/>
                <a:gdLst>
                  <a:gd name="T0" fmla="*/ 1 w 156"/>
                  <a:gd name="T1" fmla="*/ 2 h 475"/>
                  <a:gd name="T2" fmla="*/ 0 w 156"/>
                  <a:gd name="T3" fmla="*/ 4 h 475"/>
                  <a:gd name="T4" fmla="*/ 0 w 156"/>
                  <a:gd name="T5" fmla="*/ 10 h 475"/>
                  <a:gd name="T6" fmla="*/ 1 w 156"/>
                  <a:gd name="T7" fmla="*/ 12 h 475"/>
                  <a:gd name="T8" fmla="*/ 2 w 156"/>
                  <a:gd name="T9" fmla="*/ 12 h 475"/>
                  <a:gd name="T10" fmla="*/ 2 w 156"/>
                  <a:gd name="T11" fmla="*/ 11 h 475"/>
                  <a:gd name="T12" fmla="*/ 2 w 156"/>
                  <a:gd name="T13" fmla="*/ 11 h 475"/>
                  <a:gd name="T14" fmla="*/ 2 w 156"/>
                  <a:gd name="T15" fmla="*/ 6 h 475"/>
                  <a:gd name="T16" fmla="*/ 2 w 156"/>
                  <a:gd name="T17" fmla="*/ 4 h 475"/>
                  <a:gd name="T18" fmla="*/ 3 w 156"/>
                  <a:gd name="T19" fmla="*/ 2 h 475"/>
                  <a:gd name="T20" fmla="*/ 4 w 156"/>
                  <a:gd name="T21" fmla="*/ 0 h 475"/>
                  <a:gd name="T22" fmla="*/ 1 w 156"/>
                  <a:gd name="T23" fmla="*/ 1 h 475"/>
                  <a:gd name="T24" fmla="*/ 1 w 156"/>
                  <a:gd name="T25" fmla="*/ 2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7" name="Freeform 47">
                <a:extLst>
                  <a:ext uri="{FF2B5EF4-FFF2-40B4-BE49-F238E27FC236}">
                    <a16:creationId xmlns:a16="http://schemas.microsoft.com/office/drawing/2014/main" id="{142E6350-3943-434E-8939-E9B7876FE4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96153" flipH="1" flipV="1">
                <a:off x="4939" y="9150"/>
                <a:ext cx="45" cy="139"/>
              </a:xfrm>
              <a:custGeom>
                <a:avLst/>
                <a:gdLst>
                  <a:gd name="T0" fmla="*/ 1 w 156"/>
                  <a:gd name="T1" fmla="*/ 2 h 475"/>
                  <a:gd name="T2" fmla="*/ 0 w 156"/>
                  <a:gd name="T3" fmla="*/ 4 h 475"/>
                  <a:gd name="T4" fmla="*/ 0 w 156"/>
                  <a:gd name="T5" fmla="*/ 10 h 475"/>
                  <a:gd name="T6" fmla="*/ 1 w 156"/>
                  <a:gd name="T7" fmla="*/ 12 h 475"/>
                  <a:gd name="T8" fmla="*/ 2 w 156"/>
                  <a:gd name="T9" fmla="*/ 12 h 475"/>
                  <a:gd name="T10" fmla="*/ 2 w 156"/>
                  <a:gd name="T11" fmla="*/ 11 h 475"/>
                  <a:gd name="T12" fmla="*/ 2 w 156"/>
                  <a:gd name="T13" fmla="*/ 11 h 475"/>
                  <a:gd name="T14" fmla="*/ 2 w 156"/>
                  <a:gd name="T15" fmla="*/ 6 h 475"/>
                  <a:gd name="T16" fmla="*/ 2 w 156"/>
                  <a:gd name="T17" fmla="*/ 4 h 475"/>
                  <a:gd name="T18" fmla="*/ 3 w 156"/>
                  <a:gd name="T19" fmla="*/ 2 h 475"/>
                  <a:gd name="T20" fmla="*/ 4 w 156"/>
                  <a:gd name="T21" fmla="*/ 0 h 475"/>
                  <a:gd name="T22" fmla="*/ 1 w 156"/>
                  <a:gd name="T23" fmla="*/ 1 h 475"/>
                  <a:gd name="T24" fmla="*/ 1 w 156"/>
                  <a:gd name="T25" fmla="*/ 2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22" name="Group 48">
              <a:extLst>
                <a:ext uri="{FF2B5EF4-FFF2-40B4-BE49-F238E27FC236}">
                  <a16:creationId xmlns:a16="http://schemas.microsoft.com/office/drawing/2014/main" id="{15A486AA-5186-45C8-AAE5-465BAE063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5" y="3800"/>
              <a:ext cx="62" cy="220"/>
              <a:chOff x="158" y="222"/>
              <a:chExt cx="156" cy="550"/>
            </a:xfrm>
          </p:grpSpPr>
          <p:sp>
            <p:nvSpPr>
              <p:cNvPr id="17442" name="Freeform 49">
                <a:extLst>
                  <a:ext uri="{FF2B5EF4-FFF2-40B4-BE49-F238E27FC236}">
                    <a16:creationId xmlns:a16="http://schemas.microsoft.com/office/drawing/2014/main" id="{48423AD6-2B1C-486A-B3A5-692806754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" y="342"/>
                <a:ext cx="156" cy="430"/>
              </a:xfrm>
              <a:custGeom>
                <a:avLst/>
                <a:gdLst>
                  <a:gd name="T0" fmla="*/ 31 w 156"/>
                  <a:gd name="T1" fmla="*/ 60 h 475"/>
                  <a:gd name="T2" fmla="*/ 13 w 156"/>
                  <a:gd name="T3" fmla="*/ 118 h 475"/>
                  <a:gd name="T4" fmla="*/ 6 w 156"/>
                  <a:gd name="T5" fmla="*/ 308 h 475"/>
                  <a:gd name="T6" fmla="*/ 31 w 156"/>
                  <a:gd name="T7" fmla="*/ 342 h 475"/>
                  <a:gd name="T8" fmla="*/ 81 w 156"/>
                  <a:gd name="T9" fmla="*/ 345 h 475"/>
                  <a:gd name="T10" fmla="*/ 97 w 156"/>
                  <a:gd name="T11" fmla="*/ 323 h 475"/>
                  <a:gd name="T12" fmla="*/ 93 w 156"/>
                  <a:gd name="T13" fmla="*/ 312 h 475"/>
                  <a:gd name="T14" fmla="*/ 90 w 156"/>
                  <a:gd name="T15" fmla="*/ 166 h 475"/>
                  <a:gd name="T16" fmla="*/ 97 w 156"/>
                  <a:gd name="T17" fmla="*/ 116 h 475"/>
                  <a:gd name="T18" fmla="*/ 108 w 156"/>
                  <a:gd name="T19" fmla="*/ 60 h 475"/>
                  <a:gd name="T20" fmla="*/ 156 w 156"/>
                  <a:gd name="T21" fmla="*/ 4 h 475"/>
                  <a:gd name="T22" fmla="*/ 58 w 156"/>
                  <a:gd name="T23" fmla="*/ 29 h 475"/>
                  <a:gd name="T24" fmla="*/ 31 w 156"/>
                  <a:gd name="T25" fmla="*/ 60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3" name="Freeform 50">
                <a:extLst>
                  <a:ext uri="{FF2B5EF4-FFF2-40B4-BE49-F238E27FC236}">
                    <a16:creationId xmlns:a16="http://schemas.microsoft.com/office/drawing/2014/main" id="{58C988DB-6737-41A8-8EB5-6624ED0772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803847" flipV="1">
                <a:off x="215" y="222"/>
                <a:ext cx="45" cy="139"/>
              </a:xfrm>
              <a:custGeom>
                <a:avLst/>
                <a:gdLst>
                  <a:gd name="T0" fmla="*/ 1 w 156"/>
                  <a:gd name="T1" fmla="*/ 2 h 475"/>
                  <a:gd name="T2" fmla="*/ 0 w 156"/>
                  <a:gd name="T3" fmla="*/ 4 h 475"/>
                  <a:gd name="T4" fmla="*/ 0 w 156"/>
                  <a:gd name="T5" fmla="*/ 10 h 475"/>
                  <a:gd name="T6" fmla="*/ 1 w 156"/>
                  <a:gd name="T7" fmla="*/ 12 h 475"/>
                  <a:gd name="T8" fmla="*/ 2 w 156"/>
                  <a:gd name="T9" fmla="*/ 12 h 475"/>
                  <a:gd name="T10" fmla="*/ 2 w 156"/>
                  <a:gd name="T11" fmla="*/ 11 h 475"/>
                  <a:gd name="T12" fmla="*/ 2 w 156"/>
                  <a:gd name="T13" fmla="*/ 11 h 475"/>
                  <a:gd name="T14" fmla="*/ 2 w 156"/>
                  <a:gd name="T15" fmla="*/ 6 h 475"/>
                  <a:gd name="T16" fmla="*/ 2 w 156"/>
                  <a:gd name="T17" fmla="*/ 4 h 475"/>
                  <a:gd name="T18" fmla="*/ 3 w 156"/>
                  <a:gd name="T19" fmla="*/ 2 h 475"/>
                  <a:gd name="T20" fmla="*/ 4 w 156"/>
                  <a:gd name="T21" fmla="*/ 0 h 475"/>
                  <a:gd name="T22" fmla="*/ 1 w 156"/>
                  <a:gd name="T23" fmla="*/ 1 h 475"/>
                  <a:gd name="T24" fmla="*/ 1 w 156"/>
                  <a:gd name="T25" fmla="*/ 2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23" name="Group 51">
              <a:extLst>
                <a:ext uri="{FF2B5EF4-FFF2-40B4-BE49-F238E27FC236}">
                  <a16:creationId xmlns:a16="http://schemas.microsoft.com/office/drawing/2014/main" id="{EDDC1EC9-01D5-42FD-9C22-EFD533C00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2659"/>
              <a:ext cx="135" cy="316"/>
              <a:chOff x="4657" y="9202"/>
              <a:chExt cx="339" cy="790"/>
            </a:xfrm>
          </p:grpSpPr>
          <p:sp>
            <p:nvSpPr>
              <p:cNvPr id="17438" name="Freeform 52">
                <a:extLst>
                  <a:ext uri="{FF2B5EF4-FFF2-40B4-BE49-F238E27FC236}">
                    <a16:creationId xmlns:a16="http://schemas.microsoft.com/office/drawing/2014/main" id="{0C66EB0E-570B-4DFE-8E72-C7B2B0E87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9" name="Freeform 53">
                <a:extLst>
                  <a:ext uri="{FF2B5EF4-FFF2-40B4-BE49-F238E27FC236}">
                    <a16:creationId xmlns:a16="http://schemas.microsoft.com/office/drawing/2014/main" id="{61D886AD-9EC8-4DC2-BFAF-18895F8B836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37" y="9517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0" name="Freeform 54">
                <a:extLst>
                  <a:ext uri="{FF2B5EF4-FFF2-40B4-BE49-F238E27FC236}">
                    <a16:creationId xmlns:a16="http://schemas.microsoft.com/office/drawing/2014/main" id="{3EEA8BBA-61AB-4C8D-8AD0-F3DE3D332C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657" y="9202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1" name="Freeform 55">
                <a:extLst>
                  <a:ext uri="{FF2B5EF4-FFF2-40B4-BE49-F238E27FC236}">
                    <a16:creationId xmlns:a16="http://schemas.microsoft.com/office/drawing/2014/main" id="{CF37C825-5294-44CC-88E2-90D59A51FB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4888" y="9205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24" name="Group 56">
              <a:extLst>
                <a:ext uri="{FF2B5EF4-FFF2-40B4-BE49-F238E27FC236}">
                  <a16:creationId xmlns:a16="http://schemas.microsoft.com/office/drawing/2014/main" id="{F668294B-BA15-454F-B20F-F2EEEA849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9" y="2711"/>
              <a:ext cx="126" cy="220"/>
              <a:chOff x="4738" y="9147"/>
              <a:chExt cx="315" cy="550"/>
            </a:xfrm>
          </p:grpSpPr>
          <p:sp>
            <p:nvSpPr>
              <p:cNvPr id="17434" name="Freeform 57">
                <a:extLst>
                  <a:ext uri="{FF2B5EF4-FFF2-40B4-BE49-F238E27FC236}">
                    <a16:creationId xmlns:a16="http://schemas.microsoft.com/office/drawing/2014/main" id="{38622AE9-3949-439D-9DBD-547BDE7C1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" y="9267"/>
                <a:ext cx="156" cy="430"/>
              </a:xfrm>
              <a:custGeom>
                <a:avLst/>
                <a:gdLst>
                  <a:gd name="T0" fmla="*/ 31 w 156"/>
                  <a:gd name="T1" fmla="*/ 60 h 475"/>
                  <a:gd name="T2" fmla="*/ 13 w 156"/>
                  <a:gd name="T3" fmla="*/ 118 h 475"/>
                  <a:gd name="T4" fmla="*/ 6 w 156"/>
                  <a:gd name="T5" fmla="*/ 308 h 475"/>
                  <a:gd name="T6" fmla="*/ 31 w 156"/>
                  <a:gd name="T7" fmla="*/ 342 h 475"/>
                  <a:gd name="T8" fmla="*/ 81 w 156"/>
                  <a:gd name="T9" fmla="*/ 345 h 475"/>
                  <a:gd name="T10" fmla="*/ 97 w 156"/>
                  <a:gd name="T11" fmla="*/ 323 h 475"/>
                  <a:gd name="T12" fmla="*/ 93 w 156"/>
                  <a:gd name="T13" fmla="*/ 312 h 475"/>
                  <a:gd name="T14" fmla="*/ 90 w 156"/>
                  <a:gd name="T15" fmla="*/ 166 h 475"/>
                  <a:gd name="T16" fmla="*/ 97 w 156"/>
                  <a:gd name="T17" fmla="*/ 116 h 475"/>
                  <a:gd name="T18" fmla="*/ 108 w 156"/>
                  <a:gd name="T19" fmla="*/ 60 h 475"/>
                  <a:gd name="T20" fmla="*/ 156 w 156"/>
                  <a:gd name="T21" fmla="*/ 4 h 475"/>
                  <a:gd name="T22" fmla="*/ 58 w 156"/>
                  <a:gd name="T23" fmla="*/ 29 h 475"/>
                  <a:gd name="T24" fmla="*/ 31 w 156"/>
                  <a:gd name="T25" fmla="*/ 60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5" name="Freeform 58">
                <a:extLst>
                  <a:ext uri="{FF2B5EF4-FFF2-40B4-BE49-F238E27FC236}">
                    <a16:creationId xmlns:a16="http://schemas.microsoft.com/office/drawing/2014/main" id="{98BA4120-3E34-454E-9B63-19604F30D28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97" y="9267"/>
                <a:ext cx="156" cy="430"/>
              </a:xfrm>
              <a:custGeom>
                <a:avLst/>
                <a:gdLst>
                  <a:gd name="T0" fmla="*/ 31 w 156"/>
                  <a:gd name="T1" fmla="*/ 60 h 475"/>
                  <a:gd name="T2" fmla="*/ 13 w 156"/>
                  <a:gd name="T3" fmla="*/ 118 h 475"/>
                  <a:gd name="T4" fmla="*/ 6 w 156"/>
                  <a:gd name="T5" fmla="*/ 308 h 475"/>
                  <a:gd name="T6" fmla="*/ 31 w 156"/>
                  <a:gd name="T7" fmla="*/ 342 h 475"/>
                  <a:gd name="T8" fmla="*/ 81 w 156"/>
                  <a:gd name="T9" fmla="*/ 345 h 475"/>
                  <a:gd name="T10" fmla="*/ 97 w 156"/>
                  <a:gd name="T11" fmla="*/ 323 h 475"/>
                  <a:gd name="T12" fmla="*/ 93 w 156"/>
                  <a:gd name="T13" fmla="*/ 312 h 475"/>
                  <a:gd name="T14" fmla="*/ 90 w 156"/>
                  <a:gd name="T15" fmla="*/ 166 h 475"/>
                  <a:gd name="T16" fmla="*/ 97 w 156"/>
                  <a:gd name="T17" fmla="*/ 116 h 475"/>
                  <a:gd name="T18" fmla="*/ 108 w 156"/>
                  <a:gd name="T19" fmla="*/ 60 h 475"/>
                  <a:gd name="T20" fmla="*/ 156 w 156"/>
                  <a:gd name="T21" fmla="*/ 4 h 475"/>
                  <a:gd name="T22" fmla="*/ 58 w 156"/>
                  <a:gd name="T23" fmla="*/ 29 h 475"/>
                  <a:gd name="T24" fmla="*/ 31 w 156"/>
                  <a:gd name="T25" fmla="*/ 60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6" name="Freeform 59">
                <a:extLst>
                  <a:ext uri="{FF2B5EF4-FFF2-40B4-BE49-F238E27FC236}">
                    <a16:creationId xmlns:a16="http://schemas.microsoft.com/office/drawing/2014/main" id="{1A9BA753-146E-4A34-A3C6-BEAAB716DB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803847" flipV="1">
                <a:off x="4795" y="9147"/>
                <a:ext cx="45" cy="139"/>
              </a:xfrm>
              <a:custGeom>
                <a:avLst/>
                <a:gdLst>
                  <a:gd name="T0" fmla="*/ 1 w 156"/>
                  <a:gd name="T1" fmla="*/ 2 h 475"/>
                  <a:gd name="T2" fmla="*/ 0 w 156"/>
                  <a:gd name="T3" fmla="*/ 4 h 475"/>
                  <a:gd name="T4" fmla="*/ 0 w 156"/>
                  <a:gd name="T5" fmla="*/ 10 h 475"/>
                  <a:gd name="T6" fmla="*/ 1 w 156"/>
                  <a:gd name="T7" fmla="*/ 12 h 475"/>
                  <a:gd name="T8" fmla="*/ 2 w 156"/>
                  <a:gd name="T9" fmla="*/ 12 h 475"/>
                  <a:gd name="T10" fmla="*/ 2 w 156"/>
                  <a:gd name="T11" fmla="*/ 11 h 475"/>
                  <a:gd name="T12" fmla="*/ 2 w 156"/>
                  <a:gd name="T13" fmla="*/ 11 h 475"/>
                  <a:gd name="T14" fmla="*/ 2 w 156"/>
                  <a:gd name="T15" fmla="*/ 6 h 475"/>
                  <a:gd name="T16" fmla="*/ 2 w 156"/>
                  <a:gd name="T17" fmla="*/ 4 h 475"/>
                  <a:gd name="T18" fmla="*/ 3 w 156"/>
                  <a:gd name="T19" fmla="*/ 2 h 475"/>
                  <a:gd name="T20" fmla="*/ 4 w 156"/>
                  <a:gd name="T21" fmla="*/ 0 h 475"/>
                  <a:gd name="T22" fmla="*/ 1 w 156"/>
                  <a:gd name="T23" fmla="*/ 1 h 475"/>
                  <a:gd name="T24" fmla="*/ 1 w 156"/>
                  <a:gd name="T25" fmla="*/ 2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7" name="Freeform 60">
                <a:extLst>
                  <a:ext uri="{FF2B5EF4-FFF2-40B4-BE49-F238E27FC236}">
                    <a16:creationId xmlns:a16="http://schemas.microsoft.com/office/drawing/2014/main" id="{41C096E9-57C5-407E-BB52-17F29C7647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96153" flipH="1" flipV="1">
                <a:off x="4939" y="9150"/>
                <a:ext cx="45" cy="139"/>
              </a:xfrm>
              <a:custGeom>
                <a:avLst/>
                <a:gdLst>
                  <a:gd name="T0" fmla="*/ 1 w 156"/>
                  <a:gd name="T1" fmla="*/ 2 h 475"/>
                  <a:gd name="T2" fmla="*/ 0 w 156"/>
                  <a:gd name="T3" fmla="*/ 4 h 475"/>
                  <a:gd name="T4" fmla="*/ 0 w 156"/>
                  <a:gd name="T5" fmla="*/ 10 h 475"/>
                  <a:gd name="T6" fmla="*/ 1 w 156"/>
                  <a:gd name="T7" fmla="*/ 12 h 475"/>
                  <a:gd name="T8" fmla="*/ 2 w 156"/>
                  <a:gd name="T9" fmla="*/ 12 h 475"/>
                  <a:gd name="T10" fmla="*/ 2 w 156"/>
                  <a:gd name="T11" fmla="*/ 11 h 475"/>
                  <a:gd name="T12" fmla="*/ 2 w 156"/>
                  <a:gd name="T13" fmla="*/ 11 h 475"/>
                  <a:gd name="T14" fmla="*/ 2 w 156"/>
                  <a:gd name="T15" fmla="*/ 6 h 475"/>
                  <a:gd name="T16" fmla="*/ 2 w 156"/>
                  <a:gd name="T17" fmla="*/ 4 h 475"/>
                  <a:gd name="T18" fmla="*/ 3 w 156"/>
                  <a:gd name="T19" fmla="*/ 2 h 475"/>
                  <a:gd name="T20" fmla="*/ 4 w 156"/>
                  <a:gd name="T21" fmla="*/ 0 h 475"/>
                  <a:gd name="T22" fmla="*/ 1 w 156"/>
                  <a:gd name="T23" fmla="*/ 1 h 475"/>
                  <a:gd name="T24" fmla="*/ 1 w 156"/>
                  <a:gd name="T25" fmla="*/ 2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25" name="Group 61">
              <a:extLst>
                <a:ext uri="{FF2B5EF4-FFF2-40B4-BE49-F238E27FC236}">
                  <a16:creationId xmlns:a16="http://schemas.microsoft.com/office/drawing/2014/main" id="{554EFC9F-A63B-4482-89DB-379E95AE3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" y="2704"/>
              <a:ext cx="64" cy="314"/>
              <a:chOff x="5578" y="11860"/>
              <a:chExt cx="159" cy="787"/>
            </a:xfrm>
          </p:grpSpPr>
          <p:sp>
            <p:nvSpPr>
              <p:cNvPr id="17432" name="Freeform 62">
                <a:extLst>
                  <a:ext uri="{FF2B5EF4-FFF2-40B4-BE49-F238E27FC236}">
                    <a16:creationId xmlns:a16="http://schemas.microsoft.com/office/drawing/2014/main" id="{1E1D150A-F73B-4D47-B36A-026D5862FB2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578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3" name="Freeform 63">
                <a:extLst>
                  <a:ext uri="{FF2B5EF4-FFF2-40B4-BE49-F238E27FC236}">
                    <a16:creationId xmlns:a16="http://schemas.microsoft.com/office/drawing/2014/main" id="{BBBD5884-76DF-4F2B-93F2-20EDB5A6DF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5629" y="11860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26" name="Group 64">
              <a:extLst>
                <a:ext uri="{FF2B5EF4-FFF2-40B4-BE49-F238E27FC236}">
                  <a16:creationId xmlns:a16="http://schemas.microsoft.com/office/drawing/2014/main" id="{E041314A-11CA-4349-BF7F-F2FFBEAD1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1616"/>
              <a:ext cx="64" cy="314"/>
              <a:chOff x="5578" y="11860"/>
              <a:chExt cx="159" cy="787"/>
            </a:xfrm>
          </p:grpSpPr>
          <p:sp>
            <p:nvSpPr>
              <p:cNvPr id="17430" name="Freeform 65">
                <a:extLst>
                  <a:ext uri="{FF2B5EF4-FFF2-40B4-BE49-F238E27FC236}">
                    <a16:creationId xmlns:a16="http://schemas.microsoft.com/office/drawing/2014/main" id="{093BFC01-A8BD-4866-89BA-2401E0E3F09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578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1" name="Freeform 66">
                <a:extLst>
                  <a:ext uri="{FF2B5EF4-FFF2-40B4-BE49-F238E27FC236}">
                    <a16:creationId xmlns:a16="http://schemas.microsoft.com/office/drawing/2014/main" id="{9A7E6AD4-BFBC-4659-B7D3-678A80260D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00000" flipH="1" flipV="1">
                <a:off x="5629" y="11860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27" name="Group 67">
              <a:extLst>
                <a:ext uri="{FF2B5EF4-FFF2-40B4-BE49-F238E27FC236}">
                  <a16:creationId xmlns:a16="http://schemas.microsoft.com/office/drawing/2014/main" id="{92978B7C-ACDF-4B01-BAF1-869AF0A65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" y="3749"/>
              <a:ext cx="62" cy="316"/>
              <a:chOff x="4117" y="11857"/>
              <a:chExt cx="156" cy="790"/>
            </a:xfrm>
          </p:grpSpPr>
          <p:sp>
            <p:nvSpPr>
              <p:cNvPr id="17428" name="Freeform 68">
                <a:extLst>
                  <a:ext uri="{FF2B5EF4-FFF2-40B4-BE49-F238E27FC236}">
                    <a16:creationId xmlns:a16="http://schemas.microsoft.com/office/drawing/2014/main" id="{2DA81110-37DA-41AE-A809-8669240C8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2172"/>
                <a:ext cx="156" cy="475"/>
              </a:xfrm>
              <a:custGeom>
                <a:avLst/>
                <a:gdLst>
                  <a:gd name="T0" fmla="*/ 31 w 156"/>
                  <a:gd name="T1" fmla="*/ 81 h 475"/>
                  <a:gd name="T2" fmla="*/ 13 w 156"/>
                  <a:gd name="T3" fmla="*/ 159 h 475"/>
                  <a:gd name="T4" fmla="*/ 6 w 156"/>
                  <a:gd name="T5" fmla="*/ 415 h 475"/>
                  <a:gd name="T6" fmla="*/ 31 w 156"/>
                  <a:gd name="T7" fmla="*/ 462 h 475"/>
                  <a:gd name="T8" fmla="*/ 81 w 156"/>
                  <a:gd name="T9" fmla="*/ 465 h 475"/>
                  <a:gd name="T10" fmla="*/ 97 w 156"/>
                  <a:gd name="T11" fmla="*/ 435 h 475"/>
                  <a:gd name="T12" fmla="*/ 93 w 156"/>
                  <a:gd name="T13" fmla="*/ 421 h 475"/>
                  <a:gd name="T14" fmla="*/ 90 w 156"/>
                  <a:gd name="T15" fmla="*/ 223 h 475"/>
                  <a:gd name="T16" fmla="*/ 97 w 156"/>
                  <a:gd name="T17" fmla="*/ 156 h 475"/>
                  <a:gd name="T18" fmla="*/ 108 w 156"/>
                  <a:gd name="T19" fmla="*/ 81 h 475"/>
                  <a:gd name="T20" fmla="*/ 156 w 156"/>
                  <a:gd name="T21" fmla="*/ 4 h 475"/>
                  <a:gd name="T22" fmla="*/ 58 w 156"/>
                  <a:gd name="T23" fmla="*/ 39 h 475"/>
                  <a:gd name="T24" fmla="*/ 31 w 156"/>
                  <a:gd name="T25" fmla="*/ 81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9" name="Freeform 69">
                <a:extLst>
                  <a:ext uri="{FF2B5EF4-FFF2-40B4-BE49-F238E27FC236}">
                    <a16:creationId xmlns:a16="http://schemas.microsoft.com/office/drawing/2014/main" id="{A665F409-F35A-416F-A608-87A54F526A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400000" flipV="1">
                <a:off x="4117" y="11857"/>
                <a:ext cx="108" cy="334"/>
              </a:xfrm>
              <a:custGeom>
                <a:avLst/>
                <a:gdLst>
                  <a:gd name="T0" fmla="*/ 10 w 156"/>
                  <a:gd name="T1" fmla="*/ 28 h 475"/>
                  <a:gd name="T2" fmla="*/ 4 w 156"/>
                  <a:gd name="T3" fmla="*/ 56 h 475"/>
                  <a:gd name="T4" fmla="*/ 2 w 156"/>
                  <a:gd name="T5" fmla="*/ 144 h 475"/>
                  <a:gd name="T6" fmla="*/ 10 w 156"/>
                  <a:gd name="T7" fmla="*/ 161 h 475"/>
                  <a:gd name="T8" fmla="*/ 27 w 156"/>
                  <a:gd name="T9" fmla="*/ 162 h 475"/>
                  <a:gd name="T10" fmla="*/ 32 w 156"/>
                  <a:gd name="T11" fmla="*/ 151 h 475"/>
                  <a:gd name="T12" fmla="*/ 30 w 156"/>
                  <a:gd name="T13" fmla="*/ 146 h 475"/>
                  <a:gd name="T14" fmla="*/ 30 w 156"/>
                  <a:gd name="T15" fmla="*/ 77 h 475"/>
                  <a:gd name="T16" fmla="*/ 32 w 156"/>
                  <a:gd name="T17" fmla="*/ 54 h 475"/>
                  <a:gd name="T18" fmla="*/ 36 w 156"/>
                  <a:gd name="T19" fmla="*/ 28 h 475"/>
                  <a:gd name="T20" fmla="*/ 52 w 156"/>
                  <a:gd name="T21" fmla="*/ 1 h 475"/>
                  <a:gd name="T22" fmla="*/ 19 w 156"/>
                  <a:gd name="T23" fmla="*/ 13 h 475"/>
                  <a:gd name="T24" fmla="*/ 10 w 156"/>
                  <a:gd name="T25" fmla="*/ 28 h 4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75"/>
                  <a:gd name="T41" fmla="*/ 156 w 156"/>
                  <a:gd name="T42" fmla="*/ 475 h 4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75">
                    <a:moveTo>
                      <a:pt x="31" y="81"/>
                    </a:moveTo>
                    <a:cubicBezTo>
                      <a:pt x="23" y="106"/>
                      <a:pt x="21" y="134"/>
                      <a:pt x="13" y="159"/>
                    </a:cubicBezTo>
                    <a:cubicBezTo>
                      <a:pt x="11" y="272"/>
                      <a:pt x="0" y="311"/>
                      <a:pt x="6" y="415"/>
                    </a:cubicBezTo>
                    <a:cubicBezTo>
                      <a:pt x="8" y="432"/>
                      <a:pt x="10" y="456"/>
                      <a:pt x="31" y="462"/>
                    </a:cubicBezTo>
                    <a:cubicBezTo>
                      <a:pt x="46" y="470"/>
                      <a:pt x="62" y="475"/>
                      <a:pt x="81" y="465"/>
                    </a:cubicBezTo>
                    <a:cubicBezTo>
                      <a:pt x="87" y="463"/>
                      <a:pt x="97" y="436"/>
                      <a:pt x="97" y="435"/>
                    </a:cubicBezTo>
                    <a:cubicBezTo>
                      <a:pt x="98" y="432"/>
                      <a:pt x="93" y="421"/>
                      <a:pt x="93" y="421"/>
                    </a:cubicBezTo>
                    <a:cubicBezTo>
                      <a:pt x="93" y="385"/>
                      <a:pt x="89" y="267"/>
                      <a:pt x="90" y="223"/>
                    </a:cubicBezTo>
                    <a:cubicBezTo>
                      <a:pt x="91" y="179"/>
                      <a:pt x="94" y="180"/>
                      <a:pt x="97" y="156"/>
                    </a:cubicBezTo>
                    <a:cubicBezTo>
                      <a:pt x="97" y="144"/>
                      <a:pt x="96" y="100"/>
                      <a:pt x="108" y="81"/>
                    </a:cubicBezTo>
                    <a:cubicBezTo>
                      <a:pt x="115" y="72"/>
                      <a:pt x="156" y="4"/>
                      <a:pt x="156" y="4"/>
                    </a:cubicBezTo>
                    <a:cubicBezTo>
                      <a:pt x="150" y="0"/>
                      <a:pt x="79" y="26"/>
                      <a:pt x="58" y="39"/>
                    </a:cubicBezTo>
                    <a:cubicBezTo>
                      <a:pt x="37" y="52"/>
                      <a:pt x="40" y="74"/>
                      <a:pt x="31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70" name="Rectangle 26">
            <a:extLst>
              <a:ext uri="{FF2B5EF4-FFF2-40B4-BE49-F238E27FC236}">
                <a16:creationId xmlns:a16="http://schemas.microsoft.com/office/drawing/2014/main" id="{1F68867F-EBB6-4D8C-8C8E-8DA33FABA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691563" cy="160020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Úkol 1b – protokol: </a:t>
            </a:r>
            <a:r>
              <a:rPr lang="cs-CZ" altLang="cs-CZ" sz="2800" dirty="0"/>
              <a:t>Nakreslete schematicky vznik </a:t>
            </a:r>
          </a:p>
          <a:p>
            <a:pPr algn="ctr"/>
            <a:r>
              <a:rPr lang="cs-CZ" altLang="cs-CZ" sz="2800" dirty="0" err="1"/>
              <a:t>Turnerova</a:t>
            </a:r>
            <a:r>
              <a:rPr lang="cs-CZ" altLang="cs-CZ" sz="2800" dirty="0"/>
              <a:t> syndromu za předpokladu, </a:t>
            </a:r>
          </a:p>
          <a:p>
            <a:pPr algn="ctr"/>
            <a:r>
              <a:rPr lang="cs-CZ" altLang="cs-CZ" sz="2800" dirty="0"/>
              <a:t>že k </a:t>
            </a:r>
            <a:r>
              <a:rPr lang="cs-CZ" altLang="cs-CZ" sz="2800" dirty="0" err="1"/>
              <a:t>nondisjunkci</a:t>
            </a:r>
            <a:r>
              <a:rPr lang="cs-CZ" altLang="cs-CZ" sz="2800" dirty="0"/>
              <a:t> došlo v </a:t>
            </a:r>
            <a:r>
              <a:rPr lang="cs-CZ" altLang="cs-CZ" sz="2800" dirty="0" err="1"/>
              <a:t>meioze</a:t>
            </a:r>
            <a:r>
              <a:rPr lang="cs-CZ" altLang="cs-CZ" sz="2800" dirty="0"/>
              <a:t> II u muže 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F14612-D7CF-4B62-A072-E69C960A7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CHROMOSOMOVÉ ABERACE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052E40-94DB-4D51-BE13-996A1D5358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267200" cy="41148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  <a:defRPr/>
            </a:pPr>
            <a:endParaRPr lang="cs-CZ" sz="32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MS Gothic" pitchFamily="49" charset="-128"/>
              <a:sym typeface="Monotype Sorts" pitchFamily="2" charset="2"/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Monotype Sorts" pitchFamily="2" charset="2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S Gothic" pitchFamily="49" charset="-128"/>
                <a:cs typeface="Arial" charset="0"/>
                <a:sym typeface="Monotype Sorts" pitchFamily="2" charset="2"/>
              </a:rPr>
              <a:t>►</a:t>
            </a: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Monotype Sorts" pitchFamily="2" charset="2"/>
              </a:rPr>
              <a:t> </a:t>
            </a: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NUMERICKÉ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endParaRPr lang="cs-CZ" sz="3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50000"/>
              </a:lnSpc>
              <a:buFontTx/>
              <a:buNone/>
              <a:defRPr/>
            </a:pPr>
            <a:endParaRPr lang="cs-CZ" sz="32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MS Gothic" pitchFamily="49" charset="-128"/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S Gothic" pitchFamily="49" charset="-128"/>
              </a:rPr>
              <a:t>►</a:t>
            </a: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STRUKTURNÍ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endParaRPr lang="cs-CZ" sz="3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S Gothic" pitchFamily="49" charset="-128"/>
              </a:rPr>
              <a:t>►</a:t>
            </a: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MOZAICISMUS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endParaRPr lang="cs-CZ" sz="2400" b="1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cs-CZ" sz="2400" b="1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cs-CZ" b="1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F5C82E3-6817-4F68-BA61-CF2366C6A2B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3200400"/>
            <a:ext cx="3810000" cy="6858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cs-CZ" b="1">
                <a:latin typeface="Arial" charset="0"/>
              </a:rPr>
              <a:t>POLYPLOIDIE</a:t>
            </a:r>
            <a:endParaRPr lang="cs-CZ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2A15DCD5-880B-4713-BAD8-FD9F7DE8B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52600"/>
            <a:ext cx="2752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cs-CZ" altLang="cs-CZ" sz="2800"/>
              <a:t>ANEUPLOIDIE</a:t>
            </a:r>
            <a:endParaRPr lang="cs-CZ" altLang="cs-CZ" sz="2400"/>
          </a:p>
        </p:txBody>
      </p:sp>
      <p:sp>
        <p:nvSpPr>
          <p:cNvPr id="4102" name="Rectangle 7">
            <a:extLst>
              <a:ext uri="{FF2B5EF4-FFF2-40B4-BE49-F238E27FC236}">
                <a16:creationId xmlns:a16="http://schemas.microsoft.com/office/drawing/2014/main" id="{DF9B25D9-C5C2-4AFE-8BF1-DD3244BF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0"/>
            <a:ext cx="2590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cs-CZ" altLang="cs-CZ" sz="2400"/>
              <a:t>TRIPLOIDIE</a:t>
            </a:r>
          </a:p>
          <a:p>
            <a:pPr>
              <a:lnSpc>
                <a:spcPct val="130000"/>
              </a:lnSpc>
            </a:pPr>
            <a:r>
              <a:rPr lang="cs-CZ" altLang="cs-CZ" sz="2400"/>
              <a:t>TETRAPLOIDIE</a:t>
            </a:r>
            <a:endParaRPr lang="cs-CZ" altLang="cs-CZ"/>
          </a:p>
        </p:txBody>
      </p:sp>
      <p:sp>
        <p:nvSpPr>
          <p:cNvPr id="4103" name="Rectangle 8">
            <a:extLst>
              <a:ext uri="{FF2B5EF4-FFF2-40B4-BE49-F238E27FC236}">
                <a16:creationId xmlns:a16="http://schemas.microsoft.com/office/drawing/2014/main" id="{7325BC66-E2F7-488F-A467-0B160C645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592263"/>
            <a:ext cx="21129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cs-CZ" altLang="cs-CZ" sz="2400"/>
              <a:t>MONOSOMIE</a:t>
            </a:r>
          </a:p>
          <a:p>
            <a:pPr>
              <a:lnSpc>
                <a:spcPct val="130000"/>
              </a:lnSpc>
            </a:pPr>
            <a:r>
              <a:rPr lang="cs-CZ" altLang="cs-CZ" sz="2400"/>
              <a:t>TRISOMIE</a:t>
            </a:r>
          </a:p>
        </p:txBody>
      </p:sp>
      <p:sp>
        <p:nvSpPr>
          <p:cNvPr id="4104" name="Line 9">
            <a:extLst>
              <a:ext uri="{FF2B5EF4-FFF2-40B4-BE49-F238E27FC236}">
                <a16:creationId xmlns:a16="http://schemas.microsoft.com/office/drawing/2014/main" id="{CB95D108-537A-4BBC-A995-85E12BE330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286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5" name="Line 10">
            <a:extLst>
              <a:ext uri="{FF2B5EF4-FFF2-40B4-BE49-F238E27FC236}">
                <a16:creationId xmlns:a16="http://schemas.microsoft.com/office/drawing/2014/main" id="{A12F03BD-D037-461F-B44D-69E1C7A0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19400"/>
            <a:ext cx="381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6" name="Line 11">
            <a:extLst>
              <a:ext uri="{FF2B5EF4-FFF2-40B4-BE49-F238E27FC236}">
                <a16:creationId xmlns:a16="http://schemas.microsoft.com/office/drawing/2014/main" id="{10B4980C-BFF9-489F-9269-EC43E2B72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257800"/>
            <a:ext cx="7848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7" name="Line 12">
            <a:extLst>
              <a:ext uri="{FF2B5EF4-FFF2-40B4-BE49-F238E27FC236}">
                <a16:creationId xmlns:a16="http://schemas.microsoft.com/office/drawing/2014/main" id="{C6685B83-3F15-4274-A3E2-A8CAB4A554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1905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Line 13">
            <a:extLst>
              <a:ext uri="{FF2B5EF4-FFF2-40B4-BE49-F238E27FC236}">
                <a16:creationId xmlns:a16="http://schemas.microsoft.com/office/drawing/2014/main" id="{11F8BD03-4A51-4DB2-A462-D95FB6565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133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Line 14">
            <a:extLst>
              <a:ext uri="{FF2B5EF4-FFF2-40B4-BE49-F238E27FC236}">
                <a16:creationId xmlns:a16="http://schemas.microsoft.com/office/drawing/2014/main" id="{04EB90FE-E86B-41C9-A326-E160DB9D36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4290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Line 15">
            <a:extLst>
              <a:ext uri="{FF2B5EF4-FFF2-40B4-BE49-F238E27FC236}">
                <a16:creationId xmlns:a16="http://schemas.microsoft.com/office/drawing/2014/main" id="{71774180-3C00-47EC-8103-48122CBD9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5814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Oval 16">
            <a:extLst>
              <a:ext uri="{FF2B5EF4-FFF2-40B4-BE49-F238E27FC236}">
                <a16:creationId xmlns:a16="http://schemas.microsoft.com/office/drawing/2014/main" id="{D6648613-4E4F-46AA-AC6A-CF3A2EDEA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9144000" cy="2879725"/>
          </a:xfrm>
          <a:prstGeom prst="ellipse">
            <a:avLst/>
          </a:prstGeom>
          <a:noFill/>
          <a:ln w="19050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8266BAA3-978D-432E-A7F0-B29CE30C861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7543800" cy="4984750"/>
            <a:chOff x="918" y="3673"/>
            <a:chExt cx="10800" cy="7849"/>
          </a:xfrm>
        </p:grpSpPr>
        <p:sp>
          <p:nvSpPr>
            <p:cNvPr id="18439" name="Text Box 3">
              <a:extLst>
                <a:ext uri="{FF2B5EF4-FFF2-40B4-BE49-F238E27FC236}">
                  <a16:creationId xmlns:a16="http://schemas.microsoft.com/office/drawing/2014/main" id="{24BFFE8A-BE51-4508-9138-58C0906A0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" y="3673"/>
              <a:ext cx="3516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cs-CZ" sz="1600"/>
            </a:p>
          </p:txBody>
        </p:sp>
        <p:grpSp>
          <p:nvGrpSpPr>
            <p:cNvPr id="18440" name="Group 4">
              <a:extLst>
                <a:ext uri="{FF2B5EF4-FFF2-40B4-BE49-F238E27FC236}">
                  <a16:creationId xmlns:a16="http://schemas.microsoft.com/office/drawing/2014/main" id="{C512BEAA-9B75-490D-AB3D-A3319E652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3681"/>
              <a:ext cx="9362" cy="7841"/>
              <a:chOff x="1275" y="3766"/>
              <a:chExt cx="9362" cy="7841"/>
            </a:xfrm>
          </p:grpSpPr>
          <p:sp>
            <p:nvSpPr>
              <p:cNvPr id="18441" name="Oval 5">
                <a:extLst>
                  <a:ext uri="{FF2B5EF4-FFF2-40B4-BE49-F238E27FC236}">
                    <a16:creationId xmlns:a16="http://schemas.microsoft.com/office/drawing/2014/main" id="{98C709A2-3214-45C1-B47E-9A2190312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8442" name="Text Box 6">
                <a:extLst>
                  <a:ext uri="{FF2B5EF4-FFF2-40B4-BE49-F238E27FC236}">
                    <a16:creationId xmlns:a16="http://schemas.microsoft.com/office/drawing/2014/main" id="{AFEDCF74-2213-4D6D-842D-00DD63225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4" y="3766"/>
                <a:ext cx="2026" cy="1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/>
              </a:p>
            </p:txBody>
          </p:sp>
          <p:sp>
            <p:nvSpPr>
              <p:cNvPr id="18443" name="Oval 7">
                <a:extLst>
                  <a:ext uri="{FF2B5EF4-FFF2-40B4-BE49-F238E27FC236}">
                    <a16:creationId xmlns:a16="http://schemas.microsoft.com/office/drawing/2014/main" id="{D7DDC796-495F-472C-B3C1-93685EBF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3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8444" name="Oval 8">
                <a:extLst>
                  <a:ext uri="{FF2B5EF4-FFF2-40B4-BE49-F238E27FC236}">
                    <a16:creationId xmlns:a16="http://schemas.microsoft.com/office/drawing/2014/main" id="{E12DD9A2-DA87-4369-AC94-A71671721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8445" name="Line 9">
                <a:extLst>
                  <a:ext uri="{FF2B5EF4-FFF2-40B4-BE49-F238E27FC236}">
                    <a16:creationId xmlns:a16="http://schemas.microsoft.com/office/drawing/2014/main" id="{DCF75E49-96C2-4891-94AA-99673AD4A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5" y="5675"/>
                <a:ext cx="155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6" name="Line 10">
                <a:extLst>
                  <a:ext uri="{FF2B5EF4-FFF2-40B4-BE49-F238E27FC236}">
                    <a16:creationId xmlns:a16="http://schemas.microsoft.com/office/drawing/2014/main" id="{67C21D07-D844-454B-B0C1-FABEA11AE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4" y="5682"/>
                <a:ext cx="0" cy="21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7" name="Oval 11">
                <a:extLst>
                  <a:ext uri="{FF2B5EF4-FFF2-40B4-BE49-F238E27FC236}">
                    <a16:creationId xmlns:a16="http://schemas.microsoft.com/office/drawing/2014/main" id="{218AC666-A078-4454-8200-CFEDE15D2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8" y="77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8448" name="Text Box 12">
                <a:extLst>
                  <a:ext uri="{FF2B5EF4-FFF2-40B4-BE49-F238E27FC236}">
                    <a16:creationId xmlns:a16="http://schemas.microsoft.com/office/drawing/2014/main" id="{3EBEF606-A607-4C6F-A9D9-8289AD637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0" y="8997"/>
                <a:ext cx="1473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 b="0"/>
              </a:p>
            </p:txBody>
          </p:sp>
          <p:sp>
            <p:nvSpPr>
              <p:cNvPr id="18449" name="Line 13">
                <a:extLst>
                  <a:ext uri="{FF2B5EF4-FFF2-40B4-BE49-F238E27FC236}">
                    <a16:creationId xmlns:a16="http://schemas.microsoft.com/office/drawing/2014/main" id="{C2E58B9F-B8AC-47DA-94A8-202043B95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1" y="6168"/>
                <a:ext cx="954" cy="14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0" name="Line 14">
                <a:extLst>
                  <a:ext uri="{FF2B5EF4-FFF2-40B4-BE49-F238E27FC236}">
                    <a16:creationId xmlns:a16="http://schemas.microsoft.com/office/drawing/2014/main" id="{33E5B409-65D0-4BA8-97E6-46D4F7C15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6174"/>
                <a:ext cx="1022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1" name="Oval 15">
                <a:extLst>
                  <a:ext uri="{FF2B5EF4-FFF2-40B4-BE49-F238E27FC236}">
                    <a16:creationId xmlns:a16="http://schemas.microsoft.com/office/drawing/2014/main" id="{F029D428-FBFC-4C28-99E5-0D9464019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76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8452" name="Oval 16">
                <a:extLst>
                  <a:ext uri="{FF2B5EF4-FFF2-40B4-BE49-F238E27FC236}">
                    <a16:creationId xmlns:a16="http://schemas.microsoft.com/office/drawing/2014/main" id="{D5C3D1BD-E7CD-4BF4-80E9-1FBA6D799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7651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8453" name="Oval 17">
                <a:extLst>
                  <a:ext uri="{FF2B5EF4-FFF2-40B4-BE49-F238E27FC236}">
                    <a16:creationId xmlns:a16="http://schemas.microsoft.com/office/drawing/2014/main" id="{68A546C6-9385-47D2-9CC3-655400AFF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" y="1041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8454" name="Line 18">
                <a:extLst>
                  <a:ext uri="{FF2B5EF4-FFF2-40B4-BE49-F238E27FC236}">
                    <a16:creationId xmlns:a16="http://schemas.microsoft.com/office/drawing/2014/main" id="{30514BEC-38E1-4545-93CC-ED56FBF08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8747"/>
                <a:ext cx="268" cy="16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5" name="Line 19">
                <a:extLst>
                  <a:ext uri="{FF2B5EF4-FFF2-40B4-BE49-F238E27FC236}">
                    <a16:creationId xmlns:a16="http://schemas.microsoft.com/office/drawing/2014/main" id="{3E6D223D-37FF-416E-BDF0-0F370321E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9" y="8753"/>
                <a:ext cx="319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6" name="Oval 20">
                <a:extLst>
                  <a:ext uri="{FF2B5EF4-FFF2-40B4-BE49-F238E27FC236}">
                    <a16:creationId xmlns:a16="http://schemas.microsoft.com/office/drawing/2014/main" id="{7E3354E7-C2DD-4586-BEBD-2A6FFEF77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10436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8457" name="Line 21">
                <a:extLst>
                  <a:ext uri="{FF2B5EF4-FFF2-40B4-BE49-F238E27FC236}">
                    <a16:creationId xmlns:a16="http://schemas.microsoft.com/office/drawing/2014/main" id="{C3C4194D-E510-4CBE-93CF-CA7570558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" y="8753"/>
                <a:ext cx="486" cy="1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8" name="Line 22">
                <a:extLst>
                  <a:ext uri="{FF2B5EF4-FFF2-40B4-BE49-F238E27FC236}">
                    <a16:creationId xmlns:a16="http://schemas.microsoft.com/office/drawing/2014/main" id="{D424BCEF-4E1F-45D0-9475-B116A5A4A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8708"/>
                <a:ext cx="403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9" name="Oval 23">
                <a:extLst>
                  <a:ext uri="{FF2B5EF4-FFF2-40B4-BE49-F238E27FC236}">
                    <a16:creationId xmlns:a16="http://schemas.microsoft.com/office/drawing/2014/main" id="{8D366D32-0ABC-45E3-8EFB-70FCAA799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9" y="10419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8460" name="Oval 24">
                <a:extLst>
                  <a:ext uri="{FF2B5EF4-FFF2-40B4-BE49-F238E27FC236}">
                    <a16:creationId xmlns:a16="http://schemas.microsoft.com/office/drawing/2014/main" id="{39BB965A-3377-43B5-A6BD-4620CA1C2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" y="10408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58FEFC02-DA8B-4E41-9B24-262B93AFD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81200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2400"/>
              <a:t>aberovaná gameta</a:t>
            </a:r>
            <a:endParaRPr lang="cs-CZ" altLang="cs-CZ" sz="1600"/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0B63AADE-C873-4B48-A6F7-D74BFEDA1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228600"/>
            <a:ext cx="8889023" cy="160020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Úkol 1c – protokol: </a:t>
            </a:r>
            <a:r>
              <a:rPr lang="cs-CZ" altLang="cs-CZ" sz="2800" dirty="0"/>
              <a:t>Nakreslete schematicky vznik </a:t>
            </a:r>
            <a:br>
              <a:rPr lang="cs-CZ" altLang="cs-CZ" sz="2800" dirty="0"/>
            </a:br>
            <a:r>
              <a:rPr lang="cs-CZ" altLang="cs-CZ" sz="2800" dirty="0"/>
              <a:t>Downova syndromu za předpokladu, že </a:t>
            </a:r>
            <a:br>
              <a:rPr lang="cs-CZ" altLang="cs-CZ" sz="2800" dirty="0"/>
            </a:br>
            <a:r>
              <a:rPr lang="cs-CZ" altLang="cs-CZ" sz="2800" dirty="0"/>
              <a:t>k </a:t>
            </a:r>
            <a:r>
              <a:rPr lang="cs-CZ" altLang="cs-CZ" sz="2800" dirty="0" err="1"/>
              <a:t>nondisjunkci</a:t>
            </a:r>
            <a:r>
              <a:rPr lang="cs-CZ" altLang="cs-CZ" sz="2800" dirty="0"/>
              <a:t> došlo v </a:t>
            </a:r>
            <a:r>
              <a:rPr lang="cs-CZ" altLang="cs-CZ" sz="2800" dirty="0" err="1"/>
              <a:t>meioze</a:t>
            </a:r>
            <a:r>
              <a:rPr lang="cs-CZ" altLang="cs-CZ" sz="2800" dirty="0"/>
              <a:t> I u jednoho z rodičů </a:t>
            </a:r>
          </a:p>
        </p:txBody>
      </p:sp>
      <p:sp>
        <p:nvSpPr>
          <p:cNvPr id="18437" name="Rectangle 27">
            <a:extLst>
              <a:ext uri="{FF2B5EF4-FFF2-40B4-BE49-F238E27FC236}">
                <a16:creationId xmlns:a16="http://schemas.microsoft.com/office/drawing/2014/main" id="{4EC7B4C7-5902-4420-BD26-EEBC73535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/>
              <a:t>zygota</a:t>
            </a:r>
            <a:endParaRPr lang="cs-CZ" altLang="cs-CZ"/>
          </a:p>
        </p:txBody>
      </p:sp>
      <p:sp>
        <p:nvSpPr>
          <p:cNvPr id="18438" name="Rectangle 28">
            <a:extLst>
              <a:ext uri="{FF2B5EF4-FFF2-40B4-BE49-F238E27FC236}">
                <a16:creationId xmlns:a16="http://schemas.microsoft.com/office/drawing/2014/main" id="{28E27329-D4BF-4029-B2B2-1F581F740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81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/>
              <a:t> II. rodič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C1743890-F9DA-4A36-8379-9D3B19D8DA6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7543800" cy="4984750"/>
            <a:chOff x="918" y="3673"/>
            <a:chExt cx="10800" cy="7849"/>
          </a:xfrm>
        </p:grpSpPr>
        <p:sp>
          <p:nvSpPr>
            <p:cNvPr id="19475" name="Text Box 3">
              <a:extLst>
                <a:ext uri="{FF2B5EF4-FFF2-40B4-BE49-F238E27FC236}">
                  <a16:creationId xmlns:a16="http://schemas.microsoft.com/office/drawing/2014/main" id="{C2819134-D4A0-40A9-A04A-BA54B0DC5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" y="3673"/>
              <a:ext cx="3516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cs-CZ" sz="1600"/>
            </a:p>
          </p:txBody>
        </p:sp>
        <p:grpSp>
          <p:nvGrpSpPr>
            <p:cNvPr id="19476" name="Group 4">
              <a:extLst>
                <a:ext uri="{FF2B5EF4-FFF2-40B4-BE49-F238E27FC236}">
                  <a16:creationId xmlns:a16="http://schemas.microsoft.com/office/drawing/2014/main" id="{3459ED46-46CE-423A-9FEC-4DB69A564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3681"/>
              <a:ext cx="9362" cy="7841"/>
              <a:chOff x="1275" y="3766"/>
              <a:chExt cx="9362" cy="7841"/>
            </a:xfrm>
          </p:grpSpPr>
          <p:sp>
            <p:nvSpPr>
              <p:cNvPr id="19477" name="Oval 5">
                <a:extLst>
                  <a:ext uri="{FF2B5EF4-FFF2-40B4-BE49-F238E27FC236}">
                    <a16:creationId xmlns:a16="http://schemas.microsoft.com/office/drawing/2014/main" id="{74D6D3CD-B4E3-48D5-8B13-1F20E7E15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9478" name="Text Box 6">
                <a:extLst>
                  <a:ext uri="{FF2B5EF4-FFF2-40B4-BE49-F238E27FC236}">
                    <a16:creationId xmlns:a16="http://schemas.microsoft.com/office/drawing/2014/main" id="{E3BA873C-C9F9-4FB5-ACA7-190849930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4" y="3766"/>
                <a:ext cx="2026" cy="1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/>
              </a:p>
            </p:txBody>
          </p:sp>
          <p:sp>
            <p:nvSpPr>
              <p:cNvPr id="19479" name="Oval 7">
                <a:extLst>
                  <a:ext uri="{FF2B5EF4-FFF2-40B4-BE49-F238E27FC236}">
                    <a16:creationId xmlns:a16="http://schemas.microsoft.com/office/drawing/2014/main" id="{1FBABFA1-CA0D-479F-9C29-E26A5635D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3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9480" name="Oval 8">
                <a:extLst>
                  <a:ext uri="{FF2B5EF4-FFF2-40B4-BE49-F238E27FC236}">
                    <a16:creationId xmlns:a16="http://schemas.microsoft.com/office/drawing/2014/main" id="{10E7F9B9-B7CD-404F-8D78-6BCE3A07F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" y="508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9481" name="Line 9">
                <a:extLst>
                  <a:ext uri="{FF2B5EF4-FFF2-40B4-BE49-F238E27FC236}">
                    <a16:creationId xmlns:a16="http://schemas.microsoft.com/office/drawing/2014/main" id="{9F3F3E53-7EB0-4075-BCDE-5902A183C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5" y="5675"/>
                <a:ext cx="155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82" name="Line 10">
                <a:extLst>
                  <a:ext uri="{FF2B5EF4-FFF2-40B4-BE49-F238E27FC236}">
                    <a16:creationId xmlns:a16="http://schemas.microsoft.com/office/drawing/2014/main" id="{D34D0553-7BD4-4304-8FD6-9F6948615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4" y="5682"/>
                <a:ext cx="0" cy="21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83" name="Oval 11">
                <a:extLst>
                  <a:ext uri="{FF2B5EF4-FFF2-40B4-BE49-F238E27FC236}">
                    <a16:creationId xmlns:a16="http://schemas.microsoft.com/office/drawing/2014/main" id="{EC2625AD-439F-4E25-868F-355D88B61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8" y="77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9484" name="Text Box 12">
                <a:extLst>
                  <a:ext uri="{FF2B5EF4-FFF2-40B4-BE49-F238E27FC236}">
                    <a16:creationId xmlns:a16="http://schemas.microsoft.com/office/drawing/2014/main" id="{5E0D554C-F520-4E82-BA5D-3F43A6CCE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0" y="8997"/>
                <a:ext cx="1473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cs-CZ" sz="1600" b="0"/>
              </a:p>
            </p:txBody>
          </p:sp>
          <p:sp>
            <p:nvSpPr>
              <p:cNvPr id="19485" name="Line 13">
                <a:extLst>
                  <a:ext uri="{FF2B5EF4-FFF2-40B4-BE49-F238E27FC236}">
                    <a16:creationId xmlns:a16="http://schemas.microsoft.com/office/drawing/2014/main" id="{4B73E416-D26B-4111-AD55-B5EA05F59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1" y="6168"/>
                <a:ext cx="954" cy="14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86" name="Line 14">
                <a:extLst>
                  <a:ext uri="{FF2B5EF4-FFF2-40B4-BE49-F238E27FC236}">
                    <a16:creationId xmlns:a16="http://schemas.microsoft.com/office/drawing/2014/main" id="{0E27BD6C-42DA-4E55-AFE2-6472BAEA3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6174"/>
                <a:ext cx="1022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87" name="Oval 15">
                <a:extLst>
                  <a:ext uri="{FF2B5EF4-FFF2-40B4-BE49-F238E27FC236}">
                    <a16:creationId xmlns:a16="http://schemas.microsoft.com/office/drawing/2014/main" id="{62490997-7028-4500-B752-D5C3F775E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7684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9488" name="Oval 16">
                <a:extLst>
                  <a:ext uri="{FF2B5EF4-FFF2-40B4-BE49-F238E27FC236}">
                    <a16:creationId xmlns:a16="http://schemas.microsoft.com/office/drawing/2014/main" id="{7057A9FB-5435-4F2B-BA57-B97BDE930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7651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9489" name="Oval 17">
                <a:extLst>
                  <a:ext uri="{FF2B5EF4-FFF2-40B4-BE49-F238E27FC236}">
                    <a16:creationId xmlns:a16="http://schemas.microsoft.com/office/drawing/2014/main" id="{6E2FAC8C-1963-40DF-9349-22A5C16EE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" y="10413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9490" name="Line 18">
                <a:extLst>
                  <a:ext uri="{FF2B5EF4-FFF2-40B4-BE49-F238E27FC236}">
                    <a16:creationId xmlns:a16="http://schemas.microsoft.com/office/drawing/2014/main" id="{C0D437F1-412B-4E20-A4C4-5FBD3F1A5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8747"/>
                <a:ext cx="268" cy="16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91" name="Line 19">
                <a:extLst>
                  <a:ext uri="{FF2B5EF4-FFF2-40B4-BE49-F238E27FC236}">
                    <a16:creationId xmlns:a16="http://schemas.microsoft.com/office/drawing/2014/main" id="{73135650-7B64-48B8-9AF7-9B71AC865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9" y="8753"/>
                <a:ext cx="319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92" name="Oval 20">
                <a:extLst>
                  <a:ext uri="{FF2B5EF4-FFF2-40B4-BE49-F238E27FC236}">
                    <a16:creationId xmlns:a16="http://schemas.microsoft.com/office/drawing/2014/main" id="{DD97F6EF-BFA6-40A5-BE3A-B92DC8549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10436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9493" name="Line 21">
                <a:extLst>
                  <a:ext uri="{FF2B5EF4-FFF2-40B4-BE49-F238E27FC236}">
                    <a16:creationId xmlns:a16="http://schemas.microsoft.com/office/drawing/2014/main" id="{CD220599-6026-413A-8928-F81352888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" y="8753"/>
                <a:ext cx="486" cy="1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94" name="Line 22">
                <a:extLst>
                  <a:ext uri="{FF2B5EF4-FFF2-40B4-BE49-F238E27FC236}">
                    <a16:creationId xmlns:a16="http://schemas.microsoft.com/office/drawing/2014/main" id="{B465CF3F-D57C-4E23-85E7-E42D26E3B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8708"/>
                <a:ext cx="403" cy="16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95" name="Oval 23">
                <a:extLst>
                  <a:ext uri="{FF2B5EF4-FFF2-40B4-BE49-F238E27FC236}">
                    <a16:creationId xmlns:a16="http://schemas.microsoft.com/office/drawing/2014/main" id="{7ED133D7-E7B8-4392-AB4E-BFF2F363E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9" y="10419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9496" name="Oval 24">
                <a:extLst>
                  <a:ext uri="{FF2B5EF4-FFF2-40B4-BE49-F238E27FC236}">
                    <a16:creationId xmlns:a16="http://schemas.microsoft.com/office/drawing/2014/main" id="{079646C7-365D-4351-BE5E-93F3D2A02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" y="10408"/>
                <a:ext cx="1171" cy="11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</p:grpSp>
      <p:sp>
        <p:nvSpPr>
          <p:cNvPr id="19459" name="Rectangle 25">
            <a:extLst>
              <a:ext uri="{FF2B5EF4-FFF2-40B4-BE49-F238E27FC236}">
                <a16:creationId xmlns:a16="http://schemas.microsoft.com/office/drawing/2014/main" id="{A6511E54-AAC5-4DF3-89BD-F1159277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81200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2400"/>
              <a:t>aberovaná gameta</a:t>
            </a:r>
            <a:endParaRPr lang="cs-CZ" altLang="cs-CZ" sz="1600"/>
          </a:p>
        </p:txBody>
      </p:sp>
      <p:sp>
        <p:nvSpPr>
          <p:cNvPr id="19461" name="Rectangle 27">
            <a:extLst>
              <a:ext uri="{FF2B5EF4-FFF2-40B4-BE49-F238E27FC236}">
                <a16:creationId xmlns:a16="http://schemas.microsoft.com/office/drawing/2014/main" id="{34526600-B134-44F1-AD4A-1B7EAE2A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/>
              <a:t>zygota</a:t>
            </a:r>
            <a:endParaRPr lang="cs-CZ" altLang="cs-CZ"/>
          </a:p>
        </p:txBody>
      </p:sp>
      <p:sp>
        <p:nvSpPr>
          <p:cNvPr id="19462" name="Rectangle 28">
            <a:extLst>
              <a:ext uri="{FF2B5EF4-FFF2-40B4-BE49-F238E27FC236}">
                <a16:creationId xmlns:a16="http://schemas.microsoft.com/office/drawing/2014/main" id="{F47AD548-5744-43D1-AE55-22A993B5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81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/>
              <a:t> II. rodič</a:t>
            </a:r>
          </a:p>
        </p:txBody>
      </p:sp>
      <p:sp>
        <p:nvSpPr>
          <p:cNvPr id="19463" name="Rectangle 29">
            <a:extLst>
              <a:ext uri="{FF2B5EF4-FFF2-40B4-BE49-F238E27FC236}">
                <a16:creationId xmlns:a16="http://schemas.microsoft.com/office/drawing/2014/main" id="{817DD0A3-302B-4709-A402-203EDD5D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96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9464" name="Rectangle 30">
            <a:extLst>
              <a:ext uri="{FF2B5EF4-FFF2-40B4-BE49-F238E27FC236}">
                <a16:creationId xmlns:a16="http://schemas.microsoft.com/office/drawing/2014/main" id="{CE7CA56A-41AF-4312-8E5A-177E007E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8674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19465" name="Picture 31" descr="akro 2a">
            <a:extLst>
              <a:ext uri="{FF2B5EF4-FFF2-40B4-BE49-F238E27FC236}">
                <a16:creationId xmlns:a16="http://schemas.microsoft.com/office/drawing/2014/main" id="{4DB9B9FE-0075-4E0B-8CA2-B792E2F6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43600"/>
            <a:ext cx="471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2" descr="akro 2a">
            <a:extLst>
              <a:ext uri="{FF2B5EF4-FFF2-40B4-BE49-F238E27FC236}">
                <a16:creationId xmlns:a16="http://schemas.microsoft.com/office/drawing/2014/main" id="{AEA3E7B3-0A89-44B5-A1EB-91A1C1B2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471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97" name="Rectangle 33">
            <a:extLst>
              <a:ext uri="{FF2B5EF4-FFF2-40B4-BE49-F238E27FC236}">
                <a16:creationId xmlns:a16="http://schemas.microsoft.com/office/drawing/2014/main" id="{50370E12-0F33-42A8-9E39-55059D313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91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3600">
                <a:latin typeface="Arial" charset="0"/>
              </a:rPr>
              <a:t>–</a:t>
            </a:r>
            <a:endParaRPr lang="cs-CZ" sz="4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88098" name="Rectangle 34">
            <a:extLst>
              <a:ext uri="{FF2B5EF4-FFF2-40B4-BE49-F238E27FC236}">
                <a16:creationId xmlns:a16="http://schemas.microsoft.com/office/drawing/2014/main" id="{0C8A3930-A474-47BD-A8F8-1C432A40F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943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3600">
                <a:latin typeface="Arial" charset="0"/>
              </a:rPr>
              <a:t>–</a:t>
            </a:r>
            <a:endParaRPr lang="cs-CZ" sz="4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88099" name="Rectangle 35">
            <a:extLst>
              <a:ext uri="{FF2B5EF4-FFF2-40B4-BE49-F238E27FC236}">
                <a16:creationId xmlns:a16="http://schemas.microsoft.com/office/drawing/2014/main" id="{36E04381-DE80-4563-BF5C-4A29C54E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943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3600">
                <a:latin typeface="Arial" charset="0"/>
              </a:rPr>
              <a:t>–</a:t>
            </a:r>
            <a:endParaRPr lang="cs-CZ" sz="4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70" name="Picture 36" descr="Obrázek1">
            <a:extLst>
              <a:ext uri="{FF2B5EF4-FFF2-40B4-BE49-F238E27FC236}">
                <a16:creationId xmlns:a16="http://schemas.microsoft.com/office/drawing/2014/main" id="{2526F32A-34FE-4399-B00F-C9654B3EEDD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3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2338" y="2565400"/>
            <a:ext cx="387350" cy="503238"/>
          </a:xfrm>
          <a:noFill/>
        </p:spPr>
      </p:pic>
      <p:pic>
        <p:nvPicPr>
          <p:cNvPr id="19471" name="Picture 37" descr="Obrázek2">
            <a:extLst>
              <a:ext uri="{FF2B5EF4-FFF2-40B4-BE49-F238E27FC236}">
                <a16:creationId xmlns:a16="http://schemas.microsoft.com/office/drawing/2014/main" id="{E3586308-9614-4B24-9F3E-448B7FE15B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292600"/>
            <a:ext cx="433388" cy="469900"/>
          </a:xfrm>
          <a:noFill/>
        </p:spPr>
      </p:pic>
      <p:pic>
        <p:nvPicPr>
          <p:cNvPr id="19472" name="Picture 38" descr="Obrázek3">
            <a:extLst>
              <a:ext uri="{FF2B5EF4-FFF2-40B4-BE49-F238E27FC236}">
                <a16:creationId xmlns:a16="http://schemas.microsoft.com/office/drawing/2014/main" id="{E96EB368-90DB-467A-93D3-343AF9DF24E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2565400"/>
            <a:ext cx="180975" cy="503238"/>
          </a:xfrm>
          <a:noFill/>
        </p:spPr>
      </p:pic>
      <p:pic>
        <p:nvPicPr>
          <p:cNvPr id="19473" name="Picture 39" descr="Obrázek4">
            <a:extLst>
              <a:ext uri="{FF2B5EF4-FFF2-40B4-BE49-F238E27FC236}">
                <a16:creationId xmlns:a16="http://schemas.microsoft.com/office/drawing/2014/main" id="{000DAA59-CB31-4477-8304-D6D87DF43FD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221163"/>
            <a:ext cx="577850" cy="479425"/>
          </a:xfrm>
          <a:noFill/>
        </p:spPr>
      </p:pic>
      <p:pic>
        <p:nvPicPr>
          <p:cNvPr id="19474" name="Picture 40" descr="Obrázek4">
            <a:extLst>
              <a:ext uri="{FF2B5EF4-FFF2-40B4-BE49-F238E27FC236}">
                <a16:creationId xmlns:a16="http://schemas.microsoft.com/office/drawing/2014/main" id="{60EEAF84-2029-464E-AEFE-ED9F6BC3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24138"/>
            <a:ext cx="5048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6">
            <a:extLst>
              <a:ext uri="{FF2B5EF4-FFF2-40B4-BE49-F238E27FC236}">
                <a16:creationId xmlns:a16="http://schemas.microsoft.com/office/drawing/2014/main" id="{4EC86B10-B66A-4ACF-8026-99A657F4F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228600"/>
            <a:ext cx="8889023" cy="160020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Úkol 1c – protokol: </a:t>
            </a:r>
            <a:r>
              <a:rPr lang="cs-CZ" altLang="cs-CZ" sz="2800" dirty="0"/>
              <a:t>Nakreslete schematicky vznik </a:t>
            </a:r>
            <a:br>
              <a:rPr lang="cs-CZ" altLang="cs-CZ" sz="2800" dirty="0"/>
            </a:br>
            <a:r>
              <a:rPr lang="cs-CZ" altLang="cs-CZ" sz="2800" dirty="0"/>
              <a:t>Downova syndromu za předpokladu, že </a:t>
            </a:r>
            <a:br>
              <a:rPr lang="cs-CZ" altLang="cs-CZ" sz="2800" dirty="0"/>
            </a:br>
            <a:r>
              <a:rPr lang="cs-CZ" altLang="cs-CZ" sz="2800" dirty="0"/>
              <a:t>k </a:t>
            </a:r>
            <a:r>
              <a:rPr lang="cs-CZ" altLang="cs-CZ" sz="2800" dirty="0" err="1"/>
              <a:t>nondisjunkci</a:t>
            </a:r>
            <a:r>
              <a:rPr lang="cs-CZ" altLang="cs-CZ" sz="2800" dirty="0"/>
              <a:t> došlo v </a:t>
            </a:r>
            <a:r>
              <a:rPr lang="cs-CZ" altLang="cs-CZ" sz="2800" dirty="0" err="1"/>
              <a:t>meioze</a:t>
            </a:r>
            <a:r>
              <a:rPr lang="cs-CZ" altLang="cs-CZ" sz="2800" dirty="0"/>
              <a:t> I u jednoho z rodičů 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BF92795A-C2EC-454E-8B5C-7AF9FE230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085975"/>
            <a:ext cx="23098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cs-CZ" sz="1600"/>
          </a:p>
        </p:txBody>
      </p:sp>
      <p:sp>
        <p:nvSpPr>
          <p:cNvPr id="20483" name="Oval 3">
            <a:extLst>
              <a:ext uri="{FF2B5EF4-FFF2-40B4-BE49-F238E27FC236}">
                <a16:creationId xmlns:a16="http://schemas.microsoft.com/office/drawing/2014/main" id="{8413044E-A31A-4D17-922B-B7FBAB23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2855913"/>
            <a:ext cx="769938" cy="681037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55C70216-E625-4FFF-844C-A662918C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738" y="2090738"/>
            <a:ext cx="1331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cs-CZ" sz="1600"/>
          </a:p>
        </p:txBody>
      </p:sp>
      <p:grpSp>
        <p:nvGrpSpPr>
          <p:cNvPr id="20485" name="Group 5">
            <a:extLst>
              <a:ext uri="{FF2B5EF4-FFF2-40B4-BE49-F238E27FC236}">
                <a16:creationId xmlns:a16="http://schemas.microsoft.com/office/drawing/2014/main" id="{C44C370F-EA61-4ED9-B2F3-4FDBDAAC43F8}"/>
              </a:ext>
            </a:extLst>
          </p:cNvPr>
          <p:cNvGrpSpPr>
            <a:grpSpLocks/>
          </p:cNvGrpSpPr>
          <p:nvPr/>
        </p:nvGrpSpPr>
        <p:grpSpPr bwMode="auto">
          <a:xfrm>
            <a:off x="4992688" y="2855913"/>
            <a:ext cx="2557462" cy="2252662"/>
            <a:chOff x="2902" y="1799"/>
            <a:chExt cx="1611" cy="1419"/>
          </a:xfrm>
        </p:grpSpPr>
        <p:sp>
          <p:nvSpPr>
            <p:cNvPr id="20504" name="Oval 6">
              <a:extLst>
                <a:ext uri="{FF2B5EF4-FFF2-40B4-BE49-F238E27FC236}">
                  <a16:creationId xmlns:a16="http://schemas.microsoft.com/office/drawing/2014/main" id="{CFB37181-30E2-4AD2-8FB8-95D519A0C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1799"/>
              <a:ext cx="484" cy="42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0505" name="Oval 7">
              <a:extLst>
                <a:ext uri="{FF2B5EF4-FFF2-40B4-BE49-F238E27FC236}">
                  <a16:creationId xmlns:a16="http://schemas.microsoft.com/office/drawing/2014/main" id="{D10AC708-EC1A-4BB7-A74C-96585C2CF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799"/>
              <a:ext cx="485" cy="42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0506" name="Line 8">
              <a:extLst>
                <a:ext uri="{FF2B5EF4-FFF2-40B4-BE49-F238E27FC236}">
                  <a16:creationId xmlns:a16="http://schemas.microsoft.com/office/drawing/2014/main" id="{63BCECB7-7B1F-4169-8807-64B4A688A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" y="2016"/>
              <a:ext cx="64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7" name="Line 9">
              <a:extLst>
                <a:ext uri="{FF2B5EF4-FFF2-40B4-BE49-F238E27FC236}">
                  <a16:creationId xmlns:a16="http://schemas.microsoft.com/office/drawing/2014/main" id="{1608CE28-7724-48A9-AAA7-18F820F2F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2019"/>
              <a:ext cx="0" cy="7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8" name="Oval 10">
              <a:extLst>
                <a:ext uri="{FF2B5EF4-FFF2-40B4-BE49-F238E27FC236}">
                  <a16:creationId xmlns:a16="http://schemas.microsoft.com/office/drawing/2014/main" id="{3DFCF855-B5CE-4D05-8F5D-8F84125D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789"/>
              <a:ext cx="484" cy="42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0486" name="Text Box 11">
            <a:extLst>
              <a:ext uri="{FF2B5EF4-FFF2-40B4-BE49-F238E27FC236}">
                <a16:creationId xmlns:a16="http://schemas.microsoft.com/office/drawing/2014/main" id="{45A5D6F7-D9A8-4669-875F-B3AEE7EC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5132388"/>
            <a:ext cx="9667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cs-CZ" sz="1600" b="0"/>
          </a:p>
        </p:txBody>
      </p:sp>
      <p:sp>
        <p:nvSpPr>
          <p:cNvPr id="20487" name="Line 12">
            <a:extLst>
              <a:ext uri="{FF2B5EF4-FFF2-40B4-BE49-F238E27FC236}">
                <a16:creationId xmlns:a16="http://schemas.microsoft.com/office/drawing/2014/main" id="{E6937BE7-8C03-42BA-8491-634EF17305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6263" y="3487738"/>
            <a:ext cx="627062" cy="866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8" name="Line 13">
            <a:extLst>
              <a:ext uri="{FF2B5EF4-FFF2-40B4-BE49-F238E27FC236}">
                <a16:creationId xmlns:a16="http://schemas.microsoft.com/office/drawing/2014/main" id="{091AE9BA-DE54-46F5-B33A-BC8AA8925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490913"/>
            <a:ext cx="671513" cy="836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9" name="Oval 14">
            <a:extLst>
              <a:ext uri="{FF2B5EF4-FFF2-40B4-BE49-F238E27FC236}">
                <a16:creationId xmlns:a16="http://schemas.microsoft.com/office/drawing/2014/main" id="{CD8D9C78-0A0B-4C3B-B1C8-2F184D679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4368800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0490" name="Oval 15">
            <a:extLst>
              <a:ext uri="{FF2B5EF4-FFF2-40B4-BE49-F238E27FC236}">
                <a16:creationId xmlns:a16="http://schemas.microsoft.com/office/drawing/2014/main" id="{8092ED14-DC52-43EB-BDE0-35FCB4B2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5" y="4349750"/>
            <a:ext cx="768350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0491" name="Oval 16">
            <a:extLst>
              <a:ext uri="{FF2B5EF4-FFF2-40B4-BE49-F238E27FC236}">
                <a16:creationId xmlns:a16="http://schemas.microsoft.com/office/drawing/2014/main" id="{6A5A0BD9-028B-4E6F-946A-05658C615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5956300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0492" name="Line 17">
            <a:extLst>
              <a:ext uri="{FF2B5EF4-FFF2-40B4-BE49-F238E27FC236}">
                <a16:creationId xmlns:a16="http://schemas.microsoft.com/office/drawing/2014/main" id="{D01346DC-D74E-457B-836A-D1FC7AC60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5338" y="4986338"/>
            <a:ext cx="176212" cy="984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3" name="Line 18">
            <a:extLst>
              <a:ext uri="{FF2B5EF4-FFF2-40B4-BE49-F238E27FC236}">
                <a16:creationId xmlns:a16="http://schemas.microsoft.com/office/drawing/2014/main" id="{23DFE5D3-3AD9-468A-B296-E753212589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5250" y="4991100"/>
            <a:ext cx="209550" cy="973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4" name="Oval 19">
            <a:extLst>
              <a:ext uri="{FF2B5EF4-FFF2-40B4-BE49-F238E27FC236}">
                <a16:creationId xmlns:a16="http://schemas.microsoft.com/office/drawing/2014/main" id="{17E3D8E7-6233-4046-85C3-B43EF43F6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5969000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0495" name="Line 20">
            <a:extLst>
              <a:ext uri="{FF2B5EF4-FFF2-40B4-BE49-F238E27FC236}">
                <a16:creationId xmlns:a16="http://schemas.microsoft.com/office/drawing/2014/main" id="{E5930C50-9E40-4469-BB95-997A47905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088" y="4991100"/>
            <a:ext cx="319087" cy="942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6" name="Line 21">
            <a:extLst>
              <a:ext uri="{FF2B5EF4-FFF2-40B4-BE49-F238E27FC236}">
                <a16:creationId xmlns:a16="http://schemas.microsoft.com/office/drawing/2014/main" id="{501D9CA8-7216-4DCF-9B34-89EB1C54D3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2938" y="4964113"/>
            <a:ext cx="265112" cy="973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7" name="Oval 22">
            <a:extLst>
              <a:ext uri="{FF2B5EF4-FFF2-40B4-BE49-F238E27FC236}">
                <a16:creationId xmlns:a16="http://schemas.microsoft.com/office/drawing/2014/main" id="{8F836EC8-A6DB-4185-BA08-ED2583B4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5959475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0498" name="Oval 23">
            <a:extLst>
              <a:ext uri="{FF2B5EF4-FFF2-40B4-BE49-F238E27FC236}">
                <a16:creationId xmlns:a16="http://schemas.microsoft.com/office/drawing/2014/main" id="{AA360D86-0257-4C65-B7A8-B2E1AB5ED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5953125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0499" name="Rectangle 24">
            <a:extLst>
              <a:ext uri="{FF2B5EF4-FFF2-40B4-BE49-F238E27FC236}">
                <a16:creationId xmlns:a16="http://schemas.microsoft.com/office/drawing/2014/main" id="{4498367A-F372-4551-94EE-EC73EE475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2463800"/>
            <a:ext cx="2078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2400"/>
              <a:t>aberovaná gameta</a:t>
            </a:r>
            <a:endParaRPr lang="cs-CZ" altLang="cs-CZ" sz="1600"/>
          </a:p>
        </p:txBody>
      </p:sp>
      <p:sp>
        <p:nvSpPr>
          <p:cNvPr id="20500" name="Rectangle 25">
            <a:extLst>
              <a:ext uri="{FF2B5EF4-FFF2-40B4-BE49-F238E27FC236}">
                <a16:creationId xmlns:a16="http://schemas.microsoft.com/office/drawing/2014/main" id="{9C2A8EAC-C0CA-476A-9F2E-8D467BC06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68803"/>
            <a:ext cx="8648700" cy="209288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600" dirty="0"/>
              <a:t>Úkol 1d – protokol: </a:t>
            </a:r>
            <a:r>
              <a:rPr lang="cs-CZ" altLang="cs-CZ" sz="2600" dirty="0"/>
              <a:t>V rodině, kde matka je barvoslepá a otec rozpoznává barvy dobře, se narodil barvoslepý syn s karyotypem 47,XXY. Oba rodiče mají normální karyotyp. U kterého z rodičů a v kterém meiotickém dělení došlo k </a:t>
            </a:r>
            <a:r>
              <a:rPr lang="cs-CZ" altLang="cs-CZ" sz="2600" dirty="0" err="1"/>
              <a:t>nondisjunkci</a:t>
            </a:r>
            <a:r>
              <a:rPr lang="cs-CZ" altLang="cs-CZ" sz="2600" dirty="0"/>
              <a:t>? </a:t>
            </a:r>
          </a:p>
        </p:txBody>
      </p:sp>
      <p:grpSp>
        <p:nvGrpSpPr>
          <p:cNvPr id="20501" name="Group 26">
            <a:extLst>
              <a:ext uri="{FF2B5EF4-FFF2-40B4-BE49-F238E27FC236}">
                <a16:creationId xmlns:a16="http://schemas.microsoft.com/office/drawing/2014/main" id="{F4C89F99-9290-4C70-9C2E-9030CA3FAF86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2778125"/>
            <a:ext cx="3387725" cy="2778125"/>
            <a:chOff x="3369" y="1750"/>
            <a:chExt cx="2134" cy="1750"/>
          </a:xfrm>
        </p:grpSpPr>
        <p:sp>
          <p:nvSpPr>
            <p:cNvPr id="20502" name="Rectangle 27">
              <a:extLst>
                <a:ext uri="{FF2B5EF4-FFF2-40B4-BE49-F238E27FC236}">
                  <a16:creationId xmlns:a16="http://schemas.microsoft.com/office/drawing/2014/main" id="{FBBC427A-65FE-4956-BEB0-660BB9D0C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3212"/>
              <a:ext cx="7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/>
                <a:t>zygota</a:t>
              </a:r>
              <a:endParaRPr lang="cs-CZ" altLang="cs-CZ"/>
            </a:p>
          </p:txBody>
        </p:sp>
        <p:sp>
          <p:nvSpPr>
            <p:cNvPr id="20503" name="Rectangle 28">
              <a:extLst>
                <a:ext uri="{FF2B5EF4-FFF2-40B4-BE49-F238E27FC236}">
                  <a16:creationId xmlns:a16="http://schemas.microsoft.com/office/drawing/2014/main" id="{D760C9CA-7496-4808-84F5-9BC6C47E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1750"/>
              <a:ext cx="12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2400"/>
                <a:t> II. rodič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>
            <a:extLst>
              <a:ext uri="{FF2B5EF4-FFF2-40B4-BE49-F238E27FC236}">
                <a16:creationId xmlns:a16="http://schemas.microsoft.com/office/drawing/2014/main" id="{DD7ECFBE-4E03-4227-8C42-52BB2BDFF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2286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AE2D6120-9CBA-4963-8186-8EC768D68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923925"/>
            <a:ext cx="1473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DFCD8F95-D4F0-44D3-B839-0527243C7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931863"/>
            <a:ext cx="0" cy="1236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09F63045-5136-43A8-9563-5B2BB046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2185988"/>
            <a:ext cx="1331912" cy="1331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C9A2550F-CDCF-431D-B8ED-5808EEA8A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77813"/>
            <a:ext cx="1331913" cy="1331912"/>
          </a:xfrm>
          <a:prstGeom prst="rect">
            <a:avLst/>
          </a:prstGeom>
          <a:solidFill>
            <a:srgbClr val="D9F1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5ED97DF3-877D-4F36-8329-1E705F69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12775"/>
            <a:ext cx="15668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endParaRPr lang="en-GB" altLang="cs-CZ" sz="3200" baseline="50000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7F447AEC-19C2-4C11-8855-A2F12EDE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646113"/>
            <a:ext cx="1355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+</a:t>
            </a:r>
            <a:r>
              <a:rPr lang="cs-CZ" altLang="cs-CZ" sz="3200"/>
              <a:t>Y</a:t>
            </a:r>
            <a:endParaRPr lang="en-GB" altLang="cs-CZ" sz="3200"/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271947D9-7108-4A7D-9115-D885CD3A2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2549525"/>
            <a:ext cx="1917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Y</a:t>
            </a:r>
            <a:endParaRPr lang="en-GB" altLang="cs-CZ" sz="3200"/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BBE202B6-0977-4339-BBA2-E320D0006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20688"/>
            <a:ext cx="21209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Y 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otce</a:t>
            </a:r>
            <a:endParaRPr lang="en-GB" altLang="cs-CZ" sz="2800"/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01D91C54-085A-4F3E-A1DC-2F335651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30213"/>
            <a:ext cx="19177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r>
              <a:rPr lang="cs-CZ" altLang="cs-CZ" sz="2800"/>
              <a:t> </a:t>
            </a:r>
          </a:p>
          <a:p>
            <a:pPr algn="r">
              <a:spcBef>
                <a:spcPct val="50000"/>
              </a:spcBef>
            </a:pPr>
            <a:r>
              <a:rPr lang="cs-CZ" altLang="cs-CZ" sz="2800"/>
              <a:t> od matky</a:t>
            </a:r>
            <a:endParaRPr lang="en-GB" altLang="cs-CZ" sz="2800"/>
          </a:p>
        </p:txBody>
      </p:sp>
      <p:grpSp>
        <p:nvGrpSpPr>
          <p:cNvPr id="21516" name="Group 12">
            <a:extLst>
              <a:ext uri="{FF2B5EF4-FFF2-40B4-BE49-F238E27FC236}">
                <a16:creationId xmlns:a16="http://schemas.microsoft.com/office/drawing/2014/main" id="{EAA6510A-5E3B-4548-9B70-BEC9607A88FF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315913"/>
            <a:ext cx="3584575" cy="2470150"/>
            <a:chOff x="3375" y="199"/>
            <a:chExt cx="2258" cy="1556"/>
          </a:xfrm>
        </p:grpSpPr>
        <p:sp>
          <p:nvSpPr>
            <p:cNvPr id="21541" name="Oval 13">
              <a:extLst>
                <a:ext uri="{FF2B5EF4-FFF2-40B4-BE49-F238E27FC236}">
                  <a16:creationId xmlns:a16="http://schemas.microsoft.com/office/drawing/2014/main" id="{01451AF9-67C4-4A86-94C6-9E70FCC49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199"/>
              <a:ext cx="678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42" name="Oval 14">
              <a:extLst>
                <a:ext uri="{FF2B5EF4-FFF2-40B4-BE49-F238E27FC236}">
                  <a16:creationId xmlns:a16="http://schemas.microsoft.com/office/drawing/2014/main" id="{E4B15D35-BFD5-4E79-AA94-01D053DEE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99"/>
              <a:ext cx="680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1543" name="Line 15">
              <a:extLst>
                <a:ext uri="{FF2B5EF4-FFF2-40B4-BE49-F238E27FC236}">
                  <a16:creationId xmlns:a16="http://schemas.microsoft.com/office/drawing/2014/main" id="{598C5F7E-0098-499C-9ED9-2E0064E3B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430"/>
              <a:ext cx="9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44" name="Line 16">
              <a:extLst>
                <a:ext uri="{FF2B5EF4-FFF2-40B4-BE49-F238E27FC236}">
                  <a16:creationId xmlns:a16="http://schemas.microsoft.com/office/drawing/2014/main" id="{B778D4EC-ADD6-4E5F-AA62-00CAAB48B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" y="433"/>
              <a:ext cx="0" cy="8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45" name="Oval 17">
              <a:extLst>
                <a:ext uri="{FF2B5EF4-FFF2-40B4-BE49-F238E27FC236}">
                  <a16:creationId xmlns:a16="http://schemas.microsoft.com/office/drawing/2014/main" id="{8FF4AC91-D9BC-47DC-BBBA-C77DAAAC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1253"/>
              <a:ext cx="778" cy="50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1517" name="Text Box 18">
            <a:extLst>
              <a:ext uri="{FF2B5EF4-FFF2-40B4-BE49-F238E27FC236}">
                <a16:creationId xmlns:a16="http://schemas.microsoft.com/office/drawing/2014/main" id="{FCE53FBA-CE12-44C2-955A-20B7E7EE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8" y="2139950"/>
            <a:ext cx="191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r>
              <a:rPr lang="cs-CZ" altLang="cs-CZ" sz="2800"/>
              <a:t>Y</a:t>
            </a:r>
            <a:endParaRPr lang="en-GB" altLang="cs-CZ" sz="2800"/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2644432A-549A-4ADD-AD44-EEF6CB133BCC}"/>
              </a:ext>
            </a:extLst>
          </p:cNvPr>
          <p:cNvGrpSpPr>
            <a:grpSpLocks/>
          </p:cNvGrpSpPr>
          <p:nvPr/>
        </p:nvGrpSpPr>
        <p:grpSpPr bwMode="auto">
          <a:xfrm>
            <a:off x="2363788" y="2159000"/>
            <a:ext cx="5167312" cy="4519613"/>
            <a:chOff x="1644" y="1360"/>
            <a:chExt cx="3053" cy="2746"/>
          </a:xfrm>
        </p:grpSpPr>
        <p:grpSp>
          <p:nvGrpSpPr>
            <p:cNvPr id="21520" name="Group 20">
              <a:extLst>
                <a:ext uri="{FF2B5EF4-FFF2-40B4-BE49-F238E27FC236}">
                  <a16:creationId xmlns:a16="http://schemas.microsoft.com/office/drawing/2014/main" id="{FD02DFA1-3442-46E2-812C-E4CC2A3D0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4" y="1360"/>
              <a:ext cx="3053" cy="2746"/>
              <a:chOff x="639" y="1799"/>
              <a:chExt cx="2249" cy="2390"/>
            </a:xfrm>
          </p:grpSpPr>
          <p:sp>
            <p:nvSpPr>
              <p:cNvPr id="21528" name="Oval 21">
                <a:extLst>
                  <a:ext uri="{FF2B5EF4-FFF2-40B4-BE49-F238E27FC236}">
                    <a16:creationId xmlns:a16="http://schemas.microsoft.com/office/drawing/2014/main" id="{A8CCE353-3560-4CCC-A3F7-D6C67044C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799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29" name="Line 22">
                <a:extLst>
                  <a:ext uri="{FF2B5EF4-FFF2-40B4-BE49-F238E27FC236}">
                    <a16:creationId xmlns:a16="http://schemas.microsoft.com/office/drawing/2014/main" id="{C5646472-E010-4578-99DE-E70C1D340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3" y="2197"/>
                <a:ext cx="395" cy="5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30" name="Line 23">
                <a:extLst>
                  <a:ext uri="{FF2B5EF4-FFF2-40B4-BE49-F238E27FC236}">
                    <a16:creationId xmlns:a16="http://schemas.microsoft.com/office/drawing/2014/main" id="{62F4B96F-068E-4C58-9126-D853002D8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199"/>
                <a:ext cx="423" cy="5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31" name="Oval 24">
                <a:extLst>
                  <a:ext uri="{FF2B5EF4-FFF2-40B4-BE49-F238E27FC236}">
                    <a16:creationId xmlns:a16="http://schemas.microsoft.com/office/drawing/2014/main" id="{E723391D-8907-49A2-B5E1-24DC7B6A6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2752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32" name="Oval 25">
                <a:extLst>
                  <a:ext uri="{FF2B5EF4-FFF2-40B4-BE49-F238E27FC236}">
                    <a16:creationId xmlns:a16="http://schemas.microsoft.com/office/drawing/2014/main" id="{CA4EA39D-C80D-4B88-917A-CF3B2183B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2740"/>
                <a:ext cx="484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33" name="Oval 26">
                <a:extLst>
                  <a:ext uri="{FF2B5EF4-FFF2-40B4-BE49-F238E27FC236}">
                    <a16:creationId xmlns:a16="http://schemas.microsoft.com/office/drawing/2014/main" id="{7D9C7B74-8D5A-4C5D-A630-AFE214DE8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3752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34" name="Line 27">
                <a:extLst>
                  <a:ext uri="{FF2B5EF4-FFF2-40B4-BE49-F238E27FC236}">
                    <a16:creationId xmlns:a16="http://schemas.microsoft.com/office/drawing/2014/main" id="{6908E310-E897-4C0B-A656-F5B300209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" y="3141"/>
                <a:ext cx="111" cy="6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35" name="Line 28">
                <a:extLst>
                  <a:ext uri="{FF2B5EF4-FFF2-40B4-BE49-F238E27FC236}">
                    <a16:creationId xmlns:a16="http://schemas.microsoft.com/office/drawing/2014/main" id="{0D7C0342-53E6-4563-92F1-02FFDC292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0" y="3144"/>
                <a:ext cx="132" cy="6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36" name="Oval 29">
                <a:extLst>
                  <a:ext uri="{FF2B5EF4-FFF2-40B4-BE49-F238E27FC236}">
                    <a16:creationId xmlns:a16="http://schemas.microsoft.com/office/drawing/2014/main" id="{E6EA176E-D098-4BE4-9B27-8BE90EAAB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" y="3760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37" name="Line 30">
                <a:extLst>
                  <a:ext uri="{FF2B5EF4-FFF2-40B4-BE49-F238E27FC236}">
                    <a16:creationId xmlns:a16="http://schemas.microsoft.com/office/drawing/2014/main" id="{91836EAB-CEBF-4565-B1A0-52F09DBF6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1" y="3144"/>
                <a:ext cx="201" cy="59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38" name="Line 31">
                <a:extLst>
                  <a:ext uri="{FF2B5EF4-FFF2-40B4-BE49-F238E27FC236}">
                    <a16:creationId xmlns:a16="http://schemas.microsoft.com/office/drawing/2014/main" id="{7C151810-D785-4FCE-A311-7C538CEF0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5" y="3127"/>
                <a:ext cx="167" cy="6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39" name="Oval 32">
                <a:extLst>
                  <a:ext uri="{FF2B5EF4-FFF2-40B4-BE49-F238E27FC236}">
                    <a16:creationId xmlns:a16="http://schemas.microsoft.com/office/drawing/2014/main" id="{99F7AEED-328D-4A6E-80F3-7C2B8C5ED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3754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1540" name="Oval 33">
                <a:extLst>
                  <a:ext uri="{FF2B5EF4-FFF2-40B4-BE49-F238E27FC236}">
                    <a16:creationId xmlns:a16="http://schemas.microsoft.com/office/drawing/2014/main" id="{779AF9EE-51B1-4929-B5CF-4EBE8F061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" y="3750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21521" name="Text Box 34">
              <a:extLst>
                <a:ext uri="{FF2B5EF4-FFF2-40B4-BE49-F238E27FC236}">
                  <a16:creationId xmlns:a16="http://schemas.microsoft.com/office/drawing/2014/main" id="{DC265561-B361-41A2-8C9D-531C4B955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" y="1465"/>
              <a:ext cx="120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  <p:sp>
          <p:nvSpPr>
            <p:cNvPr id="21522" name="Text Box 35">
              <a:extLst>
                <a:ext uri="{FF2B5EF4-FFF2-40B4-BE49-F238E27FC236}">
                  <a16:creationId xmlns:a16="http://schemas.microsoft.com/office/drawing/2014/main" id="{271D8B9B-3CE3-48B0-9BEB-B1253C210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3695"/>
              <a:ext cx="79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  <p:sp>
          <p:nvSpPr>
            <p:cNvPr id="21523" name="Text Box 36">
              <a:extLst>
                <a:ext uri="{FF2B5EF4-FFF2-40B4-BE49-F238E27FC236}">
                  <a16:creationId xmlns:a16="http://schemas.microsoft.com/office/drawing/2014/main" id="{27DA29B7-79E9-45D8-A6E1-7E34B4C8D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3685"/>
              <a:ext cx="66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  <p:sp>
          <p:nvSpPr>
            <p:cNvPr id="21524" name="Text Box 37">
              <a:extLst>
                <a:ext uri="{FF2B5EF4-FFF2-40B4-BE49-F238E27FC236}">
                  <a16:creationId xmlns:a16="http://schemas.microsoft.com/office/drawing/2014/main" id="{54EE5AFA-F5CC-4BA4-89DF-C0A2E5AAC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2549"/>
              <a:ext cx="120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  <p:sp>
          <p:nvSpPr>
            <p:cNvPr id="21525" name="Line 38">
              <a:extLst>
                <a:ext uri="{FF2B5EF4-FFF2-40B4-BE49-F238E27FC236}">
                  <a16:creationId xmlns:a16="http://schemas.microsoft.com/office/drawing/2014/main" id="{384A6714-83BF-4F3A-B78E-4D01F6DA9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688"/>
              <a:ext cx="3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6" name="Line 39">
              <a:extLst>
                <a:ext uri="{FF2B5EF4-FFF2-40B4-BE49-F238E27FC236}">
                  <a16:creationId xmlns:a16="http://schemas.microsoft.com/office/drawing/2014/main" id="{CB601347-889E-4364-9111-0C1FBBD17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3" y="2002"/>
              <a:ext cx="311" cy="194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7" name="Line 40">
              <a:extLst>
                <a:ext uri="{FF2B5EF4-FFF2-40B4-BE49-F238E27FC236}">
                  <a16:creationId xmlns:a16="http://schemas.microsoft.com/office/drawing/2014/main" id="{274B44A8-5B8A-40C8-A249-9A81FB9DF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8" y="2075"/>
              <a:ext cx="311" cy="194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177" name="Text Box 65">
            <a:extLst>
              <a:ext uri="{FF2B5EF4-FFF2-40B4-BE49-F238E27FC236}">
                <a16:creationId xmlns:a16="http://schemas.microsoft.com/office/drawing/2014/main" id="{6E8D21C4-DD10-4F79-8263-2CDDFE599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4852988"/>
            <a:ext cx="6664325" cy="830262"/>
          </a:xfrm>
          <a:prstGeom prst="rect">
            <a:avLst/>
          </a:prstGeom>
          <a:solidFill>
            <a:srgbClr val="FFFFFF">
              <a:alpha val="85097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DA0000"/>
                </a:solidFill>
              </a:rPr>
              <a:t>K nondisjunkci došlo v I. meiotickém dělení u matky nebo...</a:t>
            </a:r>
            <a:endParaRPr lang="en-GB" altLang="cs-CZ" sz="2400">
              <a:solidFill>
                <a:srgbClr val="DA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/>
      <p:bldP spid="90123" grpId="0"/>
      <p:bldP spid="901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>
            <a:extLst>
              <a:ext uri="{FF2B5EF4-FFF2-40B4-BE49-F238E27FC236}">
                <a16:creationId xmlns:a16="http://schemas.microsoft.com/office/drawing/2014/main" id="{D780B1DE-6DD3-464D-8920-5D0F772B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2286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3D95BF67-9B1C-4D3C-83D4-36E5EC341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923925"/>
            <a:ext cx="1473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A2A38549-D4F0-4F24-B895-7F2EF1532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931863"/>
            <a:ext cx="0" cy="1236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6E94768C-FEA6-4B66-9118-8E5DCF3D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2185988"/>
            <a:ext cx="1331912" cy="1331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764B0BA8-38FE-48B8-98C7-5D4F0B0EC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77813"/>
            <a:ext cx="1331913" cy="1331912"/>
          </a:xfrm>
          <a:prstGeom prst="rect">
            <a:avLst/>
          </a:prstGeom>
          <a:solidFill>
            <a:srgbClr val="D9F1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A38DBC27-0D21-4708-990F-930E8432E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12775"/>
            <a:ext cx="15668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endParaRPr lang="en-GB" altLang="cs-CZ" sz="3200" baseline="50000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073C7FB4-CC18-44F1-917C-D472E242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646113"/>
            <a:ext cx="1355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+</a:t>
            </a:r>
            <a:r>
              <a:rPr lang="cs-CZ" altLang="cs-CZ" sz="3200"/>
              <a:t>Y</a:t>
            </a:r>
            <a:endParaRPr lang="en-GB" altLang="cs-CZ" sz="3200"/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C9C98AA1-5BDF-4B37-9CBC-DF1E46FE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2549525"/>
            <a:ext cx="1917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Y</a:t>
            </a:r>
            <a:endParaRPr lang="en-GB" altLang="cs-CZ" sz="3200"/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E7716187-1050-4C27-A5BD-FDB65E963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20688"/>
            <a:ext cx="21209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Y 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otce</a:t>
            </a:r>
            <a:endParaRPr lang="en-GB" altLang="cs-CZ" sz="2800"/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2E390D10-4718-4552-8F90-53518161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30213"/>
            <a:ext cx="19177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r>
              <a:rPr lang="cs-CZ" altLang="cs-CZ" sz="2800"/>
              <a:t> </a:t>
            </a:r>
          </a:p>
          <a:p>
            <a:pPr algn="r">
              <a:spcBef>
                <a:spcPct val="50000"/>
              </a:spcBef>
            </a:pPr>
            <a:r>
              <a:rPr lang="cs-CZ" altLang="cs-CZ" sz="2800"/>
              <a:t> od matky</a:t>
            </a:r>
            <a:endParaRPr lang="en-GB" altLang="cs-CZ" sz="2800"/>
          </a:p>
        </p:txBody>
      </p:sp>
      <p:grpSp>
        <p:nvGrpSpPr>
          <p:cNvPr id="22540" name="Group 12">
            <a:extLst>
              <a:ext uri="{FF2B5EF4-FFF2-40B4-BE49-F238E27FC236}">
                <a16:creationId xmlns:a16="http://schemas.microsoft.com/office/drawing/2014/main" id="{297C4CAD-6C24-48E3-867C-2C564C54951E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315913"/>
            <a:ext cx="3584575" cy="2470150"/>
            <a:chOff x="3375" y="199"/>
            <a:chExt cx="2258" cy="1556"/>
          </a:xfrm>
        </p:grpSpPr>
        <p:sp>
          <p:nvSpPr>
            <p:cNvPr id="22567" name="Oval 13">
              <a:extLst>
                <a:ext uri="{FF2B5EF4-FFF2-40B4-BE49-F238E27FC236}">
                  <a16:creationId xmlns:a16="http://schemas.microsoft.com/office/drawing/2014/main" id="{23AE8B9C-5970-4489-BAF8-E74F228F7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199"/>
              <a:ext cx="678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2568" name="Oval 14">
              <a:extLst>
                <a:ext uri="{FF2B5EF4-FFF2-40B4-BE49-F238E27FC236}">
                  <a16:creationId xmlns:a16="http://schemas.microsoft.com/office/drawing/2014/main" id="{97EC2AFB-AE79-4EFC-A066-0F9860276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99"/>
              <a:ext cx="680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2569" name="Line 15">
              <a:extLst>
                <a:ext uri="{FF2B5EF4-FFF2-40B4-BE49-F238E27FC236}">
                  <a16:creationId xmlns:a16="http://schemas.microsoft.com/office/drawing/2014/main" id="{10E549C3-B98E-4117-B718-DD9FFDD01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430"/>
              <a:ext cx="9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70" name="Line 16">
              <a:extLst>
                <a:ext uri="{FF2B5EF4-FFF2-40B4-BE49-F238E27FC236}">
                  <a16:creationId xmlns:a16="http://schemas.microsoft.com/office/drawing/2014/main" id="{1CF0EC11-552C-4F37-915E-E1AE167C9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" y="433"/>
              <a:ext cx="0" cy="8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71" name="Oval 17">
              <a:extLst>
                <a:ext uri="{FF2B5EF4-FFF2-40B4-BE49-F238E27FC236}">
                  <a16:creationId xmlns:a16="http://schemas.microsoft.com/office/drawing/2014/main" id="{21E903F2-40D6-41BC-A911-53CF293AF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1253"/>
              <a:ext cx="778" cy="50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2541" name="Text Box 18">
            <a:extLst>
              <a:ext uri="{FF2B5EF4-FFF2-40B4-BE49-F238E27FC236}">
                <a16:creationId xmlns:a16="http://schemas.microsoft.com/office/drawing/2014/main" id="{87E7EE36-A641-4FBD-BF1D-4B965F73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8" y="2139950"/>
            <a:ext cx="191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r>
              <a:rPr lang="cs-CZ" altLang="cs-CZ" sz="2800"/>
              <a:t>Y</a:t>
            </a:r>
            <a:endParaRPr lang="en-GB" altLang="cs-CZ" sz="2800"/>
          </a:p>
        </p:txBody>
      </p:sp>
      <p:grpSp>
        <p:nvGrpSpPr>
          <p:cNvPr id="22542" name="Skupina 65">
            <a:extLst>
              <a:ext uri="{FF2B5EF4-FFF2-40B4-BE49-F238E27FC236}">
                <a16:creationId xmlns:a16="http://schemas.microsoft.com/office/drawing/2014/main" id="{00327B38-AC53-4C8D-8049-42C91D687029}"/>
              </a:ext>
            </a:extLst>
          </p:cNvPr>
          <p:cNvGrpSpPr>
            <a:grpSpLocks/>
          </p:cNvGrpSpPr>
          <p:nvPr/>
        </p:nvGrpSpPr>
        <p:grpSpPr bwMode="auto">
          <a:xfrm>
            <a:off x="2435225" y="2159000"/>
            <a:ext cx="5683250" cy="4519613"/>
            <a:chOff x="2435225" y="2159000"/>
            <a:chExt cx="5683250" cy="4519613"/>
          </a:xfrm>
        </p:grpSpPr>
        <p:grpSp>
          <p:nvGrpSpPr>
            <p:cNvPr id="22544" name="Group 42">
              <a:extLst>
                <a:ext uri="{FF2B5EF4-FFF2-40B4-BE49-F238E27FC236}">
                  <a16:creationId xmlns:a16="http://schemas.microsoft.com/office/drawing/2014/main" id="{8FE0A64E-D66D-4309-BA19-586AAE79E4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5225" y="2159000"/>
              <a:ext cx="5167313" cy="4519613"/>
              <a:chOff x="639" y="1799"/>
              <a:chExt cx="2249" cy="2390"/>
            </a:xfrm>
          </p:grpSpPr>
          <p:sp>
            <p:nvSpPr>
              <p:cNvPr id="22554" name="Oval 43">
                <a:extLst>
                  <a:ext uri="{FF2B5EF4-FFF2-40B4-BE49-F238E27FC236}">
                    <a16:creationId xmlns:a16="http://schemas.microsoft.com/office/drawing/2014/main" id="{E427923F-E150-4AF9-86D1-69437688C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799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2555" name="Line 44">
                <a:extLst>
                  <a:ext uri="{FF2B5EF4-FFF2-40B4-BE49-F238E27FC236}">
                    <a16:creationId xmlns:a16="http://schemas.microsoft.com/office/drawing/2014/main" id="{249CBABB-EACA-46DF-96E9-B47AF9DBB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3" y="2197"/>
                <a:ext cx="395" cy="5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6" name="Line 45">
                <a:extLst>
                  <a:ext uri="{FF2B5EF4-FFF2-40B4-BE49-F238E27FC236}">
                    <a16:creationId xmlns:a16="http://schemas.microsoft.com/office/drawing/2014/main" id="{F331AEF9-1508-462B-BFC1-B1DB8D2E5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199"/>
                <a:ext cx="423" cy="5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7" name="Oval 46">
                <a:extLst>
                  <a:ext uri="{FF2B5EF4-FFF2-40B4-BE49-F238E27FC236}">
                    <a16:creationId xmlns:a16="http://schemas.microsoft.com/office/drawing/2014/main" id="{ABD834A9-4170-4F2B-B068-C0F4C270F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2752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2558" name="Oval 47">
                <a:extLst>
                  <a:ext uri="{FF2B5EF4-FFF2-40B4-BE49-F238E27FC236}">
                    <a16:creationId xmlns:a16="http://schemas.microsoft.com/office/drawing/2014/main" id="{99EE470D-BAD4-4206-8F0C-003125AD6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2740"/>
                <a:ext cx="484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2559" name="Oval 48">
                <a:extLst>
                  <a:ext uri="{FF2B5EF4-FFF2-40B4-BE49-F238E27FC236}">
                    <a16:creationId xmlns:a16="http://schemas.microsoft.com/office/drawing/2014/main" id="{86A62D72-9D83-47CA-9918-D6CD81619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3752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2560" name="Line 49">
                <a:extLst>
                  <a:ext uri="{FF2B5EF4-FFF2-40B4-BE49-F238E27FC236}">
                    <a16:creationId xmlns:a16="http://schemas.microsoft.com/office/drawing/2014/main" id="{C4CC3978-B63F-4FC3-B486-57B103840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" y="3141"/>
                <a:ext cx="111" cy="6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1" name="Line 50">
                <a:extLst>
                  <a:ext uri="{FF2B5EF4-FFF2-40B4-BE49-F238E27FC236}">
                    <a16:creationId xmlns:a16="http://schemas.microsoft.com/office/drawing/2014/main" id="{556DF37D-171F-4FAF-B384-757912243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0" y="3144"/>
                <a:ext cx="132" cy="6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2" name="Oval 51">
                <a:extLst>
                  <a:ext uri="{FF2B5EF4-FFF2-40B4-BE49-F238E27FC236}">
                    <a16:creationId xmlns:a16="http://schemas.microsoft.com/office/drawing/2014/main" id="{84906D60-BA8B-4C22-93D3-963365147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" y="3760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2563" name="Line 52">
                <a:extLst>
                  <a:ext uri="{FF2B5EF4-FFF2-40B4-BE49-F238E27FC236}">
                    <a16:creationId xmlns:a16="http://schemas.microsoft.com/office/drawing/2014/main" id="{CB306A55-4AA5-46CE-AF87-131364ABD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1" y="3144"/>
                <a:ext cx="201" cy="59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4" name="Line 53">
                <a:extLst>
                  <a:ext uri="{FF2B5EF4-FFF2-40B4-BE49-F238E27FC236}">
                    <a16:creationId xmlns:a16="http://schemas.microsoft.com/office/drawing/2014/main" id="{2EA0FFE4-B850-4C82-A08D-C696E74BF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5" y="3127"/>
                <a:ext cx="167" cy="6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5" name="Oval 54">
                <a:extLst>
                  <a:ext uri="{FF2B5EF4-FFF2-40B4-BE49-F238E27FC236}">
                    <a16:creationId xmlns:a16="http://schemas.microsoft.com/office/drawing/2014/main" id="{B832BF19-5A2F-4139-BC2A-6F981F005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3754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2566" name="Oval 55">
                <a:extLst>
                  <a:ext uri="{FF2B5EF4-FFF2-40B4-BE49-F238E27FC236}">
                    <a16:creationId xmlns:a16="http://schemas.microsoft.com/office/drawing/2014/main" id="{3F847B8E-9F9A-4B40-AA87-5E1B13057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" y="3750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22545" name="Text Box 56">
              <a:extLst>
                <a:ext uri="{FF2B5EF4-FFF2-40B4-BE49-F238E27FC236}">
                  <a16:creationId xmlns:a16="http://schemas.microsoft.com/office/drawing/2014/main" id="{D30062A7-2799-4DCE-908E-F81A2A0A9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338" y="2332038"/>
              <a:ext cx="20447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  <p:sp>
          <p:nvSpPr>
            <p:cNvPr id="22546" name="Text Box 57">
              <a:extLst>
                <a:ext uri="{FF2B5EF4-FFF2-40B4-BE49-F238E27FC236}">
                  <a16:creationId xmlns:a16="http://schemas.microsoft.com/office/drawing/2014/main" id="{C9DA89C1-3566-4172-A153-EBD90C578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813" y="5986463"/>
              <a:ext cx="1117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  <p:sp>
          <p:nvSpPr>
            <p:cNvPr id="22547" name="Text Box 58">
              <a:extLst>
                <a:ext uri="{FF2B5EF4-FFF2-40B4-BE49-F238E27FC236}">
                  <a16:creationId xmlns:a16="http://schemas.microsoft.com/office/drawing/2014/main" id="{01EBCB89-03FA-43A7-A4C1-568E724A7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116388"/>
              <a:ext cx="20447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  <p:sp>
          <p:nvSpPr>
            <p:cNvPr id="22548" name="Line 59">
              <a:extLst>
                <a:ext uri="{FF2B5EF4-FFF2-40B4-BE49-F238E27FC236}">
                  <a16:creationId xmlns:a16="http://schemas.microsoft.com/office/drawing/2014/main" id="{3826C7BF-BA1E-458C-9070-23759C4BE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025" y="6278563"/>
              <a:ext cx="6191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49" name="Line 60">
              <a:extLst>
                <a:ext uri="{FF2B5EF4-FFF2-40B4-BE49-F238E27FC236}">
                  <a16:creationId xmlns:a16="http://schemas.microsoft.com/office/drawing/2014/main" id="{AD825FDE-D62D-493D-B9FE-D96A6D9D8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6975" y="4772025"/>
              <a:ext cx="527050" cy="319088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0" name="Line 61">
              <a:extLst>
                <a:ext uri="{FF2B5EF4-FFF2-40B4-BE49-F238E27FC236}">
                  <a16:creationId xmlns:a16="http://schemas.microsoft.com/office/drawing/2014/main" id="{C577860F-B9B9-4A0F-8F1D-71A423390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0638" y="4891088"/>
              <a:ext cx="525463" cy="319088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1" name="Text Box 62">
              <a:extLst>
                <a:ext uri="{FF2B5EF4-FFF2-40B4-BE49-F238E27FC236}">
                  <a16:creationId xmlns:a16="http://schemas.microsoft.com/office/drawing/2014/main" id="{2D048236-134C-45A1-BD57-FD42D0642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913" y="4086225"/>
              <a:ext cx="20447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  <p:sp>
          <p:nvSpPr>
            <p:cNvPr id="22552" name="Text Box 63">
              <a:extLst>
                <a:ext uri="{FF2B5EF4-FFF2-40B4-BE49-F238E27FC236}">
                  <a16:creationId xmlns:a16="http://schemas.microsoft.com/office/drawing/2014/main" id="{98F7B816-C901-47FA-AB6C-863B49172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3775" y="5991225"/>
              <a:ext cx="20447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  <p:sp>
          <p:nvSpPr>
            <p:cNvPr id="22553" name="Text Box 64">
              <a:extLst>
                <a:ext uri="{FF2B5EF4-FFF2-40B4-BE49-F238E27FC236}">
                  <a16:creationId xmlns:a16="http://schemas.microsoft.com/office/drawing/2014/main" id="{C3589D27-DD1E-414A-95E1-D43CAC0CD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100" y="5970588"/>
              <a:ext cx="20447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b</a:t>
              </a:r>
              <a:endParaRPr lang="en-GB" altLang="cs-CZ" sz="2800"/>
            </a:p>
          </p:txBody>
        </p:sp>
      </p:grpSp>
      <p:sp>
        <p:nvSpPr>
          <p:cNvPr id="90177" name="Text Box 65">
            <a:extLst>
              <a:ext uri="{FF2B5EF4-FFF2-40B4-BE49-F238E27FC236}">
                <a16:creationId xmlns:a16="http://schemas.microsoft.com/office/drawing/2014/main" id="{4DCE2E20-71B1-46E3-8B3F-374C42CFE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281613"/>
            <a:ext cx="7010400" cy="461962"/>
          </a:xfrm>
          <a:prstGeom prst="rect">
            <a:avLst/>
          </a:prstGeom>
          <a:solidFill>
            <a:srgbClr val="FFFFFF">
              <a:alpha val="85097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DA0000"/>
                </a:solidFill>
              </a:rPr>
              <a:t>…nebo II. meiotickém dělení u matky.</a:t>
            </a:r>
            <a:endParaRPr lang="en-GB" altLang="cs-CZ" sz="2400">
              <a:solidFill>
                <a:srgbClr val="DA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CCD84C33-7BEB-4125-97A9-BD827AAC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085975"/>
            <a:ext cx="23098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cs-CZ" sz="1600"/>
          </a:p>
        </p:txBody>
      </p:sp>
      <p:sp>
        <p:nvSpPr>
          <p:cNvPr id="23555" name="Oval 3">
            <a:extLst>
              <a:ext uri="{FF2B5EF4-FFF2-40B4-BE49-F238E27FC236}">
                <a16:creationId xmlns:a16="http://schemas.microsoft.com/office/drawing/2014/main" id="{5B97FC12-0735-4319-B2F5-A568A2FE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2855913"/>
            <a:ext cx="769938" cy="681037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F4CDE4B9-A2D2-44CF-A318-FAEF6AF6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738" y="2090738"/>
            <a:ext cx="1331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cs-CZ" sz="1600"/>
          </a:p>
        </p:txBody>
      </p:sp>
      <p:grpSp>
        <p:nvGrpSpPr>
          <p:cNvPr id="23557" name="Group 5">
            <a:extLst>
              <a:ext uri="{FF2B5EF4-FFF2-40B4-BE49-F238E27FC236}">
                <a16:creationId xmlns:a16="http://schemas.microsoft.com/office/drawing/2014/main" id="{8702214F-BF78-4547-AE67-7FD6E7D37CE6}"/>
              </a:ext>
            </a:extLst>
          </p:cNvPr>
          <p:cNvGrpSpPr>
            <a:grpSpLocks/>
          </p:cNvGrpSpPr>
          <p:nvPr/>
        </p:nvGrpSpPr>
        <p:grpSpPr bwMode="auto">
          <a:xfrm>
            <a:off x="4992688" y="2855913"/>
            <a:ext cx="2557462" cy="2252662"/>
            <a:chOff x="2902" y="1799"/>
            <a:chExt cx="1611" cy="1419"/>
          </a:xfrm>
        </p:grpSpPr>
        <p:sp>
          <p:nvSpPr>
            <p:cNvPr id="23576" name="Oval 6">
              <a:extLst>
                <a:ext uri="{FF2B5EF4-FFF2-40B4-BE49-F238E27FC236}">
                  <a16:creationId xmlns:a16="http://schemas.microsoft.com/office/drawing/2014/main" id="{BE83043C-7726-475C-A420-D32391C85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1799"/>
              <a:ext cx="484" cy="42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3577" name="Oval 7">
              <a:extLst>
                <a:ext uri="{FF2B5EF4-FFF2-40B4-BE49-F238E27FC236}">
                  <a16:creationId xmlns:a16="http://schemas.microsoft.com/office/drawing/2014/main" id="{98FFC78C-39BA-4345-8F87-E193117B4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799"/>
              <a:ext cx="485" cy="42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3578" name="Line 8">
              <a:extLst>
                <a:ext uri="{FF2B5EF4-FFF2-40B4-BE49-F238E27FC236}">
                  <a16:creationId xmlns:a16="http://schemas.microsoft.com/office/drawing/2014/main" id="{33027AB4-E594-4FEE-8A63-77C1F5023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" y="2016"/>
              <a:ext cx="64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79" name="Line 9">
              <a:extLst>
                <a:ext uri="{FF2B5EF4-FFF2-40B4-BE49-F238E27FC236}">
                  <a16:creationId xmlns:a16="http://schemas.microsoft.com/office/drawing/2014/main" id="{04F98E0A-4B48-439E-9674-4393D96FC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2019"/>
              <a:ext cx="0" cy="7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80" name="Oval 10">
              <a:extLst>
                <a:ext uri="{FF2B5EF4-FFF2-40B4-BE49-F238E27FC236}">
                  <a16:creationId xmlns:a16="http://schemas.microsoft.com/office/drawing/2014/main" id="{EDC95E95-A103-4B2D-815E-DDA35462B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789"/>
              <a:ext cx="484" cy="42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3558" name="Text Box 11">
            <a:extLst>
              <a:ext uri="{FF2B5EF4-FFF2-40B4-BE49-F238E27FC236}">
                <a16:creationId xmlns:a16="http://schemas.microsoft.com/office/drawing/2014/main" id="{0F47AA88-C7F3-438C-B4D0-BBC72AB2B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5132388"/>
            <a:ext cx="9667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cs-CZ" sz="1600" b="0"/>
          </a:p>
        </p:txBody>
      </p:sp>
      <p:sp>
        <p:nvSpPr>
          <p:cNvPr id="23559" name="Line 12">
            <a:extLst>
              <a:ext uri="{FF2B5EF4-FFF2-40B4-BE49-F238E27FC236}">
                <a16:creationId xmlns:a16="http://schemas.microsoft.com/office/drawing/2014/main" id="{8EB7D98D-88C6-496F-A63E-C12DEC9F08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6263" y="3487738"/>
            <a:ext cx="627062" cy="866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0" name="Line 13">
            <a:extLst>
              <a:ext uri="{FF2B5EF4-FFF2-40B4-BE49-F238E27FC236}">
                <a16:creationId xmlns:a16="http://schemas.microsoft.com/office/drawing/2014/main" id="{BDE00667-BCDA-4224-A956-56B13AF27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490913"/>
            <a:ext cx="671513" cy="836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1" name="Oval 14">
            <a:extLst>
              <a:ext uri="{FF2B5EF4-FFF2-40B4-BE49-F238E27FC236}">
                <a16:creationId xmlns:a16="http://schemas.microsoft.com/office/drawing/2014/main" id="{CC4F422F-E948-4E5A-A54A-5D63FC1DE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4368800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3562" name="Oval 15">
            <a:extLst>
              <a:ext uri="{FF2B5EF4-FFF2-40B4-BE49-F238E27FC236}">
                <a16:creationId xmlns:a16="http://schemas.microsoft.com/office/drawing/2014/main" id="{ABE871EC-813F-473D-9F8D-E10C38813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5" y="4349750"/>
            <a:ext cx="768350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3563" name="Oval 16">
            <a:extLst>
              <a:ext uri="{FF2B5EF4-FFF2-40B4-BE49-F238E27FC236}">
                <a16:creationId xmlns:a16="http://schemas.microsoft.com/office/drawing/2014/main" id="{46B63586-C32B-41F0-9CCC-0AD9A0C8D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5956300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3564" name="Line 17">
            <a:extLst>
              <a:ext uri="{FF2B5EF4-FFF2-40B4-BE49-F238E27FC236}">
                <a16:creationId xmlns:a16="http://schemas.microsoft.com/office/drawing/2014/main" id="{8FF3D702-EE98-4C0E-A809-13D36C943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5338" y="4986338"/>
            <a:ext cx="176212" cy="984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5" name="Line 18">
            <a:extLst>
              <a:ext uri="{FF2B5EF4-FFF2-40B4-BE49-F238E27FC236}">
                <a16:creationId xmlns:a16="http://schemas.microsoft.com/office/drawing/2014/main" id="{78A2DEDB-F06F-4952-9F44-F70726B656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5250" y="4991100"/>
            <a:ext cx="209550" cy="973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6" name="Oval 19">
            <a:extLst>
              <a:ext uri="{FF2B5EF4-FFF2-40B4-BE49-F238E27FC236}">
                <a16:creationId xmlns:a16="http://schemas.microsoft.com/office/drawing/2014/main" id="{C5B6003E-B046-452C-A048-214A988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5969000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3567" name="Line 20">
            <a:extLst>
              <a:ext uri="{FF2B5EF4-FFF2-40B4-BE49-F238E27FC236}">
                <a16:creationId xmlns:a16="http://schemas.microsoft.com/office/drawing/2014/main" id="{BDBD01ED-2B9A-42A0-BC69-465F602D7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088" y="4991100"/>
            <a:ext cx="319087" cy="942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8" name="Line 21">
            <a:extLst>
              <a:ext uri="{FF2B5EF4-FFF2-40B4-BE49-F238E27FC236}">
                <a16:creationId xmlns:a16="http://schemas.microsoft.com/office/drawing/2014/main" id="{0867C149-F981-42E6-87CB-6928CEF2DF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2938" y="4964113"/>
            <a:ext cx="265112" cy="973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9" name="Oval 22">
            <a:extLst>
              <a:ext uri="{FF2B5EF4-FFF2-40B4-BE49-F238E27FC236}">
                <a16:creationId xmlns:a16="http://schemas.microsoft.com/office/drawing/2014/main" id="{D5493132-B61B-483D-8BED-66FF0539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5959475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3570" name="Oval 23">
            <a:extLst>
              <a:ext uri="{FF2B5EF4-FFF2-40B4-BE49-F238E27FC236}">
                <a16:creationId xmlns:a16="http://schemas.microsoft.com/office/drawing/2014/main" id="{A3F04264-DFFC-4527-B961-8B01CA7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5953125"/>
            <a:ext cx="769937" cy="6810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3571" name="Rectangle 24">
            <a:extLst>
              <a:ext uri="{FF2B5EF4-FFF2-40B4-BE49-F238E27FC236}">
                <a16:creationId xmlns:a16="http://schemas.microsoft.com/office/drawing/2014/main" id="{B2DC8CE3-4AAA-4D04-A192-201E7F79D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2463800"/>
            <a:ext cx="2078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2400"/>
              <a:t>aberovaná gameta</a:t>
            </a:r>
            <a:endParaRPr lang="cs-CZ" altLang="cs-CZ" sz="1600"/>
          </a:p>
        </p:txBody>
      </p:sp>
      <p:sp>
        <p:nvSpPr>
          <p:cNvPr id="23572" name="Rectangle 25">
            <a:extLst>
              <a:ext uri="{FF2B5EF4-FFF2-40B4-BE49-F238E27FC236}">
                <a16:creationId xmlns:a16="http://schemas.microsoft.com/office/drawing/2014/main" id="{4586BC7E-6F56-4455-9C18-47383335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68803"/>
            <a:ext cx="8648700" cy="209288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600" dirty="0"/>
              <a:t>Úkol 1e – protokol: </a:t>
            </a:r>
            <a:r>
              <a:rPr lang="cs-CZ" altLang="cs-CZ" sz="2600" dirty="0"/>
              <a:t>V rodině, kde je otec barvoslepý a matka rozeznává barvy dobře, se narodila barvoslepá dcera s Turnerovým syndromem. Oba rodiče mají normální karyotyp. U kterého z rodičů a v kterém meiotickém dělení došlo k </a:t>
            </a:r>
            <a:r>
              <a:rPr lang="cs-CZ" altLang="cs-CZ" sz="2600" dirty="0" err="1"/>
              <a:t>nondisjunkci</a:t>
            </a:r>
            <a:r>
              <a:rPr lang="cs-CZ" altLang="cs-CZ" sz="2600" dirty="0"/>
              <a:t>? </a:t>
            </a:r>
          </a:p>
        </p:txBody>
      </p:sp>
      <p:grpSp>
        <p:nvGrpSpPr>
          <p:cNvPr id="23573" name="Group 26">
            <a:extLst>
              <a:ext uri="{FF2B5EF4-FFF2-40B4-BE49-F238E27FC236}">
                <a16:creationId xmlns:a16="http://schemas.microsoft.com/office/drawing/2014/main" id="{678EDCF2-721D-484D-A949-740A18D96A55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2778125"/>
            <a:ext cx="3387725" cy="2778125"/>
            <a:chOff x="3369" y="1750"/>
            <a:chExt cx="2134" cy="1750"/>
          </a:xfrm>
        </p:grpSpPr>
        <p:sp>
          <p:nvSpPr>
            <p:cNvPr id="23574" name="Rectangle 27">
              <a:extLst>
                <a:ext uri="{FF2B5EF4-FFF2-40B4-BE49-F238E27FC236}">
                  <a16:creationId xmlns:a16="http://schemas.microsoft.com/office/drawing/2014/main" id="{D3512034-A380-4623-B565-812CB2ACA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3212"/>
              <a:ext cx="7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/>
                <a:t>zygota</a:t>
              </a:r>
              <a:endParaRPr lang="cs-CZ" altLang="cs-CZ"/>
            </a:p>
          </p:txBody>
        </p:sp>
        <p:sp>
          <p:nvSpPr>
            <p:cNvPr id="23575" name="Rectangle 28">
              <a:extLst>
                <a:ext uri="{FF2B5EF4-FFF2-40B4-BE49-F238E27FC236}">
                  <a16:creationId xmlns:a16="http://schemas.microsoft.com/office/drawing/2014/main" id="{0C33E598-9A8F-4DB7-91E6-8689CC11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1750"/>
              <a:ext cx="12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2400"/>
                <a:t> II. rodič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>
            <a:extLst>
              <a:ext uri="{FF2B5EF4-FFF2-40B4-BE49-F238E27FC236}">
                <a16:creationId xmlns:a16="http://schemas.microsoft.com/office/drawing/2014/main" id="{0118BF10-6BDA-4787-985D-C5E293586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2286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70A1EE52-45EB-48BA-8BC7-C437108BF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923925"/>
            <a:ext cx="1473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BF47941C-F36B-4333-8759-A00EA0E65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931863"/>
            <a:ext cx="0" cy="1236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FDDC3C7B-F0B5-42F4-A402-8153B8AB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77813"/>
            <a:ext cx="1331913" cy="1331912"/>
          </a:xfrm>
          <a:prstGeom prst="rect">
            <a:avLst/>
          </a:prstGeom>
          <a:solidFill>
            <a:srgbClr val="D9F1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F21439C8-B742-4982-B746-F32A7B4F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12775"/>
            <a:ext cx="156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+</a:t>
            </a:r>
            <a:r>
              <a:rPr lang="cs-CZ" altLang="cs-CZ" sz="3200"/>
              <a:t>X</a:t>
            </a:r>
            <a:r>
              <a:rPr lang="cs-CZ" altLang="cs-CZ" sz="3200" baseline="50000"/>
              <a:t>+</a:t>
            </a:r>
            <a:endParaRPr lang="en-GB" altLang="cs-CZ" sz="3200" baseline="50000"/>
          </a:p>
        </p:txBody>
      </p:sp>
      <p:sp>
        <p:nvSpPr>
          <p:cNvPr id="24583" name="Text Box 8">
            <a:extLst>
              <a:ext uri="{FF2B5EF4-FFF2-40B4-BE49-F238E27FC236}">
                <a16:creationId xmlns:a16="http://schemas.microsoft.com/office/drawing/2014/main" id="{4278D813-A636-4C16-B27B-FF51E1DE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646113"/>
            <a:ext cx="1355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Y</a:t>
            </a:r>
            <a:endParaRPr lang="en-GB" altLang="cs-CZ" sz="3200"/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71051DAF-9544-4E12-8A1C-D54744620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20688"/>
            <a:ext cx="21209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 X</a:t>
            </a:r>
            <a:r>
              <a:rPr lang="cs-CZ" altLang="cs-CZ" sz="2800" baseline="50000"/>
              <a:t>b</a:t>
            </a:r>
            <a:r>
              <a:rPr lang="cs-CZ" altLang="cs-CZ" sz="2800"/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otce</a:t>
            </a:r>
            <a:endParaRPr lang="en-GB" altLang="cs-CZ" sz="2800"/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5C58CDBC-4002-4D44-B12E-F3E9A1520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354013"/>
            <a:ext cx="19177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  __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matky</a:t>
            </a:r>
            <a:endParaRPr lang="en-GB" altLang="cs-CZ" sz="2800"/>
          </a:p>
        </p:txBody>
      </p:sp>
      <p:grpSp>
        <p:nvGrpSpPr>
          <p:cNvPr id="24586" name="Group 12">
            <a:extLst>
              <a:ext uri="{FF2B5EF4-FFF2-40B4-BE49-F238E27FC236}">
                <a16:creationId xmlns:a16="http://schemas.microsoft.com/office/drawing/2014/main" id="{A2AF71B8-DAC7-4E8B-B564-A5AFB5F20575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315913"/>
            <a:ext cx="3584575" cy="2470150"/>
            <a:chOff x="3375" y="199"/>
            <a:chExt cx="2258" cy="1556"/>
          </a:xfrm>
        </p:grpSpPr>
        <p:sp>
          <p:nvSpPr>
            <p:cNvPr id="24613" name="Oval 13">
              <a:extLst>
                <a:ext uri="{FF2B5EF4-FFF2-40B4-BE49-F238E27FC236}">
                  <a16:creationId xmlns:a16="http://schemas.microsoft.com/office/drawing/2014/main" id="{D4E9B5A9-9EB5-40F6-A225-B7B97C5BB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199"/>
              <a:ext cx="678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14" name="Oval 14">
              <a:extLst>
                <a:ext uri="{FF2B5EF4-FFF2-40B4-BE49-F238E27FC236}">
                  <a16:creationId xmlns:a16="http://schemas.microsoft.com/office/drawing/2014/main" id="{CBEA2160-3A67-4013-B042-7A8FAE068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99"/>
              <a:ext cx="680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15" name="Line 15">
              <a:extLst>
                <a:ext uri="{FF2B5EF4-FFF2-40B4-BE49-F238E27FC236}">
                  <a16:creationId xmlns:a16="http://schemas.microsoft.com/office/drawing/2014/main" id="{95EBD88E-4130-4F18-998E-7407A33D4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430"/>
              <a:ext cx="9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16" name="Line 16">
              <a:extLst>
                <a:ext uri="{FF2B5EF4-FFF2-40B4-BE49-F238E27FC236}">
                  <a16:creationId xmlns:a16="http://schemas.microsoft.com/office/drawing/2014/main" id="{FEB99CBC-3ECE-4427-9647-ECA74EF40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" y="433"/>
              <a:ext cx="0" cy="8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17" name="Oval 17">
              <a:extLst>
                <a:ext uri="{FF2B5EF4-FFF2-40B4-BE49-F238E27FC236}">
                  <a16:creationId xmlns:a16="http://schemas.microsoft.com/office/drawing/2014/main" id="{73D44BF0-573E-4E30-B8DB-5BF1EE8F6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1253"/>
              <a:ext cx="778" cy="50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4587" name="Text Box 18">
            <a:extLst>
              <a:ext uri="{FF2B5EF4-FFF2-40B4-BE49-F238E27FC236}">
                <a16:creationId xmlns:a16="http://schemas.microsoft.com/office/drawing/2014/main" id="{F8ED155F-D61B-454E-AAF2-7A19E6F6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8" y="2139950"/>
            <a:ext cx="191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endParaRPr lang="en-GB" altLang="cs-CZ" sz="2800"/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C8D3EF57-CE1C-4B9F-98FF-17DBBA323B3B}"/>
              </a:ext>
            </a:extLst>
          </p:cNvPr>
          <p:cNvGrpSpPr>
            <a:grpSpLocks/>
          </p:cNvGrpSpPr>
          <p:nvPr/>
        </p:nvGrpSpPr>
        <p:grpSpPr bwMode="auto">
          <a:xfrm>
            <a:off x="2401888" y="2159000"/>
            <a:ext cx="5167312" cy="4519613"/>
            <a:chOff x="1644" y="1360"/>
            <a:chExt cx="3053" cy="2746"/>
          </a:xfrm>
        </p:grpSpPr>
        <p:grpSp>
          <p:nvGrpSpPr>
            <p:cNvPr id="24592" name="Group 20">
              <a:extLst>
                <a:ext uri="{FF2B5EF4-FFF2-40B4-BE49-F238E27FC236}">
                  <a16:creationId xmlns:a16="http://schemas.microsoft.com/office/drawing/2014/main" id="{356BB86B-8B5A-407D-ADE5-17E7EC80B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4" y="1360"/>
              <a:ext cx="3053" cy="2746"/>
              <a:chOff x="639" y="1799"/>
              <a:chExt cx="2249" cy="2390"/>
            </a:xfrm>
          </p:grpSpPr>
          <p:sp>
            <p:nvSpPr>
              <p:cNvPr id="24600" name="Oval 21">
                <a:extLst>
                  <a:ext uri="{FF2B5EF4-FFF2-40B4-BE49-F238E27FC236}">
                    <a16:creationId xmlns:a16="http://schemas.microsoft.com/office/drawing/2014/main" id="{EEFF5E43-EC92-4743-90C6-4FBF8834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799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01" name="Line 22">
                <a:extLst>
                  <a:ext uri="{FF2B5EF4-FFF2-40B4-BE49-F238E27FC236}">
                    <a16:creationId xmlns:a16="http://schemas.microsoft.com/office/drawing/2014/main" id="{A5613E3E-F22B-4206-9CBF-BD9186FA6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3" y="2197"/>
                <a:ext cx="395" cy="5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2" name="Line 23">
                <a:extLst>
                  <a:ext uri="{FF2B5EF4-FFF2-40B4-BE49-F238E27FC236}">
                    <a16:creationId xmlns:a16="http://schemas.microsoft.com/office/drawing/2014/main" id="{2067FA28-41D7-4BBA-AA24-A60228266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199"/>
                <a:ext cx="423" cy="5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3" name="Oval 24">
                <a:extLst>
                  <a:ext uri="{FF2B5EF4-FFF2-40B4-BE49-F238E27FC236}">
                    <a16:creationId xmlns:a16="http://schemas.microsoft.com/office/drawing/2014/main" id="{31D753C8-9DDB-44AE-8486-AAE45333C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2752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04" name="Oval 25">
                <a:extLst>
                  <a:ext uri="{FF2B5EF4-FFF2-40B4-BE49-F238E27FC236}">
                    <a16:creationId xmlns:a16="http://schemas.microsoft.com/office/drawing/2014/main" id="{C8B47AF5-76FF-409C-8063-88DE36FF8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2740"/>
                <a:ext cx="484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05" name="Oval 26">
                <a:extLst>
                  <a:ext uri="{FF2B5EF4-FFF2-40B4-BE49-F238E27FC236}">
                    <a16:creationId xmlns:a16="http://schemas.microsoft.com/office/drawing/2014/main" id="{E567DBB5-C9AD-48F9-A05E-A971B19F2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3752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06" name="Line 27">
                <a:extLst>
                  <a:ext uri="{FF2B5EF4-FFF2-40B4-BE49-F238E27FC236}">
                    <a16:creationId xmlns:a16="http://schemas.microsoft.com/office/drawing/2014/main" id="{F8020552-F5D7-4F7D-BE97-120EB119F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" y="3141"/>
                <a:ext cx="111" cy="6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7" name="Line 28">
                <a:extLst>
                  <a:ext uri="{FF2B5EF4-FFF2-40B4-BE49-F238E27FC236}">
                    <a16:creationId xmlns:a16="http://schemas.microsoft.com/office/drawing/2014/main" id="{D8992B01-F7D7-4DD4-AD01-19982515E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0" y="3144"/>
                <a:ext cx="132" cy="6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8" name="Oval 29">
                <a:extLst>
                  <a:ext uri="{FF2B5EF4-FFF2-40B4-BE49-F238E27FC236}">
                    <a16:creationId xmlns:a16="http://schemas.microsoft.com/office/drawing/2014/main" id="{2DA1C89B-E5C2-4B43-9DD4-DEC332D22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" y="3760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09" name="Line 30">
                <a:extLst>
                  <a:ext uri="{FF2B5EF4-FFF2-40B4-BE49-F238E27FC236}">
                    <a16:creationId xmlns:a16="http://schemas.microsoft.com/office/drawing/2014/main" id="{C5C822A1-4BAF-4BCD-9CC4-DE9883593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1" y="3144"/>
                <a:ext cx="201" cy="59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0" name="Line 31">
                <a:extLst>
                  <a:ext uri="{FF2B5EF4-FFF2-40B4-BE49-F238E27FC236}">
                    <a16:creationId xmlns:a16="http://schemas.microsoft.com/office/drawing/2014/main" id="{24D674C1-C0E0-47FB-B34D-56B813E31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5" y="3127"/>
                <a:ext cx="167" cy="6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1" name="Oval 32">
                <a:extLst>
                  <a:ext uri="{FF2B5EF4-FFF2-40B4-BE49-F238E27FC236}">
                    <a16:creationId xmlns:a16="http://schemas.microsoft.com/office/drawing/2014/main" id="{574DA638-4976-4E57-BB3F-AF935DB49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3754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12" name="Oval 33">
                <a:extLst>
                  <a:ext uri="{FF2B5EF4-FFF2-40B4-BE49-F238E27FC236}">
                    <a16:creationId xmlns:a16="http://schemas.microsoft.com/office/drawing/2014/main" id="{129CC12A-5108-4E5D-8365-798E12038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" y="3750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24593" name="Text Box 34">
              <a:extLst>
                <a:ext uri="{FF2B5EF4-FFF2-40B4-BE49-F238E27FC236}">
                  <a16:creationId xmlns:a16="http://schemas.microsoft.com/office/drawing/2014/main" id="{ECBC4802-067C-4EC7-A202-51422E51F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" y="1465"/>
              <a:ext cx="120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endParaRPr lang="en-GB" altLang="cs-CZ" sz="2800"/>
            </a:p>
          </p:txBody>
        </p:sp>
        <p:sp>
          <p:nvSpPr>
            <p:cNvPr id="24594" name="Text Box 35">
              <a:extLst>
                <a:ext uri="{FF2B5EF4-FFF2-40B4-BE49-F238E27FC236}">
                  <a16:creationId xmlns:a16="http://schemas.microsoft.com/office/drawing/2014/main" id="{D2868E72-DE3F-48BE-933F-0739C4197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3695"/>
              <a:ext cx="79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endParaRPr lang="en-GB" altLang="cs-CZ" sz="2800"/>
            </a:p>
          </p:txBody>
        </p:sp>
        <p:sp>
          <p:nvSpPr>
            <p:cNvPr id="24595" name="Text Box 36">
              <a:extLst>
                <a:ext uri="{FF2B5EF4-FFF2-40B4-BE49-F238E27FC236}">
                  <a16:creationId xmlns:a16="http://schemas.microsoft.com/office/drawing/2014/main" id="{07AE3507-8EFB-41C1-9F51-D62164735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3685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endParaRPr lang="en-GB" altLang="cs-CZ" sz="2800"/>
            </a:p>
          </p:txBody>
        </p:sp>
        <p:sp>
          <p:nvSpPr>
            <p:cNvPr id="24596" name="Text Box 37">
              <a:extLst>
                <a:ext uri="{FF2B5EF4-FFF2-40B4-BE49-F238E27FC236}">
                  <a16:creationId xmlns:a16="http://schemas.microsoft.com/office/drawing/2014/main" id="{50FEA55D-E0B8-4711-AFE8-8DBC0B0EE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2549"/>
              <a:ext cx="120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endParaRPr lang="en-GB" altLang="cs-CZ" sz="2800"/>
            </a:p>
          </p:txBody>
        </p:sp>
        <p:sp>
          <p:nvSpPr>
            <p:cNvPr id="24597" name="Line 38">
              <a:extLst>
                <a:ext uri="{FF2B5EF4-FFF2-40B4-BE49-F238E27FC236}">
                  <a16:creationId xmlns:a16="http://schemas.microsoft.com/office/drawing/2014/main" id="{1859171D-D9F5-4FEC-AB25-6594C04E4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688"/>
              <a:ext cx="3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8" name="Line 39">
              <a:extLst>
                <a:ext uri="{FF2B5EF4-FFF2-40B4-BE49-F238E27FC236}">
                  <a16:creationId xmlns:a16="http://schemas.microsoft.com/office/drawing/2014/main" id="{D5FD34BE-3352-4BD0-8CFE-ADF098B14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3" y="2002"/>
              <a:ext cx="311" cy="194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9" name="Line 40">
              <a:extLst>
                <a:ext uri="{FF2B5EF4-FFF2-40B4-BE49-F238E27FC236}">
                  <a16:creationId xmlns:a16="http://schemas.microsoft.com/office/drawing/2014/main" id="{DC8E6B24-562F-4D59-BBFE-C0742F9D8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8" y="2075"/>
              <a:ext cx="311" cy="194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177" name="Text Box 65">
            <a:extLst>
              <a:ext uri="{FF2B5EF4-FFF2-40B4-BE49-F238E27FC236}">
                <a16:creationId xmlns:a16="http://schemas.microsoft.com/office/drawing/2014/main" id="{5486FB12-BF29-4B54-9B83-05CAC8B8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4852988"/>
            <a:ext cx="6731000" cy="830262"/>
          </a:xfrm>
          <a:prstGeom prst="rect">
            <a:avLst/>
          </a:prstGeom>
          <a:solidFill>
            <a:srgbClr val="FFFFFF">
              <a:alpha val="85097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DA0000"/>
                </a:solidFill>
              </a:rPr>
              <a:t>K nondisjunkci došlo v I. meiotickém dělení u matky nebo…</a:t>
            </a:r>
            <a:endParaRPr lang="en-GB" altLang="cs-CZ" sz="2400">
              <a:solidFill>
                <a:srgbClr val="DA0000"/>
              </a:solidFill>
            </a:endParaRPr>
          </a:p>
        </p:txBody>
      </p:sp>
      <p:sp>
        <p:nvSpPr>
          <p:cNvPr id="24590" name="Oval 2">
            <a:extLst>
              <a:ext uri="{FF2B5EF4-FFF2-40B4-BE49-F238E27FC236}">
                <a16:creationId xmlns:a16="http://schemas.microsoft.com/office/drawing/2014/main" id="{A0959A72-0715-4D0E-B52C-8DF45413E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1717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4591" name="Text Box 7">
            <a:extLst>
              <a:ext uri="{FF2B5EF4-FFF2-40B4-BE49-F238E27FC236}">
                <a16:creationId xmlns:a16="http://schemas.microsoft.com/office/drawing/2014/main" id="{41DA9A4B-873D-4A98-9919-9C498D1E1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46350"/>
            <a:ext cx="156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 X</a:t>
            </a:r>
            <a:r>
              <a:rPr lang="cs-CZ" altLang="cs-CZ" sz="3200" baseline="50000"/>
              <a:t>b</a:t>
            </a:r>
            <a:endParaRPr lang="en-GB" altLang="cs-CZ" sz="3200" baseline="50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/>
      <p:bldP spid="90123" grpId="0"/>
      <p:bldP spid="901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extLst>
              <a:ext uri="{FF2B5EF4-FFF2-40B4-BE49-F238E27FC236}">
                <a16:creationId xmlns:a16="http://schemas.microsoft.com/office/drawing/2014/main" id="{594D53D2-CA0A-4165-85E3-66F499DB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2286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46DF9B10-AD18-4BDA-A879-3600E2DAB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923925"/>
            <a:ext cx="1473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8F13668B-4009-4836-B1A5-16D7CA6CC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931863"/>
            <a:ext cx="0" cy="1236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5" name="Rectangle 6">
            <a:extLst>
              <a:ext uri="{FF2B5EF4-FFF2-40B4-BE49-F238E27FC236}">
                <a16:creationId xmlns:a16="http://schemas.microsoft.com/office/drawing/2014/main" id="{256EFCD1-4558-4CBE-9017-11EE7CADF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77813"/>
            <a:ext cx="1331913" cy="1331912"/>
          </a:xfrm>
          <a:prstGeom prst="rect">
            <a:avLst/>
          </a:prstGeom>
          <a:solidFill>
            <a:srgbClr val="D9F1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AE3C94F8-610C-4D8B-B17E-EF2B87E8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12775"/>
            <a:ext cx="156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+</a:t>
            </a:r>
            <a:r>
              <a:rPr lang="cs-CZ" altLang="cs-CZ" sz="3200"/>
              <a:t>X</a:t>
            </a:r>
            <a:r>
              <a:rPr lang="cs-CZ" altLang="cs-CZ" sz="3200" baseline="50000"/>
              <a:t>+</a:t>
            </a:r>
            <a:endParaRPr lang="en-GB" altLang="cs-CZ" sz="3200" baseline="50000"/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1A03B40B-AE48-44CE-A47F-AE6EFFBA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646113"/>
            <a:ext cx="1355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Y</a:t>
            </a:r>
            <a:endParaRPr lang="en-GB" altLang="cs-CZ" sz="3200"/>
          </a:p>
        </p:txBody>
      </p:sp>
      <p:sp>
        <p:nvSpPr>
          <p:cNvPr id="25608" name="Text Box 10">
            <a:extLst>
              <a:ext uri="{FF2B5EF4-FFF2-40B4-BE49-F238E27FC236}">
                <a16:creationId xmlns:a16="http://schemas.microsoft.com/office/drawing/2014/main" id="{1346D54D-A05E-48A0-937B-9EED9CCB1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20688"/>
            <a:ext cx="21209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 X</a:t>
            </a:r>
            <a:r>
              <a:rPr lang="cs-CZ" altLang="cs-CZ" sz="2800" baseline="50000"/>
              <a:t>b</a:t>
            </a:r>
            <a:r>
              <a:rPr lang="cs-CZ" altLang="cs-CZ" sz="2800"/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otce</a:t>
            </a:r>
            <a:endParaRPr lang="en-GB" altLang="cs-CZ" sz="2800"/>
          </a:p>
        </p:txBody>
      </p:sp>
      <p:sp>
        <p:nvSpPr>
          <p:cNvPr id="25609" name="Text Box 11">
            <a:extLst>
              <a:ext uri="{FF2B5EF4-FFF2-40B4-BE49-F238E27FC236}">
                <a16:creationId xmlns:a16="http://schemas.microsoft.com/office/drawing/2014/main" id="{C1EA2FDB-A520-46EA-B404-8BC51132C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354013"/>
            <a:ext cx="19177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  __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matky</a:t>
            </a:r>
            <a:endParaRPr lang="en-GB" altLang="cs-CZ" sz="2800"/>
          </a:p>
        </p:txBody>
      </p:sp>
      <p:grpSp>
        <p:nvGrpSpPr>
          <p:cNvPr id="25610" name="Group 12">
            <a:extLst>
              <a:ext uri="{FF2B5EF4-FFF2-40B4-BE49-F238E27FC236}">
                <a16:creationId xmlns:a16="http://schemas.microsoft.com/office/drawing/2014/main" id="{184A280B-F39C-4968-90DE-5D4818CA6977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315913"/>
            <a:ext cx="3584575" cy="2470150"/>
            <a:chOff x="3375" y="199"/>
            <a:chExt cx="2258" cy="1556"/>
          </a:xfrm>
        </p:grpSpPr>
        <p:sp>
          <p:nvSpPr>
            <p:cNvPr id="25639" name="Oval 13">
              <a:extLst>
                <a:ext uri="{FF2B5EF4-FFF2-40B4-BE49-F238E27FC236}">
                  <a16:creationId xmlns:a16="http://schemas.microsoft.com/office/drawing/2014/main" id="{FB9EA319-0146-482F-B99B-59D5D7842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199"/>
              <a:ext cx="678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40" name="Oval 14">
              <a:extLst>
                <a:ext uri="{FF2B5EF4-FFF2-40B4-BE49-F238E27FC236}">
                  <a16:creationId xmlns:a16="http://schemas.microsoft.com/office/drawing/2014/main" id="{524042FE-FCC3-408E-BBB4-9EF9BC56A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99"/>
              <a:ext cx="680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5641" name="Line 15">
              <a:extLst>
                <a:ext uri="{FF2B5EF4-FFF2-40B4-BE49-F238E27FC236}">
                  <a16:creationId xmlns:a16="http://schemas.microsoft.com/office/drawing/2014/main" id="{293B8410-0F20-4AC9-A365-D089E814D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430"/>
              <a:ext cx="9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42" name="Line 16">
              <a:extLst>
                <a:ext uri="{FF2B5EF4-FFF2-40B4-BE49-F238E27FC236}">
                  <a16:creationId xmlns:a16="http://schemas.microsoft.com/office/drawing/2014/main" id="{EF5AD142-C75C-404C-ADE0-1A6F88527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" y="433"/>
              <a:ext cx="0" cy="8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43" name="Oval 17">
              <a:extLst>
                <a:ext uri="{FF2B5EF4-FFF2-40B4-BE49-F238E27FC236}">
                  <a16:creationId xmlns:a16="http://schemas.microsoft.com/office/drawing/2014/main" id="{E5E00F6E-1737-4D54-A2FB-1D75E1A24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1253"/>
              <a:ext cx="778" cy="50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5611" name="Text Box 18">
            <a:extLst>
              <a:ext uri="{FF2B5EF4-FFF2-40B4-BE49-F238E27FC236}">
                <a16:creationId xmlns:a16="http://schemas.microsoft.com/office/drawing/2014/main" id="{29ECEAA4-95ED-4FAC-B543-66D9977D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8" y="2139950"/>
            <a:ext cx="191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endParaRPr lang="en-GB" altLang="cs-CZ" sz="2800"/>
          </a:p>
        </p:txBody>
      </p:sp>
      <p:grpSp>
        <p:nvGrpSpPr>
          <p:cNvPr id="25612" name="Skupina 65">
            <a:extLst>
              <a:ext uri="{FF2B5EF4-FFF2-40B4-BE49-F238E27FC236}">
                <a16:creationId xmlns:a16="http://schemas.microsoft.com/office/drawing/2014/main" id="{B81ACAFB-979E-4266-9A20-A714F4D943C3}"/>
              </a:ext>
            </a:extLst>
          </p:cNvPr>
          <p:cNvGrpSpPr>
            <a:grpSpLocks/>
          </p:cNvGrpSpPr>
          <p:nvPr/>
        </p:nvGrpSpPr>
        <p:grpSpPr bwMode="auto">
          <a:xfrm>
            <a:off x="2454275" y="2159000"/>
            <a:ext cx="5683250" cy="4519613"/>
            <a:chOff x="2454275" y="2159000"/>
            <a:chExt cx="5683250" cy="4519613"/>
          </a:xfrm>
        </p:grpSpPr>
        <p:grpSp>
          <p:nvGrpSpPr>
            <p:cNvPr id="25616" name="Group 42">
              <a:extLst>
                <a:ext uri="{FF2B5EF4-FFF2-40B4-BE49-F238E27FC236}">
                  <a16:creationId xmlns:a16="http://schemas.microsoft.com/office/drawing/2014/main" id="{1B0D9389-E278-4E9B-921A-C8BAC7DDF2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4275" y="2159000"/>
              <a:ext cx="5167313" cy="4519613"/>
              <a:chOff x="639" y="1799"/>
              <a:chExt cx="2249" cy="2390"/>
            </a:xfrm>
          </p:grpSpPr>
          <p:sp>
            <p:nvSpPr>
              <p:cNvPr id="25626" name="Oval 43">
                <a:extLst>
                  <a:ext uri="{FF2B5EF4-FFF2-40B4-BE49-F238E27FC236}">
                    <a16:creationId xmlns:a16="http://schemas.microsoft.com/office/drawing/2014/main" id="{DDD5A7C9-05D4-410E-BD04-B61FCFCAC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799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7" name="Line 44">
                <a:extLst>
                  <a:ext uri="{FF2B5EF4-FFF2-40B4-BE49-F238E27FC236}">
                    <a16:creationId xmlns:a16="http://schemas.microsoft.com/office/drawing/2014/main" id="{9D773EF0-4A3B-47F3-9D66-D321F1C3C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3" y="2197"/>
                <a:ext cx="395" cy="5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8" name="Line 45">
                <a:extLst>
                  <a:ext uri="{FF2B5EF4-FFF2-40B4-BE49-F238E27FC236}">
                    <a16:creationId xmlns:a16="http://schemas.microsoft.com/office/drawing/2014/main" id="{F613F0DF-54BB-4CD2-8971-E35477C3D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199"/>
                <a:ext cx="423" cy="5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9" name="Oval 46">
                <a:extLst>
                  <a:ext uri="{FF2B5EF4-FFF2-40B4-BE49-F238E27FC236}">
                    <a16:creationId xmlns:a16="http://schemas.microsoft.com/office/drawing/2014/main" id="{627F2E13-9D3B-4787-ADAB-A5DD3491C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2752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30" name="Oval 47">
                <a:extLst>
                  <a:ext uri="{FF2B5EF4-FFF2-40B4-BE49-F238E27FC236}">
                    <a16:creationId xmlns:a16="http://schemas.microsoft.com/office/drawing/2014/main" id="{3C5F8D87-FC15-46D1-9729-E647B0926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2740"/>
                <a:ext cx="484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31" name="Oval 48">
                <a:extLst>
                  <a:ext uri="{FF2B5EF4-FFF2-40B4-BE49-F238E27FC236}">
                    <a16:creationId xmlns:a16="http://schemas.microsoft.com/office/drawing/2014/main" id="{1DE1ECAB-6A1D-45BF-8333-8C0588059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3752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32" name="Line 49">
                <a:extLst>
                  <a:ext uri="{FF2B5EF4-FFF2-40B4-BE49-F238E27FC236}">
                    <a16:creationId xmlns:a16="http://schemas.microsoft.com/office/drawing/2014/main" id="{5EB24ACF-1A19-47FE-AC5B-4D20AA962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" y="3141"/>
                <a:ext cx="111" cy="6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3" name="Line 50">
                <a:extLst>
                  <a:ext uri="{FF2B5EF4-FFF2-40B4-BE49-F238E27FC236}">
                    <a16:creationId xmlns:a16="http://schemas.microsoft.com/office/drawing/2014/main" id="{B38F8CF3-8186-40A0-B223-DA6E17E66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0" y="3144"/>
                <a:ext cx="132" cy="6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4" name="Oval 51">
                <a:extLst>
                  <a:ext uri="{FF2B5EF4-FFF2-40B4-BE49-F238E27FC236}">
                    <a16:creationId xmlns:a16="http://schemas.microsoft.com/office/drawing/2014/main" id="{92521E78-34E7-41C7-95CE-5DCD50C2B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" y="3760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35" name="Line 52">
                <a:extLst>
                  <a:ext uri="{FF2B5EF4-FFF2-40B4-BE49-F238E27FC236}">
                    <a16:creationId xmlns:a16="http://schemas.microsoft.com/office/drawing/2014/main" id="{0F469572-EEC7-47F1-8321-EDA87382B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1" y="3144"/>
                <a:ext cx="201" cy="59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6" name="Line 53">
                <a:extLst>
                  <a:ext uri="{FF2B5EF4-FFF2-40B4-BE49-F238E27FC236}">
                    <a16:creationId xmlns:a16="http://schemas.microsoft.com/office/drawing/2014/main" id="{35B60122-5190-4088-B59E-6C0F20DB4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5" y="3127"/>
                <a:ext cx="167" cy="6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7" name="Oval 54">
                <a:extLst>
                  <a:ext uri="{FF2B5EF4-FFF2-40B4-BE49-F238E27FC236}">
                    <a16:creationId xmlns:a16="http://schemas.microsoft.com/office/drawing/2014/main" id="{5E6AA6EB-CA89-4200-B86F-83269A9FD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3754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38" name="Oval 55">
                <a:extLst>
                  <a:ext uri="{FF2B5EF4-FFF2-40B4-BE49-F238E27FC236}">
                    <a16:creationId xmlns:a16="http://schemas.microsoft.com/office/drawing/2014/main" id="{21A9AB76-3388-43E5-806A-2EFD3AD43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" y="3750"/>
                <a:ext cx="485" cy="42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25617" name="Text Box 56">
              <a:extLst>
                <a:ext uri="{FF2B5EF4-FFF2-40B4-BE49-F238E27FC236}">
                  <a16:creationId xmlns:a16="http://schemas.microsoft.com/office/drawing/2014/main" id="{00EF2B18-B1B9-403C-8EBF-439C7460A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388" y="2332038"/>
              <a:ext cx="20447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endParaRPr lang="en-GB" altLang="cs-CZ" sz="2800"/>
            </a:p>
          </p:txBody>
        </p:sp>
        <p:sp>
          <p:nvSpPr>
            <p:cNvPr id="25618" name="Text Box 57">
              <a:extLst>
                <a:ext uri="{FF2B5EF4-FFF2-40B4-BE49-F238E27FC236}">
                  <a16:creationId xmlns:a16="http://schemas.microsoft.com/office/drawing/2014/main" id="{B1EF4763-5C1D-42B1-941F-41551D2A3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863" y="5986463"/>
              <a:ext cx="1117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r>
                <a:rPr lang="cs-CZ" altLang="cs-CZ" sz="2800"/>
                <a:t>X</a:t>
              </a:r>
              <a:r>
                <a:rPr lang="cs-CZ" altLang="cs-CZ" sz="2800" baseline="50000"/>
                <a:t> +</a:t>
              </a:r>
              <a:endParaRPr lang="en-GB" altLang="cs-CZ" sz="2800"/>
            </a:p>
          </p:txBody>
        </p:sp>
        <p:sp>
          <p:nvSpPr>
            <p:cNvPr id="25619" name="Text Box 58">
              <a:extLst>
                <a:ext uri="{FF2B5EF4-FFF2-40B4-BE49-F238E27FC236}">
                  <a16:creationId xmlns:a16="http://schemas.microsoft.com/office/drawing/2014/main" id="{CB2FEAD9-AFE8-4996-AF94-8225911DC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263" y="4116388"/>
              <a:ext cx="20447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endParaRPr lang="en-GB" altLang="cs-CZ" sz="2800"/>
            </a:p>
          </p:txBody>
        </p:sp>
        <p:sp>
          <p:nvSpPr>
            <p:cNvPr id="25620" name="Line 59">
              <a:extLst>
                <a:ext uri="{FF2B5EF4-FFF2-40B4-BE49-F238E27FC236}">
                  <a16:creationId xmlns:a16="http://schemas.microsoft.com/office/drawing/2014/main" id="{A22F4A0C-F65A-4042-A877-D8DD6134A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2075" y="6278563"/>
              <a:ext cx="6191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1" name="Line 60">
              <a:extLst>
                <a:ext uri="{FF2B5EF4-FFF2-40B4-BE49-F238E27FC236}">
                  <a16:creationId xmlns:a16="http://schemas.microsoft.com/office/drawing/2014/main" id="{F1E460E8-B427-4429-807E-388AB9FF8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6025" y="4800600"/>
              <a:ext cx="527050" cy="319088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2" name="Line 61">
              <a:extLst>
                <a:ext uri="{FF2B5EF4-FFF2-40B4-BE49-F238E27FC236}">
                  <a16:creationId xmlns:a16="http://schemas.microsoft.com/office/drawing/2014/main" id="{A5CBB57A-371B-4BB9-BCF9-BEC5ACFDF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9688" y="4919663"/>
              <a:ext cx="525463" cy="319088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3" name="Text Box 62">
              <a:extLst>
                <a:ext uri="{FF2B5EF4-FFF2-40B4-BE49-F238E27FC236}">
                  <a16:creationId xmlns:a16="http://schemas.microsoft.com/office/drawing/2014/main" id="{3718A005-25F6-4CD8-8FB9-0BCBC288D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7963" y="4086225"/>
              <a:ext cx="20447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+</a:t>
              </a:r>
              <a:endParaRPr lang="en-GB" altLang="cs-CZ" sz="2800"/>
            </a:p>
          </p:txBody>
        </p:sp>
        <p:sp>
          <p:nvSpPr>
            <p:cNvPr id="25624" name="Text Box 63">
              <a:extLst>
                <a:ext uri="{FF2B5EF4-FFF2-40B4-BE49-F238E27FC236}">
                  <a16:creationId xmlns:a16="http://schemas.microsoft.com/office/drawing/2014/main" id="{DE8A16F8-0F5F-4795-AF93-561F3AFC2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2825" y="5991225"/>
              <a:ext cx="20447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 +</a:t>
              </a:r>
              <a:endParaRPr lang="en-GB" altLang="cs-CZ" sz="2800"/>
            </a:p>
          </p:txBody>
        </p:sp>
        <p:sp>
          <p:nvSpPr>
            <p:cNvPr id="25625" name="Text Box 64">
              <a:extLst>
                <a:ext uri="{FF2B5EF4-FFF2-40B4-BE49-F238E27FC236}">
                  <a16:creationId xmlns:a16="http://schemas.microsoft.com/office/drawing/2014/main" id="{F7D759A5-6C2C-4FC2-8E03-BE8346E41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150" y="5970588"/>
              <a:ext cx="20447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/>
                <a:t>X</a:t>
              </a:r>
              <a:r>
                <a:rPr lang="cs-CZ" altLang="cs-CZ" sz="2800" baseline="50000"/>
                <a:t> +</a:t>
              </a:r>
              <a:endParaRPr lang="en-GB" altLang="cs-CZ" sz="2800"/>
            </a:p>
          </p:txBody>
        </p:sp>
      </p:grpSp>
      <p:sp>
        <p:nvSpPr>
          <p:cNvPr id="90177" name="Text Box 65">
            <a:extLst>
              <a:ext uri="{FF2B5EF4-FFF2-40B4-BE49-F238E27FC236}">
                <a16:creationId xmlns:a16="http://schemas.microsoft.com/office/drawing/2014/main" id="{F6AEF3A0-BC83-4BCE-A32B-FE063C1E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5319713"/>
            <a:ext cx="7010400" cy="461962"/>
          </a:xfrm>
          <a:prstGeom prst="rect">
            <a:avLst/>
          </a:prstGeom>
          <a:solidFill>
            <a:srgbClr val="FFFFFF">
              <a:alpha val="85097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DA0000"/>
                </a:solidFill>
              </a:rPr>
              <a:t>… nebo II. meiotickém dělení u matky; nebo…</a:t>
            </a:r>
            <a:endParaRPr lang="en-GB" altLang="cs-CZ" sz="2400">
              <a:solidFill>
                <a:srgbClr val="DA0000"/>
              </a:solidFill>
            </a:endParaRPr>
          </a:p>
        </p:txBody>
      </p:sp>
      <p:sp>
        <p:nvSpPr>
          <p:cNvPr id="25614" name="Oval 2">
            <a:extLst>
              <a:ext uri="{FF2B5EF4-FFF2-40B4-BE49-F238E27FC236}">
                <a16:creationId xmlns:a16="http://schemas.microsoft.com/office/drawing/2014/main" id="{C4EAF0BE-ED08-45D5-B1A6-ACE5CE3E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1717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5615" name="Text Box 7">
            <a:extLst>
              <a:ext uri="{FF2B5EF4-FFF2-40B4-BE49-F238E27FC236}">
                <a16:creationId xmlns:a16="http://schemas.microsoft.com/office/drawing/2014/main" id="{51338F58-3133-4023-B61D-5CBEBC448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46350"/>
            <a:ext cx="156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 X</a:t>
            </a:r>
            <a:r>
              <a:rPr lang="cs-CZ" altLang="cs-CZ" sz="3200" baseline="50000"/>
              <a:t>b</a:t>
            </a:r>
            <a:endParaRPr lang="en-GB" altLang="cs-CZ" sz="3200" baseline="500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>
            <a:extLst>
              <a:ext uri="{FF2B5EF4-FFF2-40B4-BE49-F238E27FC236}">
                <a16:creationId xmlns:a16="http://schemas.microsoft.com/office/drawing/2014/main" id="{98851540-1B36-479B-B0F4-BF8DB4993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2286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6627" name="Line 3">
            <a:extLst>
              <a:ext uri="{FF2B5EF4-FFF2-40B4-BE49-F238E27FC236}">
                <a16:creationId xmlns:a16="http://schemas.microsoft.com/office/drawing/2014/main" id="{0B6F7AB4-B1F1-418D-83EC-F17B4AD9B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923925"/>
            <a:ext cx="1473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FC34830C-03B7-4CBA-AFBD-0F434B7D4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931863"/>
            <a:ext cx="0" cy="1236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9" name="Rectangle 6">
            <a:extLst>
              <a:ext uri="{FF2B5EF4-FFF2-40B4-BE49-F238E27FC236}">
                <a16:creationId xmlns:a16="http://schemas.microsoft.com/office/drawing/2014/main" id="{1A50096B-4268-4FFE-BC17-5924D1807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77813"/>
            <a:ext cx="1331913" cy="1331912"/>
          </a:xfrm>
          <a:prstGeom prst="rect">
            <a:avLst/>
          </a:prstGeom>
          <a:solidFill>
            <a:srgbClr val="D9F1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6630" name="Text Box 7">
            <a:extLst>
              <a:ext uri="{FF2B5EF4-FFF2-40B4-BE49-F238E27FC236}">
                <a16:creationId xmlns:a16="http://schemas.microsoft.com/office/drawing/2014/main" id="{1ADA4BD4-C9F8-491E-8D86-6C2D7462A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12775"/>
            <a:ext cx="156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+</a:t>
            </a: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endParaRPr lang="en-GB" altLang="cs-CZ" sz="3200" baseline="50000"/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8620B6C3-C953-4DC0-8508-3E24F6DEF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646113"/>
            <a:ext cx="1355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Y</a:t>
            </a:r>
            <a:endParaRPr lang="en-GB" altLang="cs-CZ" sz="3200"/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57E58F36-04A1-43D4-83D7-42AC2563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373063"/>
            <a:ext cx="21209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__ 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otce</a:t>
            </a:r>
            <a:endParaRPr lang="en-GB" altLang="cs-CZ" sz="2800"/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86430720-2C27-4AE5-A9F0-6C2ECA73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430213"/>
            <a:ext cx="19399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 </a:t>
            </a:r>
            <a:r>
              <a:rPr lang="cs-CZ" altLang="cs-CZ" sz="2800"/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matky</a:t>
            </a:r>
            <a:endParaRPr lang="en-GB" altLang="cs-CZ" sz="2800"/>
          </a:p>
        </p:txBody>
      </p:sp>
      <p:grpSp>
        <p:nvGrpSpPr>
          <p:cNvPr id="26634" name="Group 12">
            <a:extLst>
              <a:ext uri="{FF2B5EF4-FFF2-40B4-BE49-F238E27FC236}">
                <a16:creationId xmlns:a16="http://schemas.microsoft.com/office/drawing/2014/main" id="{EEC68BBA-F03F-4701-AD9E-BC43CCB707C5}"/>
              </a:ext>
            </a:extLst>
          </p:cNvPr>
          <p:cNvGrpSpPr>
            <a:grpSpLocks/>
          </p:cNvGrpSpPr>
          <p:nvPr/>
        </p:nvGrpSpPr>
        <p:grpSpPr bwMode="auto">
          <a:xfrm>
            <a:off x="5153025" y="315913"/>
            <a:ext cx="3584575" cy="2470150"/>
            <a:chOff x="3375" y="199"/>
            <a:chExt cx="2258" cy="1556"/>
          </a:xfrm>
        </p:grpSpPr>
        <p:sp>
          <p:nvSpPr>
            <p:cNvPr id="26664" name="Oval 13">
              <a:extLst>
                <a:ext uri="{FF2B5EF4-FFF2-40B4-BE49-F238E27FC236}">
                  <a16:creationId xmlns:a16="http://schemas.microsoft.com/office/drawing/2014/main" id="{E23BEB9C-7C2F-4586-BEC2-4D0E05D2C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199"/>
              <a:ext cx="678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6665" name="Oval 14">
              <a:extLst>
                <a:ext uri="{FF2B5EF4-FFF2-40B4-BE49-F238E27FC236}">
                  <a16:creationId xmlns:a16="http://schemas.microsoft.com/office/drawing/2014/main" id="{B5D58825-CA5F-4FA8-AA20-9FAAC427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99"/>
              <a:ext cx="680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6666" name="Line 15">
              <a:extLst>
                <a:ext uri="{FF2B5EF4-FFF2-40B4-BE49-F238E27FC236}">
                  <a16:creationId xmlns:a16="http://schemas.microsoft.com/office/drawing/2014/main" id="{3E23CE93-A294-48D7-9B42-82BB8FF5D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430"/>
              <a:ext cx="9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67" name="Line 16">
              <a:extLst>
                <a:ext uri="{FF2B5EF4-FFF2-40B4-BE49-F238E27FC236}">
                  <a16:creationId xmlns:a16="http://schemas.microsoft.com/office/drawing/2014/main" id="{B6DD568B-8B31-4D5A-A242-3FABFDF2F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" y="433"/>
              <a:ext cx="0" cy="8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68" name="Oval 17">
              <a:extLst>
                <a:ext uri="{FF2B5EF4-FFF2-40B4-BE49-F238E27FC236}">
                  <a16:creationId xmlns:a16="http://schemas.microsoft.com/office/drawing/2014/main" id="{65DF370B-4F74-4A0F-B591-E6D0088EB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1253"/>
              <a:ext cx="778" cy="50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6635" name="Text Box 18">
            <a:extLst>
              <a:ext uri="{FF2B5EF4-FFF2-40B4-BE49-F238E27FC236}">
                <a16:creationId xmlns:a16="http://schemas.microsoft.com/office/drawing/2014/main" id="{FD7E15A2-FC38-44E0-902F-FAA13C46C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2139950"/>
            <a:ext cx="191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endParaRPr lang="en-GB" altLang="cs-CZ" sz="2800"/>
          </a:p>
        </p:txBody>
      </p:sp>
      <p:sp>
        <p:nvSpPr>
          <p:cNvPr id="26636" name="Oval 2">
            <a:extLst>
              <a:ext uri="{FF2B5EF4-FFF2-40B4-BE49-F238E27FC236}">
                <a16:creationId xmlns:a16="http://schemas.microsoft.com/office/drawing/2014/main" id="{17217EC7-6FFC-4950-982D-534BA38B4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1717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6637" name="Text Box 7">
            <a:extLst>
              <a:ext uri="{FF2B5EF4-FFF2-40B4-BE49-F238E27FC236}">
                <a16:creationId xmlns:a16="http://schemas.microsoft.com/office/drawing/2014/main" id="{00D1710A-21BA-4928-A7A6-ABAAF7444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46350"/>
            <a:ext cx="156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 X</a:t>
            </a:r>
            <a:r>
              <a:rPr lang="cs-CZ" altLang="cs-CZ" sz="3200" baseline="50000"/>
              <a:t>b</a:t>
            </a:r>
            <a:endParaRPr lang="en-GB" altLang="cs-CZ" sz="3200" baseline="50000"/>
          </a:p>
        </p:txBody>
      </p:sp>
      <p:grpSp>
        <p:nvGrpSpPr>
          <p:cNvPr id="3" name="Skupina 73">
            <a:extLst>
              <a:ext uri="{FF2B5EF4-FFF2-40B4-BE49-F238E27FC236}">
                <a16:creationId xmlns:a16="http://schemas.microsoft.com/office/drawing/2014/main" id="{5B1B0012-12B6-4E6F-BD15-9C3F6F790D2F}"/>
              </a:ext>
            </a:extLst>
          </p:cNvPr>
          <p:cNvGrpSpPr>
            <a:grpSpLocks/>
          </p:cNvGrpSpPr>
          <p:nvPr/>
        </p:nvGrpSpPr>
        <p:grpSpPr bwMode="auto">
          <a:xfrm>
            <a:off x="2306638" y="2159000"/>
            <a:ext cx="5167312" cy="4519613"/>
            <a:chOff x="1239838" y="2159000"/>
            <a:chExt cx="5167312" cy="4519613"/>
          </a:xfrm>
        </p:grpSpPr>
        <p:grpSp>
          <p:nvGrpSpPr>
            <p:cNvPr id="26640" name="Group 19">
              <a:extLst>
                <a:ext uri="{FF2B5EF4-FFF2-40B4-BE49-F238E27FC236}">
                  <a16:creationId xmlns:a16="http://schemas.microsoft.com/office/drawing/2014/main" id="{8D60A708-0B1B-453B-B908-358662279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9838" y="2159000"/>
              <a:ext cx="5167312" cy="4519613"/>
              <a:chOff x="1644" y="1360"/>
              <a:chExt cx="3053" cy="2746"/>
            </a:xfrm>
          </p:grpSpPr>
          <p:grpSp>
            <p:nvGrpSpPr>
              <p:cNvPr id="26643" name="Group 20">
                <a:extLst>
                  <a:ext uri="{FF2B5EF4-FFF2-40B4-BE49-F238E27FC236}">
                    <a16:creationId xmlns:a16="http://schemas.microsoft.com/office/drawing/2014/main" id="{78719A9D-808A-409D-ABEE-E94F921BB7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4" y="1360"/>
                <a:ext cx="3053" cy="2746"/>
                <a:chOff x="639" y="1799"/>
                <a:chExt cx="2249" cy="2390"/>
              </a:xfrm>
            </p:grpSpPr>
            <p:sp>
              <p:nvSpPr>
                <p:cNvPr id="26651" name="Oval 21">
                  <a:extLst>
                    <a:ext uri="{FF2B5EF4-FFF2-40B4-BE49-F238E27FC236}">
                      <a16:creationId xmlns:a16="http://schemas.microsoft.com/office/drawing/2014/main" id="{650E662B-1720-45C8-85BF-ADBC32525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0" y="1799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6652" name="Line 22">
                  <a:extLst>
                    <a:ext uri="{FF2B5EF4-FFF2-40B4-BE49-F238E27FC236}">
                      <a16:creationId xmlns:a16="http://schemas.microsoft.com/office/drawing/2014/main" id="{375F729E-C545-45DE-A46F-96A139195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63" y="2197"/>
                  <a:ext cx="395" cy="54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3" name="Line 23">
                  <a:extLst>
                    <a:ext uri="{FF2B5EF4-FFF2-40B4-BE49-F238E27FC236}">
                      <a16:creationId xmlns:a16="http://schemas.microsoft.com/office/drawing/2014/main" id="{C612006A-BDA7-4FD8-B680-AF0CB7747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199"/>
                  <a:ext cx="423" cy="52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4" name="Oval 24">
                  <a:extLst>
                    <a:ext uri="{FF2B5EF4-FFF2-40B4-BE49-F238E27FC236}">
                      <a16:creationId xmlns:a16="http://schemas.microsoft.com/office/drawing/2014/main" id="{2DFA10C2-02DC-42EC-881B-36368B8C6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5" y="2752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6655" name="Oval 25">
                  <a:extLst>
                    <a:ext uri="{FF2B5EF4-FFF2-40B4-BE49-F238E27FC236}">
                      <a16:creationId xmlns:a16="http://schemas.microsoft.com/office/drawing/2014/main" id="{36D37B0F-AAF4-4E88-94F6-370BD7387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2" y="2740"/>
                  <a:ext cx="484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6656" name="Oval 26">
                  <a:extLst>
                    <a:ext uri="{FF2B5EF4-FFF2-40B4-BE49-F238E27FC236}">
                      <a16:creationId xmlns:a16="http://schemas.microsoft.com/office/drawing/2014/main" id="{F6DBDA30-71FE-4C39-A27E-036A39F0D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9" y="3752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6657" name="Line 27">
                  <a:extLst>
                    <a:ext uri="{FF2B5EF4-FFF2-40B4-BE49-F238E27FC236}">
                      <a16:creationId xmlns:a16="http://schemas.microsoft.com/office/drawing/2014/main" id="{26F282E8-C9BD-4305-B2FC-116CF1D1D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1" y="3141"/>
                  <a:ext cx="111" cy="62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8" name="Line 28">
                  <a:extLst>
                    <a:ext uri="{FF2B5EF4-FFF2-40B4-BE49-F238E27FC236}">
                      <a16:creationId xmlns:a16="http://schemas.microsoft.com/office/drawing/2014/main" id="{8EF99BE4-8B69-48D6-A6C5-65AB29FAC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0" y="3144"/>
                  <a:ext cx="132" cy="61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9" name="Oval 29">
                  <a:extLst>
                    <a:ext uri="{FF2B5EF4-FFF2-40B4-BE49-F238E27FC236}">
                      <a16:creationId xmlns:a16="http://schemas.microsoft.com/office/drawing/2014/main" id="{835FB4F8-5109-41CA-B714-5AB8C43F1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7" y="3760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6660" name="Line 30">
                  <a:extLst>
                    <a:ext uri="{FF2B5EF4-FFF2-40B4-BE49-F238E27FC236}">
                      <a16:creationId xmlns:a16="http://schemas.microsoft.com/office/drawing/2014/main" id="{8ADDEF72-9369-437F-A22F-899CF7D662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1" y="3144"/>
                  <a:ext cx="201" cy="5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61" name="Line 31">
                  <a:extLst>
                    <a:ext uri="{FF2B5EF4-FFF2-40B4-BE49-F238E27FC236}">
                      <a16:creationId xmlns:a16="http://schemas.microsoft.com/office/drawing/2014/main" id="{7F8DC849-097F-4E09-8DC6-9C6EF2E60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05" y="3127"/>
                  <a:ext cx="167" cy="61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62" name="Oval 32">
                  <a:extLst>
                    <a:ext uri="{FF2B5EF4-FFF2-40B4-BE49-F238E27FC236}">
                      <a16:creationId xmlns:a16="http://schemas.microsoft.com/office/drawing/2014/main" id="{A0F799F1-A14F-4E69-8BFD-32722203E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3" y="3754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6663" name="Oval 33">
                  <a:extLst>
                    <a:ext uri="{FF2B5EF4-FFF2-40B4-BE49-F238E27FC236}">
                      <a16:creationId xmlns:a16="http://schemas.microsoft.com/office/drawing/2014/main" id="{0601EB41-6F46-48EA-8166-F7586A554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5" y="3750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sp>
            <p:nvSpPr>
              <p:cNvPr id="26644" name="Text Box 34">
                <a:extLst>
                  <a:ext uri="{FF2B5EF4-FFF2-40B4-BE49-F238E27FC236}">
                    <a16:creationId xmlns:a16="http://schemas.microsoft.com/office/drawing/2014/main" id="{948486B9-7A97-4FF9-8DA2-33CAC5C3CB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0" y="1465"/>
                <a:ext cx="120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800"/>
                  <a:t>X</a:t>
                </a:r>
                <a:r>
                  <a:rPr lang="cs-CZ" altLang="cs-CZ" sz="2800" baseline="50000"/>
                  <a:t>b</a:t>
                </a:r>
                <a:r>
                  <a:rPr lang="cs-CZ" altLang="cs-CZ" sz="2800"/>
                  <a:t>Y</a:t>
                </a:r>
                <a:endParaRPr lang="en-GB" altLang="cs-CZ" sz="2800"/>
              </a:p>
            </p:txBody>
          </p:sp>
          <p:sp>
            <p:nvSpPr>
              <p:cNvPr id="26645" name="Text Box 35">
                <a:extLst>
                  <a:ext uri="{FF2B5EF4-FFF2-40B4-BE49-F238E27FC236}">
                    <a16:creationId xmlns:a16="http://schemas.microsoft.com/office/drawing/2014/main" id="{2FE818CC-83C3-4CA3-A057-50D08068F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1" y="3695"/>
                <a:ext cx="79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800"/>
                  <a:t>X</a:t>
                </a:r>
                <a:r>
                  <a:rPr lang="cs-CZ" altLang="cs-CZ" sz="2800" baseline="50000"/>
                  <a:t>b</a:t>
                </a:r>
                <a:r>
                  <a:rPr lang="cs-CZ" altLang="cs-CZ" sz="2800"/>
                  <a:t>Y</a:t>
                </a:r>
                <a:endParaRPr lang="en-GB" altLang="cs-CZ" sz="2800"/>
              </a:p>
            </p:txBody>
          </p:sp>
          <p:sp>
            <p:nvSpPr>
              <p:cNvPr id="26646" name="Text Box 36">
                <a:extLst>
                  <a:ext uri="{FF2B5EF4-FFF2-40B4-BE49-F238E27FC236}">
                    <a16:creationId xmlns:a16="http://schemas.microsoft.com/office/drawing/2014/main" id="{EECCA337-B800-445A-A712-CA0F067BE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5" y="3685"/>
                <a:ext cx="66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800"/>
                  <a:t>X</a:t>
                </a:r>
                <a:r>
                  <a:rPr lang="cs-CZ" altLang="cs-CZ" sz="2800" baseline="50000"/>
                  <a:t>b</a:t>
                </a:r>
                <a:r>
                  <a:rPr lang="cs-CZ" altLang="cs-CZ" sz="2800"/>
                  <a:t>Y</a:t>
                </a:r>
                <a:endParaRPr lang="en-GB" altLang="cs-CZ" sz="2800"/>
              </a:p>
            </p:txBody>
          </p:sp>
          <p:sp>
            <p:nvSpPr>
              <p:cNvPr id="26647" name="Text Box 37">
                <a:extLst>
                  <a:ext uri="{FF2B5EF4-FFF2-40B4-BE49-F238E27FC236}">
                    <a16:creationId xmlns:a16="http://schemas.microsoft.com/office/drawing/2014/main" id="{A8F2E61B-7282-46B4-B8F6-0AB888EC8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5" y="2549"/>
                <a:ext cx="120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800"/>
                  <a:t>X</a:t>
                </a:r>
                <a:r>
                  <a:rPr lang="cs-CZ" altLang="cs-CZ" sz="2800" baseline="50000"/>
                  <a:t>b</a:t>
                </a:r>
                <a:r>
                  <a:rPr lang="cs-CZ" altLang="cs-CZ" sz="2800"/>
                  <a:t>Y</a:t>
                </a:r>
                <a:endParaRPr lang="en-GB" altLang="cs-CZ" sz="2800"/>
              </a:p>
            </p:txBody>
          </p:sp>
          <p:sp>
            <p:nvSpPr>
              <p:cNvPr id="26648" name="Line 38">
                <a:extLst>
                  <a:ext uri="{FF2B5EF4-FFF2-40B4-BE49-F238E27FC236}">
                    <a16:creationId xmlns:a16="http://schemas.microsoft.com/office/drawing/2014/main" id="{AA87CD43-2BE6-459F-9E73-8A83CCAA5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2" y="2688"/>
                <a:ext cx="3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49" name="Line 39">
                <a:extLst>
                  <a:ext uri="{FF2B5EF4-FFF2-40B4-BE49-F238E27FC236}">
                    <a16:creationId xmlns:a16="http://schemas.microsoft.com/office/drawing/2014/main" id="{6514C402-4F1F-4759-B80C-A4A13E94B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3" y="2002"/>
                <a:ext cx="311" cy="194"/>
              </a:xfrm>
              <a:prstGeom prst="line">
                <a:avLst/>
              </a:prstGeom>
              <a:noFill/>
              <a:ln w="57150">
                <a:solidFill>
                  <a:srgbClr val="D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50" name="Line 40">
                <a:extLst>
                  <a:ext uri="{FF2B5EF4-FFF2-40B4-BE49-F238E27FC236}">
                    <a16:creationId xmlns:a16="http://schemas.microsoft.com/office/drawing/2014/main" id="{5AEF3087-4B2B-46F6-A02E-1496C1D24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8" y="2075"/>
                <a:ext cx="311" cy="194"/>
              </a:xfrm>
              <a:prstGeom prst="line">
                <a:avLst/>
              </a:prstGeom>
              <a:noFill/>
              <a:ln w="57150">
                <a:solidFill>
                  <a:srgbClr val="D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641" name="Line 38">
              <a:extLst>
                <a:ext uri="{FF2B5EF4-FFF2-40B4-BE49-F238E27FC236}">
                  <a16:creationId xmlns:a16="http://schemas.microsoft.com/office/drawing/2014/main" id="{D35D3A77-7621-4C30-AB7E-E5FCF0480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3252" y="6268791"/>
              <a:ext cx="6194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42" name="Line 38">
              <a:extLst>
                <a:ext uri="{FF2B5EF4-FFF2-40B4-BE49-F238E27FC236}">
                  <a16:creationId xmlns:a16="http://schemas.microsoft.com/office/drawing/2014/main" id="{1FDBFF08-4B67-4A4E-9A86-B62554B23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0102" y="6278316"/>
              <a:ext cx="6194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177" name="Text Box 65">
            <a:extLst>
              <a:ext uri="{FF2B5EF4-FFF2-40B4-BE49-F238E27FC236}">
                <a16:creationId xmlns:a16="http://schemas.microsoft.com/office/drawing/2014/main" id="{D9882BB8-1D1C-45A7-B1D9-9D631E4FA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033963"/>
            <a:ext cx="7010400" cy="461962"/>
          </a:xfrm>
          <a:prstGeom prst="rect">
            <a:avLst/>
          </a:prstGeom>
          <a:solidFill>
            <a:srgbClr val="FFFFFF">
              <a:alpha val="85097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DA0000"/>
                </a:solidFill>
              </a:rPr>
              <a:t> …nebo v I. meiotickém dělení u otce nebo …</a:t>
            </a:r>
            <a:endParaRPr lang="en-GB" altLang="cs-CZ" sz="2400">
              <a:solidFill>
                <a:srgbClr val="DA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/>
      <p:bldP spid="90123" grpId="0"/>
      <p:bldP spid="901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>
            <a:extLst>
              <a:ext uri="{FF2B5EF4-FFF2-40B4-BE49-F238E27FC236}">
                <a16:creationId xmlns:a16="http://schemas.microsoft.com/office/drawing/2014/main" id="{CD2DB03F-F55A-4EA6-9318-6589A584E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2286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8AAB7D80-468B-4592-B066-E887C1E74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923925"/>
            <a:ext cx="1473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7F9F3A54-FF31-49FC-AF49-366A5A416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931863"/>
            <a:ext cx="0" cy="1236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0B12572F-2E6A-483D-9D47-12502FB36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77813"/>
            <a:ext cx="1331913" cy="1331912"/>
          </a:xfrm>
          <a:prstGeom prst="rect">
            <a:avLst/>
          </a:prstGeom>
          <a:solidFill>
            <a:srgbClr val="D9F1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0B68C08E-8E53-4335-ACD9-972481221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12775"/>
            <a:ext cx="156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+</a:t>
            </a: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endParaRPr lang="en-GB" altLang="cs-CZ" sz="3200" baseline="50000"/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7ED57392-64C6-4CB8-BA78-B84E4BCAB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646113"/>
            <a:ext cx="1355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X</a:t>
            </a:r>
            <a:r>
              <a:rPr lang="cs-CZ" altLang="cs-CZ" sz="3200" baseline="50000"/>
              <a:t>b</a:t>
            </a:r>
            <a:r>
              <a:rPr lang="cs-CZ" altLang="cs-CZ" sz="3200"/>
              <a:t>Y</a:t>
            </a:r>
            <a:endParaRPr lang="en-GB" altLang="cs-CZ" sz="3200"/>
          </a:p>
        </p:txBody>
      </p:sp>
      <p:sp>
        <p:nvSpPr>
          <p:cNvPr id="27656" name="Text Box 10">
            <a:extLst>
              <a:ext uri="{FF2B5EF4-FFF2-40B4-BE49-F238E27FC236}">
                <a16:creationId xmlns:a16="http://schemas.microsoft.com/office/drawing/2014/main" id="{3858499A-BAC9-4755-8659-95DE25F5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373063"/>
            <a:ext cx="21209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__ 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otce</a:t>
            </a:r>
            <a:endParaRPr lang="en-GB" altLang="cs-CZ" sz="2800"/>
          </a:p>
        </p:txBody>
      </p:sp>
      <p:sp>
        <p:nvSpPr>
          <p:cNvPr id="27657" name="Text Box 11">
            <a:extLst>
              <a:ext uri="{FF2B5EF4-FFF2-40B4-BE49-F238E27FC236}">
                <a16:creationId xmlns:a16="http://schemas.microsoft.com/office/drawing/2014/main" id="{7C7CAD29-CBB9-439D-9B08-B2153CD5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430213"/>
            <a:ext cx="19399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 </a:t>
            </a:r>
            <a:r>
              <a:rPr lang="cs-CZ" altLang="cs-CZ" sz="2800"/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2800"/>
              <a:t> od matky</a:t>
            </a:r>
            <a:endParaRPr lang="en-GB" altLang="cs-CZ" sz="2800"/>
          </a:p>
        </p:txBody>
      </p:sp>
      <p:grpSp>
        <p:nvGrpSpPr>
          <p:cNvPr id="27658" name="Group 12">
            <a:extLst>
              <a:ext uri="{FF2B5EF4-FFF2-40B4-BE49-F238E27FC236}">
                <a16:creationId xmlns:a16="http://schemas.microsoft.com/office/drawing/2014/main" id="{E049E3B2-C977-4BE3-97D4-CBB5678FCCC8}"/>
              </a:ext>
            </a:extLst>
          </p:cNvPr>
          <p:cNvGrpSpPr>
            <a:grpSpLocks/>
          </p:cNvGrpSpPr>
          <p:nvPr/>
        </p:nvGrpSpPr>
        <p:grpSpPr bwMode="auto">
          <a:xfrm>
            <a:off x="5153025" y="315913"/>
            <a:ext cx="3584575" cy="2470150"/>
            <a:chOff x="3375" y="199"/>
            <a:chExt cx="2258" cy="1556"/>
          </a:xfrm>
        </p:grpSpPr>
        <p:sp>
          <p:nvSpPr>
            <p:cNvPr id="27689" name="Oval 13">
              <a:extLst>
                <a:ext uri="{FF2B5EF4-FFF2-40B4-BE49-F238E27FC236}">
                  <a16:creationId xmlns:a16="http://schemas.microsoft.com/office/drawing/2014/main" id="{0C0C1FB3-19AC-4133-B9D3-7363FBC0F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199"/>
              <a:ext cx="678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7690" name="Oval 14">
              <a:extLst>
                <a:ext uri="{FF2B5EF4-FFF2-40B4-BE49-F238E27FC236}">
                  <a16:creationId xmlns:a16="http://schemas.microsoft.com/office/drawing/2014/main" id="{E3C6832C-3EAA-45A9-9305-CEDDC53CA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" y="199"/>
              <a:ext cx="680" cy="45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7691" name="Line 15">
              <a:extLst>
                <a:ext uri="{FF2B5EF4-FFF2-40B4-BE49-F238E27FC236}">
                  <a16:creationId xmlns:a16="http://schemas.microsoft.com/office/drawing/2014/main" id="{891282C7-191F-450A-A426-8E81578A9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430"/>
              <a:ext cx="9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92" name="Line 16">
              <a:extLst>
                <a:ext uri="{FF2B5EF4-FFF2-40B4-BE49-F238E27FC236}">
                  <a16:creationId xmlns:a16="http://schemas.microsoft.com/office/drawing/2014/main" id="{D26872BF-45D6-4BEA-9549-964B9B0C9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" y="433"/>
              <a:ext cx="0" cy="8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93" name="Oval 17">
              <a:extLst>
                <a:ext uri="{FF2B5EF4-FFF2-40B4-BE49-F238E27FC236}">
                  <a16:creationId xmlns:a16="http://schemas.microsoft.com/office/drawing/2014/main" id="{4683CA40-9D50-4B20-8771-28FB8C1E2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1253"/>
              <a:ext cx="778" cy="50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7659" name="Text Box 18">
            <a:extLst>
              <a:ext uri="{FF2B5EF4-FFF2-40B4-BE49-F238E27FC236}">
                <a16:creationId xmlns:a16="http://schemas.microsoft.com/office/drawing/2014/main" id="{FCBB8185-6D9E-4496-AD28-64815997E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2139950"/>
            <a:ext cx="191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endParaRPr lang="en-GB" altLang="cs-CZ" sz="2800"/>
          </a:p>
        </p:txBody>
      </p:sp>
      <p:sp>
        <p:nvSpPr>
          <p:cNvPr id="27660" name="Oval 2">
            <a:extLst>
              <a:ext uri="{FF2B5EF4-FFF2-40B4-BE49-F238E27FC236}">
                <a16:creationId xmlns:a16="http://schemas.microsoft.com/office/drawing/2014/main" id="{534640B3-F02F-472F-A859-A610DF65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171700"/>
            <a:ext cx="1352550" cy="1358900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7661" name="Text Box 7">
            <a:extLst>
              <a:ext uri="{FF2B5EF4-FFF2-40B4-BE49-F238E27FC236}">
                <a16:creationId xmlns:a16="http://schemas.microsoft.com/office/drawing/2014/main" id="{9CCF9E1A-A5BD-4417-A2B0-BCF926B1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46350"/>
            <a:ext cx="156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/>
              <a:t> X</a:t>
            </a:r>
            <a:r>
              <a:rPr lang="cs-CZ" altLang="cs-CZ" sz="3200" baseline="50000"/>
              <a:t>b</a:t>
            </a:r>
            <a:endParaRPr lang="en-GB" altLang="cs-CZ" sz="3200" baseline="50000"/>
          </a:p>
        </p:txBody>
      </p:sp>
      <p:sp>
        <p:nvSpPr>
          <p:cNvPr id="27662" name="Text Box 58">
            <a:extLst>
              <a:ext uri="{FF2B5EF4-FFF2-40B4-BE49-F238E27FC236}">
                <a16:creationId xmlns:a16="http://schemas.microsoft.com/office/drawing/2014/main" id="{B455E13C-3BB8-4EAB-8E44-03BD068E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6040438"/>
            <a:ext cx="2044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/>
              <a:t>X</a:t>
            </a:r>
            <a:r>
              <a:rPr lang="cs-CZ" altLang="cs-CZ" sz="2800" baseline="50000"/>
              <a:t>b</a:t>
            </a:r>
            <a:endParaRPr lang="en-GB" altLang="cs-CZ" sz="2800"/>
          </a:p>
        </p:txBody>
      </p:sp>
      <p:grpSp>
        <p:nvGrpSpPr>
          <p:cNvPr id="27663" name="Skupina 71">
            <a:extLst>
              <a:ext uri="{FF2B5EF4-FFF2-40B4-BE49-F238E27FC236}">
                <a16:creationId xmlns:a16="http://schemas.microsoft.com/office/drawing/2014/main" id="{96EED3E7-35EE-476D-A8AD-B281DEF51CE5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2159000"/>
            <a:ext cx="5683250" cy="4519613"/>
            <a:chOff x="2120900" y="2159000"/>
            <a:chExt cx="5683250" cy="4519613"/>
          </a:xfrm>
        </p:grpSpPr>
        <p:grpSp>
          <p:nvGrpSpPr>
            <p:cNvPr id="27665" name="Group 41">
              <a:extLst>
                <a:ext uri="{FF2B5EF4-FFF2-40B4-BE49-F238E27FC236}">
                  <a16:creationId xmlns:a16="http://schemas.microsoft.com/office/drawing/2014/main" id="{C6899C01-9EA8-423E-8F15-EA19A9AA3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0900" y="2159000"/>
              <a:ext cx="5683250" cy="4519613"/>
              <a:chOff x="1489" y="1360"/>
              <a:chExt cx="3580" cy="2847"/>
            </a:xfrm>
          </p:grpSpPr>
          <p:grpSp>
            <p:nvGrpSpPr>
              <p:cNvPr id="27669" name="Group 42">
                <a:extLst>
                  <a:ext uri="{FF2B5EF4-FFF2-40B4-BE49-F238E27FC236}">
                    <a16:creationId xmlns:a16="http://schemas.microsoft.com/office/drawing/2014/main" id="{D8BE1DA7-2696-4389-8E12-29D32BC668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9" y="1360"/>
                <a:ext cx="3255" cy="2847"/>
                <a:chOff x="639" y="1799"/>
                <a:chExt cx="2249" cy="2390"/>
              </a:xfrm>
            </p:grpSpPr>
            <p:sp>
              <p:nvSpPr>
                <p:cNvPr id="27676" name="Oval 43">
                  <a:extLst>
                    <a:ext uri="{FF2B5EF4-FFF2-40B4-BE49-F238E27FC236}">
                      <a16:creationId xmlns:a16="http://schemas.microsoft.com/office/drawing/2014/main" id="{25F16260-5BD3-40F7-9302-829E162D5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0" y="1799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7677" name="Line 44">
                  <a:extLst>
                    <a:ext uri="{FF2B5EF4-FFF2-40B4-BE49-F238E27FC236}">
                      <a16:creationId xmlns:a16="http://schemas.microsoft.com/office/drawing/2014/main" id="{84435836-21A0-44C3-ADE1-A7D764535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63" y="2197"/>
                  <a:ext cx="395" cy="54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678" name="Line 45">
                  <a:extLst>
                    <a:ext uri="{FF2B5EF4-FFF2-40B4-BE49-F238E27FC236}">
                      <a16:creationId xmlns:a16="http://schemas.microsoft.com/office/drawing/2014/main" id="{98B5F115-48C0-4E5E-9265-F503909004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199"/>
                  <a:ext cx="423" cy="52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679" name="Oval 46">
                  <a:extLst>
                    <a:ext uri="{FF2B5EF4-FFF2-40B4-BE49-F238E27FC236}">
                      <a16:creationId xmlns:a16="http://schemas.microsoft.com/office/drawing/2014/main" id="{96046879-2964-4F1F-B721-813A61088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5" y="2752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7680" name="Oval 47">
                  <a:extLst>
                    <a:ext uri="{FF2B5EF4-FFF2-40B4-BE49-F238E27FC236}">
                      <a16:creationId xmlns:a16="http://schemas.microsoft.com/office/drawing/2014/main" id="{ADD312A6-063D-4010-95AA-CC6C38F4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2" y="2740"/>
                  <a:ext cx="484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7681" name="Oval 48">
                  <a:extLst>
                    <a:ext uri="{FF2B5EF4-FFF2-40B4-BE49-F238E27FC236}">
                      <a16:creationId xmlns:a16="http://schemas.microsoft.com/office/drawing/2014/main" id="{E9ADF930-F05C-4255-A5A2-C99759043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9" y="3752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7682" name="Line 49">
                  <a:extLst>
                    <a:ext uri="{FF2B5EF4-FFF2-40B4-BE49-F238E27FC236}">
                      <a16:creationId xmlns:a16="http://schemas.microsoft.com/office/drawing/2014/main" id="{E8FD4F29-5118-4410-95E3-BDF657EF20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1" y="3141"/>
                  <a:ext cx="111" cy="62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683" name="Line 50">
                  <a:extLst>
                    <a:ext uri="{FF2B5EF4-FFF2-40B4-BE49-F238E27FC236}">
                      <a16:creationId xmlns:a16="http://schemas.microsoft.com/office/drawing/2014/main" id="{62705A1A-DC02-42D7-A3D7-89B9F1194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0" y="3144"/>
                  <a:ext cx="132" cy="61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684" name="Oval 51">
                  <a:extLst>
                    <a:ext uri="{FF2B5EF4-FFF2-40B4-BE49-F238E27FC236}">
                      <a16:creationId xmlns:a16="http://schemas.microsoft.com/office/drawing/2014/main" id="{B31E945C-67DC-470D-A41D-FBDCD041F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7" y="3760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7685" name="Line 52">
                  <a:extLst>
                    <a:ext uri="{FF2B5EF4-FFF2-40B4-BE49-F238E27FC236}">
                      <a16:creationId xmlns:a16="http://schemas.microsoft.com/office/drawing/2014/main" id="{E68586E9-B8A5-488D-9619-A537C7BF08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1" y="3144"/>
                  <a:ext cx="201" cy="5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686" name="Line 53">
                  <a:extLst>
                    <a:ext uri="{FF2B5EF4-FFF2-40B4-BE49-F238E27FC236}">
                      <a16:creationId xmlns:a16="http://schemas.microsoft.com/office/drawing/2014/main" id="{A346FC6E-5620-44B3-9FE5-C76C9775F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05" y="3127"/>
                  <a:ext cx="167" cy="61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687" name="Oval 54">
                  <a:extLst>
                    <a:ext uri="{FF2B5EF4-FFF2-40B4-BE49-F238E27FC236}">
                      <a16:creationId xmlns:a16="http://schemas.microsoft.com/office/drawing/2014/main" id="{EA5B3918-5994-4B58-86F3-8CFF35BF6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3" y="3754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7688" name="Oval 55">
                  <a:extLst>
                    <a:ext uri="{FF2B5EF4-FFF2-40B4-BE49-F238E27FC236}">
                      <a16:creationId xmlns:a16="http://schemas.microsoft.com/office/drawing/2014/main" id="{73B81271-DF86-421F-91E6-BB6040B31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5" y="3750"/>
                  <a:ext cx="485" cy="42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sp>
            <p:nvSpPr>
              <p:cNvPr id="27670" name="Text Box 56">
                <a:extLst>
                  <a:ext uri="{FF2B5EF4-FFF2-40B4-BE49-F238E27FC236}">
                    <a16:creationId xmlns:a16="http://schemas.microsoft.com/office/drawing/2014/main" id="{D529563A-7EBD-4AB6-BFD4-2BFFE094B7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6" y="1469"/>
                <a:ext cx="1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800"/>
                  <a:t>X</a:t>
                </a:r>
                <a:r>
                  <a:rPr lang="cs-CZ" altLang="cs-CZ" sz="2800" baseline="50000"/>
                  <a:t>b</a:t>
                </a:r>
                <a:r>
                  <a:rPr lang="cs-CZ" altLang="cs-CZ" sz="2800"/>
                  <a:t>Y</a:t>
                </a:r>
                <a:endParaRPr lang="en-GB" altLang="cs-CZ" sz="2800"/>
              </a:p>
            </p:txBody>
          </p:sp>
          <p:sp>
            <p:nvSpPr>
              <p:cNvPr id="27671" name="Text Box 57">
                <a:extLst>
                  <a:ext uri="{FF2B5EF4-FFF2-40B4-BE49-F238E27FC236}">
                    <a16:creationId xmlns:a16="http://schemas.microsoft.com/office/drawing/2014/main" id="{FFD03877-E310-4BFC-A5DF-5398B27EC9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" y="3771"/>
                <a:ext cx="70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800"/>
                  <a:t>X</a:t>
                </a:r>
                <a:r>
                  <a:rPr lang="cs-CZ" altLang="cs-CZ" sz="2800" baseline="50000"/>
                  <a:t>b</a:t>
                </a:r>
                <a:endParaRPr lang="en-GB" altLang="cs-CZ" sz="2800"/>
              </a:p>
            </p:txBody>
          </p:sp>
          <p:sp>
            <p:nvSpPr>
              <p:cNvPr id="27672" name="Text Box 58">
                <a:extLst>
                  <a:ext uri="{FF2B5EF4-FFF2-40B4-BE49-F238E27FC236}">
                    <a16:creationId xmlns:a16="http://schemas.microsoft.com/office/drawing/2014/main" id="{DB739BA3-680E-4F9C-9E34-B42E7818DC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6" y="2593"/>
                <a:ext cx="1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800"/>
                  <a:t>X</a:t>
                </a:r>
                <a:r>
                  <a:rPr lang="cs-CZ" altLang="cs-CZ" sz="2800" baseline="50000"/>
                  <a:t>b</a:t>
                </a:r>
                <a:endParaRPr lang="en-GB" altLang="cs-CZ" sz="2800"/>
              </a:p>
            </p:txBody>
          </p:sp>
          <p:sp>
            <p:nvSpPr>
              <p:cNvPr id="27673" name="Text Box 62">
                <a:extLst>
                  <a:ext uri="{FF2B5EF4-FFF2-40B4-BE49-F238E27FC236}">
                    <a16:creationId xmlns:a16="http://schemas.microsoft.com/office/drawing/2014/main" id="{05D44BA1-57BC-4A72-B1E6-18755BA5A7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4" y="2574"/>
                <a:ext cx="1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800"/>
                  <a:t>Y</a:t>
                </a:r>
                <a:endParaRPr lang="en-GB" altLang="cs-CZ" sz="2800"/>
              </a:p>
            </p:txBody>
          </p:sp>
          <p:sp>
            <p:nvSpPr>
              <p:cNvPr id="27674" name="Text Box 63">
                <a:extLst>
                  <a:ext uri="{FF2B5EF4-FFF2-40B4-BE49-F238E27FC236}">
                    <a16:creationId xmlns:a16="http://schemas.microsoft.com/office/drawing/2014/main" id="{30F65E5C-5A42-473E-8338-774504EE9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1" y="3774"/>
                <a:ext cx="1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GB" altLang="cs-CZ" sz="2800"/>
              </a:p>
            </p:txBody>
          </p:sp>
          <p:sp>
            <p:nvSpPr>
              <p:cNvPr id="27675" name="Text Box 64">
                <a:extLst>
                  <a:ext uri="{FF2B5EF4-FFF2-40B4-BE49-F238E27FC236}">
                    <a16:creationId xmlns:a16="http://schemas.microsoft.com/office/drawing/2014/main" id="{D8F4B097-6E1C-456D-992B-90EAF0B24D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9" y="3761"/>
                <a:ext cx="1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800"/>
                  <a:t>YY</a:t>
                </a:r>
                <a:endParaRPr lang="en-GB" altLang="cs-CZ" sz="2800"/>
              </a:p>
            </p:txBody>
          </p:sp>
        </p:grpSp>
        <p:sp>
          <p:nvSpPr>
            <p:cNvPr id="27666" name="Line 59">
              <a:extLst>
                <a:ext uri="{FF2B5EF4-FFF2-40B4-BE49-F238E27FC236}">
                  <a16:creationId xmlns:a16="http://schemas.microsoft.com/office/drawing/2014/main" id="{282D11C0-3D9C-414B-9D6D-492FF9C88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6200" y="6259513"/>
              <a:ext cx="6191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67" name="Line 60">
              <a:extLst>
                <a:ext uri="{FF2B5EF4-FFF2-40B4-BE49-F238E27FC236}">
                  <a16:creationId xmlns:a16="http://schemas.microsoft.com/office/drawing/2014/main" id="{38251AAF-2F92-4E36-8B92-84B2F2214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3925" y="4695825"/>
              <a:ext cx="527050" cy="319088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68" name="Line 61">
              <a:extLst>
                <a:ext uri="{FF2B5EF4-FFF2-40B4-BE49-F238E27FC236}">
                  <a16:creationId xmlns:a16="http://schemas.microsoft.com/office/drawing/2014/main" id="{73A4D8EF-E33B-4A2A-9CC6-9EC1174D5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7588" y="4814888"/>
              <a:ext cx="525463" cy="319088"/>
            </a:xfrm>
            <a:prstGeom prst="line">
              <a:avLst/>
            </a:prstGeom>
            <a:noFill/>
            <a:ln w="57150">
              <a:solidFill>
                <a:srgbClr val="D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177" name="Text Box 65">
            <a:extLst>
              <a:ext uri="{FF2B5EF4-FFF2-40B4-BE49-F238E27FC236}">
                <a16:creationId xmlns:a16="http://schemas.microsoft.com/office/drawing/2014/main" id="{98A98EF4-4664-4093-B623-351809DBF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5300663"/>
            <a:ext cx="7010400" cy="461962"/>
          </a:xfrm>
          <a:prstGeom prst="rect">
            <a:avLst/>
          </a:prstGeom>
          <a:solidFill>
            <a:srgbClr val="FFFFFF">
              <a:alpha val="85097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DA0000"/>
                </a:solidFill>
              </a:rPr>
              <a:t> …nebo v II. meiotickém dělení u otce.</a:t>
            </a:r>
            <a:endParaRPr lang="en-GB" altLang="cs-CZ" sz="2400">
              <a:solidFill>
                <a:srgbClr val="DA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5DEEDF9-F39B-4712-A1BC-DCA7ED13E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ZÁKLADNÍ SYNDROMY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34B615-8447-4B68-8F0C-6ED187F2D6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57363"/>
            <a:ext cx="4248150" cy="43862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ODCHYLKA V POČTU AUTOSOMŮ: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cs-CZ" sz="2400" b="1" dirty="0">
                <a:latin typeface="Arial" charset="0"/>
              </a:rPr>
              <a:t>DOWNŮV  SYNDROM</a:t>
            </a:r>
            <a:r>
              <a:rPr lang="cs-CZ" b="1" dirty="0">
                <a:latin typeface="Arial" charset="0"/>
              </a:rPr>
              <a:t>	47,XX/Y,+21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cs-CZ" sz="2400" b="1" dirty="0">
                <a:latin typeface="Arial" charset="0"/>
              </a:rPr>
              <a:t>PATAUŮV SYNDROM</a:t>
            </a:r>
            <a:r>
              <a:rPr lang="cs-CZ" b="1" dirty="0">
                <a:latin typeface="Arial" charset="0"/>
              </a:rPr>
              <a:t>	47,XX/Y,+13</a:t>
            </a:r>
          </a:p>
          <a:p>
            <a:pPr>
              <a:buFontTx/>
              <a:buNone/>
              <a:defRPr/>
            </a:pPr>
            <a:r>
              <a:rPr lang="cs-CZ" sz="2400" b="1" dirty="0">
                <a:latin typeface="Arial" charset="0"/>
              </a:rPr>
              <a:t>EDWARDSŮV SYNDROM</a:t>
            </a:r>
          </a:p>
          <a:p>
            <a:pPr>
              <a:buFontTx/>
              <a:buNone/>
              <a:defRPr/>
            </a:pPr>
            <a:r>
              <a:rPr lang="cs-CZ" b="1" dirty="0">
                <a:latin typeface="Arial" charset="0"/>
              </a:rPr>
              <a:t>         47,XX/Y,+18 </a:t>
            </a:r>
          </a:p>
          <a:p>
            <a:pPr>
              <a:buFontTx/>
              <a:buNone/>
              <a:defRPr/>
            </a:pPr>
            <a:endParaRPr lang="cs-CZ" b="1" dirty="0">
              <a:latin typeface="Arial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033621B-F37C-4666-BB41-D009CE60FA7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52950" y="1752600"/>
            <a:ext cx="4429125" cy="457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ODCHYLKA V POČTU GONOSOMŮ:</a:t>
            </a:r>
          </a:p>
          <a:p>
            <a:pPr>
              <a:buFontTx/>
              <a:buNone/>
              <a:defRPr/>
            </a:pPr>
            <a:r>
              <a:rPr lang="cs-CZ" sz="2400" b="1">
                <a:latin typeface="Arial" charset="0"/>
              </a:rPr>
              <a:t>TURNERŮV SYNDROM</a:t>
            </a:r>
            <a:r>
              <a:rPr lang="cs-CZ" b="1">
                <a:latin typeface="Arial" charset="0"/>
              </a:rPr>
              <a:t>	      </a:t>
            </a:r>
          </a:p>
          <a:p>
            <a:pPr>
              <a:buFontTx/>
              <a:buNone/>
              <a:defRPr/>
            </a:pPr>
            <a:r>
              <a:rPr lang="cs-CZ" b="1">
                <a:latin typeface="Arial" charset="0"/>
              </a:rPr>
              <a:t>         45,X</a:t>
            </a:r>
          </a:p>
          <a:p>
            <a:pPr>
              <a:buFontTx/>
              <a:buNone/>
              <a:defRPr/>
            </a:pPr>
            <a:r>
              <a:rPr lang="cs-CZ" sz="2400" b="1">
                <a:latin typeface="Arial" charset="0"/>
              </a:rPr>
              <a:t>KLINEFELTERŮV SYNDROM  	</a:t>
            </a:r>
            <a:r>
              <a:rPr lang="cs-CZ" b="1">
                <a:latin typeface="Arial" charset="0"/>
              </a:rPr>
              <a:t>47,XXY</a:t>
            </a:r>
          </a:p>
          <a:p>
            <a:pPr>
              <a:buFontTx/>
              <a:buNone/>
              <a:defRPr/>
            </a:pPr>
            <a:r>
              <a:rPr lang="cs-CZ" sz="2400" b="1">
                <a:latin typeface="Arial" charset="0"/>
              </a:rPr>
              <a:t>SYNDROM “DVOU Y”</a:t>
            </a:r>
          </a:p>
          <a:p>
            <a:pPr>
              <a:buFontTx/>
              <a:buNone/>
              <a:defRPr/>
            </a:pPr>
            <a:r>
              <a:rPr lang="cs-CZ" sz="2400" b="1">
                <a:latin typeface="Arial" charset="0"/>
              </a:rPr>
              <a:t>   (SUPERMALE)	</a:t>
            </a:r>
            <a:r>
              <a:rPr lang="cs-CZ" b="1">
                <a:latin typeface="Arial" charset="0"/>
              </a:rPr>
              <a:t>47,XYY</a:t>
            </a:r>
          </a:p>
          <a:p>
            <a:pPr>
              <a:buFontTx/>
              <a:buNone/>
              <a:defRPr/>
            </a:pPr>
            <a:r>
              <a:rPr lang="cs-CZ" sz="2400" b="1">
                <a:latin typeface="Arial" charset="0"/>
              </a:rPr>
              <a:t>SYNDROM “TŘÍ X” </a:t>
            </a:r>
          </a:p>
          <a:p>
            <a:pPr>
              <a:buFontTx/>
              <a:buNone/>
              <a:defRPr/>
            </a:pPr>
            <a:r>
              <a:rPr lang="cs-CZ" sz="2400" b="1">
                <a:latin typeface="Arial" charset="0"/>
              </a:rPr>
              <a:t>   (SUPERFEMALE) </a:t>
            </a:r>
            <a:r>
              <a:rPr lang="cs-CZ" b="1">
                <a:latin typeface="Arial" charset="0"/>
              </a:rPr>
              <a:t>47,XXX</a:t>
            </a:r>
            <a:endParaRPr lang="cs-CZ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960860FF-4080-471A-BAF5-A076ECD73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20" y="218285"/>
            <a:ext cx="8648700" cy="1631216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dirty="0"/>
              <a:t>Úkol 2 – protokol: 39-letá </a:t>
            </a:r>
            <a:r>
              <a:rPr lang="cs-CZ" dirty="0" err="1"/>
              <a:t>primigravida</a:t>
            </a:r>
            <a:r>
              <a:rPr lang="cs-CZ" dirty="0"/>
              <a:t> se dostavila v 18. GT na doporučení ošetřujícího gynekologa ke genetické konzultaci. Důvodem byla pozitivita </a:t>
            </a:r>
            <a:r>
              <a:rPr lang="cs-CZ" dirty="0" err="1"/>
              <a:t>druhotrimestrálního</a:t>
            </a:r>
            <a:r>
              <a:rPr lang="cs-CZ" dirty="0"/>
              <a:t> screeningového vyšetření (výsledky rizik T21 – 1:25; T18 – 1:115; T13 – 1:450). Dosud provedená ultrazvuková vyšetření plodu byla normální.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0709D6-1722-4151-9AF2-19955D4DF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8" y="1983646"/>
            <a:ext cx="8648699" cy="45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0" dirty="0"/>
              <a:t>1. Nabídli byste těhotné s těmito výsledky invazivní prenatální diagnostiku? </a:t>
            </a:r>
            <a:endParaRPr lang="cs-CZ" altLang="cs-CZ" b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42859-B22E-4794-99B3-8B23AAD8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81" y="3735005"/>
            <a:ext cx="8648699" cy="45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0" dirty="0"/>
              <a:t>2. Jakou invazivní metodu by bylo vhodné případně zvolit a proč?</a:t>
            </a:r>
          </a:p>
          <a:p>
            <a:endParaRPr lang="cs-CZ" altLang="cs-CZ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AEA98-8626-436C-B03D-30D49318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80" y="4952329"/>
            <a:ext cx="8648699" cy="45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0" dirty="0"/>
              <a:t>3. Co lze nabídnout těhotné, pokud si nebude přát invazivní diagnostiku?</a:t>
            </a:r>
          </a:p>
          <a:p>
            <a:endParaRPr lang="cs-CZ" altLang="cs-CZ" b="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32666ED-7040-401E-80D6-A2E07603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38" y="2335019"/>
            <a:ext cx="84054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Ano; v tomto případě je indikovaná z důvodu zvýšeného rizika postižení 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plodu chromosomovou aneuploidií, které vyplývá: a) z věku těhotné, 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z výsledků screeningového vyšetření II. trimestru se zvýšeným rizikem 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trisomii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21 a pro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trisomii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18.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2928164-A10E-46C8-ABE8-F237CA415175}"/>
              </a:ext>
            </a:extLst>
          </p:cNvPr>
          <p:cNvSpPr/>
          <p:nvPr/>
        </p:nvSpPr>
        <p:spPr>
          <a:xfrm>
            <a:off x="413238" y="4122033"/>
            <a:ext cx="832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0" dirty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Nejvhodnější je </a:t>
            </a:r>
            <a:r>
              <a:rPr lang="cs-CZ" b="0" dirty="0" err="1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amniocentéza</a:t>
            </a:r>
            <a:r>
              <a:rPr lang="cs-CZ" b="0" dirty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odběr plodové vody. Důvodem je stáří gravidity - 18. týden (na CVS pozdě, na </a:t>
            </a:r>
            <a:r>
              <a:rPr lang="cs-CZ" b="0" dirty="0" err="1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kordocentézu</a:t>
            </a:r>
            <a:r>
              <a:rPr lang="cs-CZ" b="0" dirty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brzo).</a:t>
            </a:r>
            <a:endParaRPr lang="cs-CZ" sz="18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D06F009-158C-45E3-AC92-C30373DF73B4}"/>
              </a:ext>
            </a:extLst>
          </p:cNvPr>
          <p:cNvSpPr/>
          <p:nvPr/>
        </p:nvSpPr>
        <p:spPr>
          <a:xfrm>
            <a:off x="413237" y="5341496"/>
            <a:ext cx="85182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dirty="0">
                <a:solidFill>
                  <a:srgbClr val="DA0000"/>
                </a:solidFill>
              </a:rPr>
              <a:t>NIPT (neinvazivní prenatální testování) – vyšetření volné DNA plodu </a:t>
            </a:r>
            <a:br>
              <a:rPr lang="cs-CZ" b="0" dirty="0">
                <a:solidFill>
                  <a:srgbClr val="DA0000"/>
                </a:solidFill>
              </a:rPr>
            </a:br>
            <a:r>
              <a:rPr lang="cs-CZ" b="0" dirty="0">
                <a:solidFill>
                  <a:srgbClr val="DA0000"/>
                </a:solidFill>
              </a:rPr>
              <a:t>(cell free DNA) v krvi matky;  </a:t>
            </a:r>
            <a:br>
              <a:rPr lang="cs-CZ" b="0" dirty="0">
                <a:solidFill>
                  <a:srgbClr val="DA0000"/>
                </a:solidFill>
              </a:rPr>
            </a:br>
            <a:r>
              <a:rPr lang="cs-CZ" b="0" dirty="0">
                <a:solidFill>
                  <a:srgbClr val="DA0000"/>
                </a:solidFill>
              </a:rPr>
              <a:t>dále je možné doporučit podrobnější UZ vyšetření, event. fetální echokardiografii.</a:t>
            </a:r>
          </a:p>
        </p:txBody>
      </p:sp>
    </p:spTree>
    <p:extLst>
      <p:ext uri="{BB962C8B-B14F-4D97-AF65-F5344CB8AC3E}">
        <p14:creationId xmlns:p14="http://schemas.microsoft.com/office/powerpoint/2010/main" val="2735054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960860FF-4080-471A-BAF5-A076ECD73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20" y="240292"/>
            <a:ext cx="8648700" cy="1323439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dirty="0"/>
              <a:t>Úkol 3 – protokol: Zhodnoťte karyotyp plodu (pokračování úkolu 2) </a:t>
            </a:r>
            <a:br>
              <a:rPr lang="cs-CZ" dirty="0"/>
            </a:br>
            <a:r>
              <a:rPr lang="cs-CZ" dirty="0"/>
              <a:t>– zapište cytogenetickou diagnózu (zápis karyotypu) a klinickou diagnózu (fenotypové projevy, příp. syndrom). </a:t>
            </a:r>
            <a:br>
              <a:rPr lang="cs-CZ" dirty="0"/>
            </a:br>
            <a:r>
              <a:rPr lang="cs-CZ" dirty="0"/>
              <a:t>Jakého je plod pohlaví?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5E3827-CF3A-48E6-BFA7-8FCE02B4F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38" y="1792498"/>
            <a:ext cx="6004854" cy="4825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D06F009-158C-45E3-AC92-C30373DF73B4}"/>
              </a:ext>
            </a:extLst>
          </p:cNvPr>
          <p:cNvSpPr/>
          <p:nvPr/>
        </p:nvSpPr>
        <p:spPr>
          <a:xfrm>
            <a:off x="889415" y="2837959"/>
            <a:ext cx="7807570" cy="57785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Cytogenetická diagnóza: </a:t>
            </a:r>
            <a:r>
              <a:rPr lang="cs-CZ" sz="2400" dirty="0">
                <a:solidFill>
                  <a:srgbClr val="DA0000"/>
                </a:solidFill>
              </a:rPr>
              <a:t>47,XY,+21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A9C35F1-1427-45A5-AB60-B221C4B2B768}"/>
              </a:ext>
            </a:extLst>
          </p:cNvPr>
          <p:cNvSpPr/>
          <p:nvPr/>
        </p:nvSpPr>
        <p:spPr>
          <a:xfrm>
            <a:off x="889415" y="3763998"/>
            <a:ext cx="7807570" cy="57785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Klinická diagnóza: </a:t>
            </a:r>
            <a:r>
              <a:rPr lang="cs-CZ" sz="2400" dirty="0">
                <a:solidFill>
                  <a:srgbClr val="DA0000"/>
                </a:solidFill>
              </a:rPr>
              <a:t>Downův syndrom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51AEA60-88D0-4758-87C3-02A6B94B9A71}"/>
              </a:ext>
            </a:extLst>
          </p:cNvPr>
          <p:cNvSpPr/>
          <p:nvPr/>
        </p:nvSpPr>
        <p:spPr>
          <a:xfrm>
            <a:off x="889415" y="4690037"/>
            <a:ext cx="7807570" cy="57785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Pohlaví plodu: </a:t>
            </a:r>
            <a:r>
              <a:rPr lang="cs-CZ" sz="2400" dirty="0">
                <a:solidFill>
                  <a:srgbClr val="DA0000"/>
                </a:solidFill>
              </a:rPr>
              <a:t>mužské</a:t>
            </a:r>
          </a:p>
        </p:txBody>
      </p:sp>
    </p:spTree>
    <p:extLst>
      <p:ext uri="{BB962C8B-B14F-4D97-AF65-F5344CB8AC3E}">
        <p14:creationId xmlns:p14="http://schemas.microsoft.com/office/powerpoint/2010/main" val="39877005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4501CCA-991D-4F85-A44F-E18CDBFAC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079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DOWNŮV SYNDROM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: 600 - 800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6147" name="Group 25">
            <a:extLst>
              <a:ext uri="{FF2B5EF4-FFF2-40B4-BE49-F238E27FC236}">
                <a16:creationId xmlns:a16="http://schemas.microsoft.com/office/drawing/2014/main" id="{8B12145F-F1AC-4312-8030-E077E7B99ED3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4838700"/>
            <a:ext cx="3025775" cy="1887538"/>
            <a:chOff x="158" y="2886"/>
            <a:chExt cx="1906" cy="1189"/>
          </a:xfrm>
        </p:grpSpPr>
        <p:pic>
          <p:nvPicPr>
            <p:cNvPr id="6161" name="Picture 14" descr="down epicantus2">
              <a:extLst>
                <a:ext uri="{FF2B5EF4-FFF2-40B4-BE49-F238E27FC236}">
                  <a16:creationId xmlns:a16="http://schemas.microsoft.com/office/drawing/2014/main" id="{605AC7C4-1AE0-4602-89E0-9F5C571E9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23"/>
            <a:stretch>
              <a:fillRect/>
            </a:stretch>
          </p:blipFill>
          <p:spPr bwMode="auto">
            <a:xfrm>
              <a:off x="158" y="3067"/>
              <a:ext cx="1906" cy="7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2" name="Rectangle 15">
              <a:extLst>
                <a:ext uri="{FF2B5EF4-FFF2-40B4-BE49-F238E27FC236}">
                  <a16:creationId xmlns:a16="http://schemas.microsoft.com/office/drawing/2014/main" id="{77DE8CB6-FCDA-4B1F-BB71-542110B9E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886"/>
              <a:ext cx="862" cy="2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200"/>
                <a:t>EPICANTUS</a:t>
              </a:r>
            </a:p>
          </p:txBody>
        </p:sp>
        <p:sp>
          <p:nvSpPr>
            <p:cNvPr id="6163" name="Line 16">
              <a:extLst>
                <a:ext uri="{FF2B5EF4-FFF2-40B4-BE49-F238E27FC236}">
                  <a16:creationId xmlns:a16="http://schemas.microsoft.com/office/drawing/2014/main" id="{BCB7ED48-E183-441D-B2B2-B8C8666A5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3061"/>
              <a:ext cx="0" cy="7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4" name="Rectangle 17">
              <a:extLst>
                <a:ext uri="{FF2B5EF4-FFF2-40B4-BE49-F238E27FC236}">
                  <a16:creationId xmlns:a16="http://schemas.microsoft.com/office/drawing/2014/main" id="{EBD30601-4BBB-4A26-9170-03D84F71C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3893"/>
              <a:ext cx="9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400" b="0"/>
                <a:t>TRISOMIE 21</a:t>
              </a:r>
            </a:p>
          </p:txBody>
        </p:sp>
        <p:sp>
          <p:nvSpPr>
            <p:cNvPr id="6165" name="Rectangle 18">
              <a:extLst>
                <a:ext uri="{FF2B5EF4-FFF2-40B4-BE49-F238E27FC236}">
                  <a16:creationId xmlns:a16="http://schemas.microsoft.com/office/drawing/2014/main" id="{1AB6763E-69E5-4DA6-B4C1-E4DFF1329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3915"/>
              <a:ext cx="81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400" b="0"/>
                <a:t>NORMA</a:t>
              </a:r>
            </a:p>
          </p:txBody>
        </p:sp>
      </p:grpSp>
      <p:grpSp>
        <p:nvGrpSpPr>
          <p:cNvPr id="6148" name="Group 23">
            <a:extLst>
              <a:ext uri="{FF2B5EF4-FFF2-40B4-BE49-F238E27FC236}">
                <a16:creationId xmlns:a16="http://schemas.microsoft.com/office/drawing/2014/main" id="{B161BBBF-E429-41B1-B356-E00E4951A3E7}"/>
              </a:ext>
            </a:extLst>
          </p:cNvPr>
          <p:cNvGrpSpPr>
            <a:grpSpLocks/>
          </p:cNvGrpSpPr>
          <p:nvPr/>
        </p:nvGrpSpPr>
        <p:grpSpPr bwMode="auto">
          <a:xfrm>
            <a:off x="6985000" y="3995738"/>
            <a:ext cx="1978025" cy="2576512"/>
            <a:chOff x="102" y="1036"/>
            <a:chExt cx="1246" cy="1623"/>
          </a:xfrm>
        </p:grpSpPr>
        <p:pic>
          <p:nvPicPr>
            <p:cNvPr id="6159" name="Picture 9" descr="07ds">
              <a:extLst>
                <a:ext uri="{FF2B5EF4-FFF2-40B4-BE49-F238E27FC236}">
                  <a16:creationId xmlns:a16="http://schemas.microsoft.com/office/drawing/2014/main" id="{A08D73C4-0030-4F9B-A755-F30A81E6E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1298"/>
              <a:ext cx="1089" cy="1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Rectangle 19">
              <a:extLst>
                <a:ext uri="{FF2B5EF4-FFF2-40B4-BE49-F238E27FC236}">
                  <a16:creationId xmlns:a16="http://schemas.microsoft.com/office/drawing/2014/main" id="{50E0E1D4-7CEC-468A-A721-D170FD84E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1036"/>
              <a:ext cx="1246" cy="26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200"/>
                <a:t>ŠIKMÉ OČNÍ ŠTĚRBINY</a:t>
              </a:r>
            </a:p>
          </p:txBody>
        </p:sp>
      </p:grpSp>
      <p:grpSp>
        <p:nvGrpSpPr>
          <p:cNvPr id="6149" name="Group 22">
            <a:extLst>
              <a:ext uri="{FF2B5EF4-FFF2-40B4-BE49-F238E27FC236}">
                <a16:creationId xmlns:a16="http://schemas.microsoft.com/office/drawing/2014/main" id="{346E39FD-325F-4E0A-A71D-44CA284E57CF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1214438"/>
            <a:ext cx="2536825" cy="2481262"/>
            <a:chOff x="1452" y="1096"/>
            <a:chExt cx="1598" cy="1563"/>
          </a:xfrm>
        </p:grpSpPr>
        <p:pic>
          <p:nvPicPr>
            <p:cNvPr id="6157" name="Picture 10" descr="down">
              <a:extLst>
                <a:ext uri="{FF2B5EF4-FFF2-40B4-BE49-F238E27FC236}">
                  <a16:creationId xmlns:a16="http://schemas.microsoft.com/office/drawing/2014/main" id="{FCEA1AD1-7C37-4C0B-A277-D76A4D90B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" t="5968" r="10178" b="4787"/>
            <a:stretch>
              <a:fillRect/>
            </a:stretch>
          </p:blipFill>
          <p:spPr bwMode="auto">
            <a:xfrm>
              <a:off x="1501" y="1298"/>
              <a:ext cx="1549" cy="1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8" name="Rectangle 20">
              <a:extLst>
                <a:ext uri="{FF2B5EF4-FFF2-40B4-BE49-F238E27FC236}">
                  <a16:creationId xmlns:a16="http://schemas.microsoft.com/office/drawing/2014/main" id="{38EDFE6C-5DF1-4D8D-B3CC-91469DD36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1096"/>
              <a:ext cx="862" cy="2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200"/>
                <a:t>MAKROGLOSSIE</a:t>
              </a:r>
            </a:p>
          </p:txBody>
        </p:sp>
      </p:grpSp>
      <p:grpSp>
        <p:nvGrpSpPr>
          <p:cNvPr id="6150" name="Group 34">
            <a:extLst>
              <a:ext uri="{FF2B5EF4-FFF2-40B4-BE49-F238E27FC236}">
                <a16:creationId xmlns:a16="http://schemas.microsoft.com/office/drawing/2014/main" id="{053C167D-8A25-4014-ABC2-2D8D058A3233}"/>
              </a:ext>
            </a:extLst>
          </p:cNvPr>
          <p:cNvGrpSpPr>
            <a:grpSpLocks/>
          </p:cNvGrpSpPr>
          <p:nvPr/>
        </p:nvGrpSpPr>
        <p:grpSpPr bwMode="auto">
          <a:xfrm>
            <a:off x="4411663" y="1573213"/>
            <a:ext cx="1901825" cy="2476500"/>
            <a:chOff x="2731" y="991"/>
            <a:chExt cx="1198" cy="1560"/>
          </a:xfrm>
        </p:grpSpPr>
        <p:pic>
          <p:nvPicPr>
            <p:cNvPr id="6155" name="Picture 26" descr="fig1b">
              <a:extLst>
                <a:ext uri="{FF2B5EF4-FFF2-40B4-BE49-F238E27FC236}">
                  <a16:creationId xmlns:a16="http://schemas.microsoft.com/office/drawing/2014/main" id="{B23F674E-F75C-4B15-9826-19CCD9B1F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991"/>
              <a:ext cx="1179" cy="114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6" name="Rectangle 27">
              <a:extLst>
                <a:ext uri="{FF2B5EF4-FFF2-40B4-BE49-F238E27FC236}">
                  <a16:creationId xmlns:a16="http://schemas.microsoft.com/office/drawing/2014/main" id="{E339869E-3C4A-4012-B638-136F986E3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120"/>
              <a:ext cx="1198" cy="43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PLOCHÉ ZÁHLAVÍ, 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DYSMORFIE BOLTCŮ,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PLOCHÝ OBLIČEJ</a:t>
              </a:r>
            </a:p>
          </p:txBody>
        </p:sp>
      </p:grpSp>
      <p:sp>
        <p:nvSpPr>
          <p:cNvPr id="6174" name="Text Box 30">
            <a:extLst>
              <a:ext uri="{FF2B5EF4-FFF2-40B4-BE49-F238E27FC236}">
                <a16:creationId xmlns:a16="http://schemas.microsoft.com/office/drawing/2014/main" id="{2ABC33DF-68FA-4B8B-A242-2AAB5324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49363"/>
            <a:ext cx="42386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600">
                <a:latin typeface="Arial" charset="0"/>
              </a:rPr>
              <a:t>Novorozenci –</a:t>
            </a:r>
            <a:r>
              <a:rPr lang="cs-CZ" sz="26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cs-CZ" sz="2600" u="sng">
                <a:latin typeface="Arial" charset="0"/>
              </a:rPr>
              <a:t>hypotonie</a:t>
            </a:r>
          </a:p>
          <a:p>
            <a:pPr>
              <a:lnSpc>
                <a:spcPct val="110000"/>
              </a:lnSpc>
              <a:defRPr/>
            </a:pPr>
            <a:r>
              <a:rPr lang="cs-CZ" sz="2600" u="sng">
                <a:latin typeface="Arial" charset="0"/>
              </a:rPr>
              <a:t>Mentální rerardace</a:t>
            </a:r>
          </a:p>
          <a:p>
            <a:pPr>
              <a:lnSpc>
                <a:spcPct val="50000"/>
              </a:lnSpc>
              <a:defRPr/>
            </a:pPr>
            <a:endParaRPr lang="cs-CZ" sz="2600" u="sng">
              <a:latin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>
                <a:latin typeface="Arial" charset="0"/>
              </a:rPr>
              <a:t>Délka života – limity: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2400">
                <a:latin typeface="Arial" charset="0"/>
              </a:rPr>
              <a:t>srdeční vady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2400">
                <a:latin typeface="Arial" charset="0"/>
              </a:rPr>
              <a:t>vady dalších orgánů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2400">
                <a:latin typeface="Arial" charset="0"/>
              </a:rPr>
              <a:t>poruchy imunity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2400">
                <a:latin typeface="Arial" charset="0"/>
              </a:rPr>
              <a:t>Alzheimerova choroba</a:t>
            </a:r>
          </a:p>
        </p:txBody>
      </p:sp>
      <p:pic>
        <p:nvPicPr>
          <p:cNvPr id="6152" name="Picture 36" descr="palmarcrease">
            <a:extLst>
              <a:ext uri="{FF2B5EF4-FFF2-40B4-BE49-F238E27FC236}">
                <a16:creationId xmlns:a16="http://schemas.microsoft.com/office/drawing/2014/main" id="{1C3F0C98-3421-429F-B8B9-6841C50B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" b="16235"/>
          <a:stretch>
            <a:fillRect/>
          </a:stretch>
        </p:blipFill>
        <p:spPr bwMode="auto">
          <a:xfrm>
            <a:off x="3667125" y="4479925"/>
            <a:ext cx="3190875" cy="221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21">
            <a:extLst>
              <a:ext uri="{FF2B5EF4-FFF2-40B4-BE49-F238E27FC236}">
                <a16:creationId xmlns:a16="http://schemas.microsoft.com/office/drawing/2014/main" id="{2612CA40-0384-48AC-83A7-4D719B248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4473575"/>
            <a:ext cx="2006600" cy="5699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cs-CZ" altLang="cs-CZ" sz="1200"/>
              <a:t>PALMÁRNÍ RÝHA, </a:t>
            </a:r>
          </a:p>
          <a:p>
            <a:pPr algn="ctr">
              <a:lnSpc>
                <a:spcPct val="110000"/>
              </a:lnSpc>
            </a:pPr>
            <a:r>
              <a:rPr lang="cs-CZ" altLang="cs-CZ" sz="1200"/>
              <a:t>KRÁTKÉ ŠIROKÉ PRSTY</a:t>
            </a:r>
          </a:p>
        </p:txBody>
      </p:sp>
      <p:sp>
        <p:nvSpPr>
          <p:cNvPr id="6154" name="Rectangle 40">
            <a:extLst>
              <a:ext uri="{FF2B5EF4-FFF2-40B4-BE49-F238E27FC236}">
                <a16:creationId xmlns:a16="http://schemas.microsoft.com/office/drawing/2014/main" id="{6287A2AC-835F-4D91-BBD2-9F81F542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041900"/>
            <a:ext cx="806450" cy="3603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cs-CZ" altLang="cs-CZ" sz="1200"/>
              <a:t>NORMA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C2684EA-A64D-4CED-94B6-B167A9399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PATAUŮV SYNDROM</a:t>
            </a:r>
            <a:br>
              <a:rPr lang="cs-CZ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: 15 000 – 20 000</a:t>
            </a:r>
            <a:endParaRPr lang="cs-CZ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124356C4-DDBC-4CCE-A02F-D2EAE745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447800"/>
            <a:ext cx="4038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600"/>
              <a:t>těžká mentální a růstová 	retardace</a:t>
            </a:r>
          </a:p>
          <a:p>
            <a:r>
              <a:rPr lang="cs-CZ" altLang="cs-CZ" sz="2600"/>
              <a:t>VVV srdce, urogenitálu</a:t>
            </a:r>
          </a:p>
          <a:p>
            <a:r>
              <a:rPr lang="cs-CZ" altLang="cs-CZ" sz="2600"/>
              <a:t>malformace CNS</a:t>
            </a:r>
          </a:p>
        </p:txBody>
      </p:sp>
      <p:grpSp>
        <p:nvGrpSpPr>
          <p:cNvPr id="7172" name="Group 19">
            <a:extLst>
              <a:ext uri="{FF2B5EF4-FFF2-40B4-BE49-F238E27FC236}">
                <a16:creationId xmlns:a16="http://schemas.microsoft.com/office/drawing/2014/main" id="{20937794-E533-454B-B31B-42D4EF799E1C}"/>
              </a:ext>
            </a:extLst>
          </p:cNvPr>
          <p:cNvGrpSpPr>
            <a:grpSpLocks/>
          </p:cNvGrpSpPr>
          <p:nvPr/>
        </p:nvGrpSpPr>
        <p:grpSpPr bwMode="auto">
          <a:xfrm>
            <a:off x="6270625" y="1296988"/>
            <a:ext cx="2701925" cy="3267075"/>
            <a:chOff x="3950" y="817"/>
            <a:chExt cx="1702" cy="2058"/>
          </a:xfrm>
        </p:grpSpPr>
        <p:pic>
          <p:nvPicPr>
            <p:cNvPr id="7182" name="Picture 5" descr="13">
              <a:extLst>
                <a:ext uri="{FF2B5EF4-FFF2-40B4-BE49-F238E27FC236}">
                  <a16:creationId xmlns:a16="http://schemas.microsoft.com/office/drawing/2014/main" id="{B225322A-D072-407B-B835-D32155F04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2" r="20515" b="47459"/>
            <a:stretch>
              <a:fillRect/>
            </a:stretch>
          </p:blipFill>
          <p:spPr bwMode="auto">
            <a:xfrm>
              <a:off x="4228" y="817"/>
              <a:ext cx="1393" cy="16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3" name="Rectangle 8">
              <a:extLst>
                <a:ext uri="{FF2B5EF4-FFF2-40B4-BE49-F238E27FC236}">
                  <a16:creationId xmlns:a16="http://schemas.microsoft.com/office/drawing/2014/main" id="{E968AE1B-8BEA-4DBE-8781-F613FA23A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444"/>
              <a:ext cx="1702" cy="43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MIKROCEFALIE, 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DYSMORFIE BOLTCŮ,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ROZŠTĚPOVÉ VADY RTU A PATRA</a:t>
              </a:r>
            </a:p>
          </p:txBody>
        </p:sp>
      </p:grpSp>
      <p:grpSp>
        <p:nvGrpSpPr>
          <p:cNvPr id="7173" name="Group 17">
            <a:extLst>
              <a:ext uri="{FF2B5EF4-FFF2-40B4-BE49-F238E27FC236}">
                <a16:creationId xmlns:a16="http://schemas.microsoft.com/office/drawing/2014/main" id="{787FE847-5D05-4C1C-BD35-64706095A930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3533775"/>
            <a:ext cx="5670550" cy="3179763"/>
            <a:chOff x="120" y="2226"/>
            <a:chExt cx="3572" cy="2003"/>
          </a:xfrm>
        </p:grpSpPr>
        <p:pic>
          <p:nvPicPr>
            <p:cNvPr id="7180" name="Picture 9" descr="+13">
              <a:extLst>
                <a:ext uri="{FF2B5EF4-FFF2-40B4-BE49-F238E27FC236}">
                  <a16:creationId xmlns:a16="http://schemas.microsoft.com/office/drawing/2014/main" id="{B1F861D6-DEBE-4D6B-9335-85303BC93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38"/>
            <a:stretch>
              <a:fillRect/>
            </a:stretch>
          </p:blipFill>
          <p:spPr bwMode="auto">
            <a:xfrm>
              <a:off x="741" y="2226"/>
              <a:ext cx="2951" cy="200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Rectangle 13">
              <a:extLst>
                <a:ext uri="{FF2B5EF4-FFF2-40B4-BE49-F238E27FC236}">
                  <a16:creationId xmlns:a16="http://schemas.microsoft.com/office/drawing/2014/main" id="{EA87BEF2-5808-457E-BA05-445FCDDAE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" y="2424"/>
              <a:ext cx="170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ROZŠTĚPOVÉ VADY RTU A PATRA,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POLYDAKTYLIE</a:t>
              </a:r>
            </a:p>
          </p:txBody>
        </p:sp>
      </p:grpSp>
      <p:grpSp>
        <p:nvGrpSpPr>
          <p:cNvPr id="7174" name="Group 18">
            <a:extLst>
              <a:ext uri="{FF2B5EF4-FFF2-40B4-BE49-F238E27FC236}">
                <a16:creationId xmlns:a16="http://schemas.microsoft.com/office/drawing/2014/main" id="{A6B2ED16-0BA0-47BD-BDD4-38E5A1A49809}"/>
              </a:ext>
            </a:extLst>
          </p:cNvPr>
          <p:cNvGrpSpPr>
            <a:grpSpLocks/>
          </p:cNvGrpSpPr>
          <p:nvPr/>
        </p:nvGrpSpPr>
        <p:grpSpPr bwMode="auto">
          <a:xfrm>
            <a:off x="6105525" y="4797425"/>
            <a:ext cx="2813050" cy="1830388"/>
            <a:chOff x="3846" y="3022"/>
            <a:chExt cx="1772" cy="1153"/>
          </a:xfrm>
        </p:grpSpPr>
        <p:pic>
          <p:nvPicPr>
            <p:cNvPr id="7178" name="Picture 10" descr="+13 polydakt">
              <a:extLst>
                <a:ext uri="{FF2B5EF4-FFF2-40B4-BE49-F238E27FC236}">
                  <a16:creationId xmlns:a16="http://schemas.microsoft.com/office/drawing/2014/main" id="{AF77EF51-2F64-419A-9A5B-5B01B2448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5" r="4787" b="7263"/>
            <a:stretch>
              <a:fillRect/>
            </a:stretch>
          </p:blipFill>
          <p:spPr bwMode="auto">
            <a:xfrm>
              <a:off x="4080" y="3026"/>
              <a:ext cx="1538" cy="114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9" name="Rectangle 14">
              <a:extLst>
                <a:ext uri="{FF2B5EF4-FFF2-40B4-BE49-F238E27FC236}">
                  <a16:creationId xmlns:a16="http://schemas.microsoft.com/office/drawing/2014/main" id="{AAEC4542-140E-4002-9476-0D8DB029C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022"/>
              <a:ext cx="952" cy="25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POLYDAKTYLIE</a:t>
              </a:r>
            </a:p>
          </p:txBody>
        </p:sp>
      </p:grpSp>
      <p:grpSp>
        <p:nvGrpSpPr>
          <p:cNvPr id="7175" name="Group 16">
            <a:extLst>
              <a:ext uri="{FF2B5EF4-FFF2-40B4-BE49-F238E27FC236}">
                <a16:creationId xmlns:a16="http://schemas.microsoft.com/office/drawing/2014/main" id="{D2EE35E2-EB69-4482-B2EE-1C261353D14E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852488"/>
            <a:ext cx="1930400" cy="2824162"/>
            <a:chOff x="150" y="537"/>
            <a:chExt cx="1216" cy="1779"/>
          </a:xfrm>
        </p:grpSpPr>
        <p:pic>
          <p:nvPicPr>
            <p:cNvPr id="7176" name="Picture 12" descr="13 kyklopie">
              <a:extLst>
                <a:ext uri="{FF2B5EF4-FFF2-40B4-BE49-F238E27FC236}">
                  <a16:creationId xmlns:a16="http://schemas.microsoft.com/office/drawing/2014/main" id="{224B3AC3-6B32-41B0-9E6F-E91219BA5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6"/>
            <a:stretch>
              <a:fillRect/>
            </a:stretch>
          </p:blipFill>
          <p:spPr bwMode="auto">
            <a:xfrm>
              <a:off x="210" y="797"/>
              <a:ext cx="1094" cy="1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7" name="Rectangle 15">
              <a:extLst>
                <a:ext uri="{FF2B5EF4-FFF2-40B4-BE49-F238E27FC236}">
                  <a16:creationId xmlns:a16="http://schemas.microsoft.com/office/drawing/2014/main" id="{8BF4BFCD-F423-4653-A701-6484DE35C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537"/>
              <a:ext cx="121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MIKROFTALMIE,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vzácně až KYKLOPIE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EB543F-8634-43D8-800D-D86C5D132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325" y="200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EDWARDSŮV SYNDROM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: 5 000 - 10 000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8195" name="Group 16">
            <a:extLst>
              <a:ext uri="{FF2B5EF4-FFF2-40B4-BE49-F238E27FC236}">
                <a16:creationId xmlns:a16="http://schemas.microsoft.com/office/drawing/2014/main" id="{B665692B-801A-49B5-9D7F-73E998E58A56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1187450"/>
            <a:ext cx="2701925" cy="2944813"/>
            <a:chOff x="144" y="1138"/>
            <a:chExt cx="1702" cy="1855"/>
          </a:xfrm>
        </p:grpSpPr>
        <p:pic>
          <p:nvPicPr>
            <p:cNvPr id="8206" name="Picture 5" descr="18">
              <a:extLst>
                <a:ext uri="{FF2B5EF4-FFF2-40B4-BE49-F238E27FC236}">
                  <a16:creationId xmlns:a16="http://schemas.microsoft.com/office/drawing/2014/main" id="{B8D536F2-5744-4718-B1F1-5CEE8CF1C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5" r="20830" b="56009"/>
            <a:stretch>
              <a:fillRect/>
            </a:stretch>
          </p:blipFill>
          <p:spPr bwMode="auto">
            <a:xfrm>
              <a:off x="192" y="1138"/>
              <a:ext cx="1602" cy="152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7" name="Rectangle 11">
              <a:extLst>
                <a:ext uri="{FF2B5EF4-FFF2-40B4-BE49-F238E27FC236}">
                  <a16:creationId xmlns:a16="http://schemas.microsoft.com/office/drawing/2014/main" id="{500EEA32-8111-4DDC-A53D-D944927A3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544"/>
              <a:ext cx="1702" cy="44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PROMINUJÍCÍ ZÁHLAVÍ,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DYSMORFIE UŠNÍCH BOLTCŮ,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MIKROGNACIE</a:t>
              </a:r>
            </a:p>
          </p:txBody>
        </p:sp>
      </p:grpSp>
      <p:grpSp>
        <p:nvGrpSpPr>
          <p:cNvPr id="8196" name="Group 19">
            <a:extLst>
              <a:ext uri="{FF2B5EF4-FFF2-40B4-BE49-F238E27FC236}">
                <a16:creationId xmlns:a16="http://schemas.microsoft.com/office/drawing/2014/main" id="{D3F0D776-8B98-4660-B221-3C01CC8EC8D1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4337050"/>
            <a:ext cx="2759075" cy="2368550"/>
            <a:chOff x="130" y="2732"/>
            <a:chExt cx="1738" cy="1492"/>
          </a:xfrm>
        </p:grpSpPr>
        <p:pic>
          <p:nvPicPr>
            <p:cNvPr id="8204" name="Picture 10" descr="hypoplázie nehtů">
              <a:extLst>
                <a:ext uri="{FF2B5EF4-FFF2-40B4-BE49-F238E27FC236}">
                  <a16:creationId xmlns:a16="http://schemas.microsoft.com/office/drawing/2014/main" id="{54979513-03E6-4F88-8D8A-2F4F96E11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6" r="4742"/>
            <a:stretch>
              <a:fillRect/>
            </a:stretch>
          </p:blipFill>
          <p:spPr bwMode="auto">
            <a:xfrm>
              <a:off x="144" y="2732"/>
              <a:ext cx="1700" cy="13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Rectangle 12">
              <a:extLst>
                <a:ext uri="{FF2B5EF4-FFF2-40B4-BE49-F238E27FC236}">
                  <a16:creationId xmlns:a16="http://schemas.microsoft.com/office/drawing/2014/main" id="{0375272E-2D1D-4C6C-B69D-7257A8CD8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" y="3895"/>
              <a:ext cx="1738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PŘEKŘÍŽENÍ PRSTŮ HK i DK,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HYPOPLÁZIE NEHTŮ</a:t>
              </a:r>
            </a:p>
          </p:txBody>
        </p:sp>
      </p:grpSp>
      <p:sp>
        <p:nvSpPr>
          <p:cNvPr id="8197" name="Text Box 13">
            <a:extLst>
              <a:ext uri="{FF2B5EF4-FFF2-40B4-BE49-F238E27FC236}">
                <a16:creationId xmlns:a16="http://schemas.microsoft.com/office/drawing/2014/main" id="{0638D1EB-28CC-4D5E-B321-8EAE33A6A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1790700"/>
            <a:ext cx="33813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600"/>
              <a:t>těžká PMR</a:t>
            </a:r>
          </a:p>
          <a:p>
            <a:r>
              <a:rPr lang="cs-CZ" altLang="cs-CZ" sz="2600"/>
              <a:t>neprospívání </a:t>
            </a:r>
          </a:p>
          <a:p>
            <a:r>
              <a:rPr lang="cs-CZ" altLang="cs-CZ" sz="2600"/>
              <a:t>vrozené vady srdce, 	ledvin</a:t>
            </a:r>
          </a:p>
        </p:txBody>
      </p:sp>
      <p:grpSp>
        <p:nvGrpSpPr>
          <p:cNvPr id="8198" name="Group 22">
            <a:extLst>
              <a:ext uri="{FF2B5EF4-FFF2-40B4-BE49-F238E27FC236}">
                <a16:creationId xmlns:a16="http://schemas.microsoft.com/office/drawing/2014/main" id="{BD1DA9E3-A953-4847-9684-847F23CA6C98}"/>
              </a:ext>
            </a:extLst>
          </p:cNvPr>
          <p:cNvGrpSpPr>
            <a:grpSpLocks/>
          </p:cNvGrpSpPr>
          <p:nvPr/>
        </p:nvGrpSpPr>
        <p:grpSpPr bwMode="auto">
          <a:xfrm>
            <a:off x="3128963" y="3876675"/>
            <a:ext cx="5624512" cy="2847975"/>
            <a:chOff x="1971" y="2442"/>
            <a:chExt cx="3543" cy="1794"/>
          </a:xfrm>
        </p:grpSpPr>
        <p:pic>
          <p:nvPicPr>
            <p:cNvPr id="8202" name="Picture 15" descr="18">
              <a:extLst>
                <a:ext uri="{FF2B5EF4-FFF2-40B4-BE49-F238E27FC236}">
                  <a16:creationId xmlns:a16="http://schemas.microsoft.com/office/drawing/2014/main" id="{AD26EB51-DA80-4727-8A82-0A1FC8F9D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442"/>
              <a:ext cx="3471" cy="16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Rectangle 18">
              <a:extLst>
                <a:ext uri="{FF2B5EF4-FFF2-40B4-BE49-F238E27FC236}">
                  <a16:creationId xmlns:a16="http://schemas.microsoft.com/office/drawing/2014/main" id="{C3F1772F-73F5-4B32-9290-BC7B27CD3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3907"/>
              <a:ext cx="1738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PEDES EQUINOVARES,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PŘEKŘÍŽENÍ PRSTŮ</a:t>
              </a:r>
            </a:p>
          </p:txBody>
        </p:sp>
      </p:grpSp>
      <p:grpSp>
        <p:nvGrpSpPr>
          <p:cNvPr id="8199" name="Group 21">
            <a:extLst>
              <a:ext uri="{FF2B5EF4-FFF2-40B4-BE49-F238E27FC236}">
                <a16:creationId xmlns:a16="http://schemas.microsoft.com/office/drawing/2014/main" id="{F828596F-4655-4753-9816-96EFEA5FC9B5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1027113"/>
            <a:ext cx="2227263" cy="3297237"/>
            <a:chOff x="4210" y="647"/>
            <a:chExt cx="1403" cy="2077"/>
          </a:xfrm>
        </p:grpSpPr>
        <p:pic>
          <p:nvPicPr>
            <p:cNvPr id="8200" name="Picture 14" descr="18 mikrognacie, nízko uši, malý hrudník">
              <a:extLst>
                <a:ext uri="{FF2B5EF4-FFF2-40B4-BE49-F238E27FC236}">
                  <a16:creationId xmlns:a16="http://schemas.microsoft.com/office/drawing/2014/main" id="{8D661FFC-D339-4574-8665-35270EBC0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0"/>
            <a:stretch>
              <a:fillRect/>
            </a:stretch>
          </p:blipFill>
          <p:spPr bwMode="auto">
            <a:xfrm>
              <a:off x="4220" y="647"/>
              <a:ext cx="1393" cy="19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1" name="Rectangle 20">
              <a:extLst>
                <a:ext uri="{FF2B5EF4-FFF2-40B4-BE49-F238E27FC236}">
                  <a16:creationId xmlns:a16="http://schemas.microsoft.com/office/drawing/2014/main" id="{368A2ACE-3351-4D10-BF6E-FBAE4D9B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395"/>
              <a:ext cx="140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MIKROCEFALIE,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MIKROGNACIE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DAC5D3B-7277-4E45-8960-219AC32EF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33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TURNERŮV SYNDROM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: 2 000 – 2 500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9219" name="Group 28">
            <a:extLst>
              <a:ext uri="{FF2B5EF4-FFF2-40B4-BE49-F238E27FC236}">
                <a16:creationId xmlns:a16="http://schemas.microsoft.com/office/drawing/2014/main" id="{0F90C292-54BF-4991-8673-9E06705CCC6D}"/>
              </a:ext>
            </a:extLst>
          </p:cNvPr>
          <p:cNvGrpSpPr>
            <a:grpSpLocks/>
          </p:cNvGrpSpPr>
          <p:nvPr/>
        </p:nvGrpSpPr>
        <p:grpSpPr bwMode="auto">
          <a:xfrm>
            <a:off x="209550" y="1042988"/>
            <a:ext cx="3981450" cy="3419475"/>
            <a:chOff x="132" y="657"/>
            <a:chExt cx="2508" cy="2154"/>
          </a:xfrm>
        </p:grpSpPr>
        <p:pic>
          <p:nvPicPr>
            <p:cNvPr id="9229" name="Picture 16" descr="Ullrich">
              <a:extLst>
                <a:ext uri="{FF2B5EF4-FFF2-40B4-BE49-F238E27FC236}">
                  <a16:creationId xmlns:a16="http://schemas.microsoft.com/office/drawing/2014/main" id="{91D71D9C-DD7F-47DC-8B7B-AE4D16EBE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657"/>
              <a:ext cx="1434" cy="21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0" name="Rectangle 17">
              <a:extLst>
                <a:ext uri="{FF2B5EF4-FFF2-40B4-BE49-F238E27FC236}">
                  <a16:creationId xmlns:a16="http://schemas.microsoft.com/office/drawing/2014/main" id="{DF993A78-D05E-4E3B-80FB-45B09D81E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961"/>
              <a:ext cx="115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ŠIROKÝ KRK,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PTERYGIUM COLLI</a:t>
              </a:r>
            </a:p>
          </p:txBody>
        </p:sp>
        <p:sp>
          <p:nvSpPr>
            <p:cNvPr id="9231" name="Rectangle 18">
              <a:extLst>
                <a:ext uri="{FF2B5EF4-FFF2-40B4-BE49-F238E27FC236}">
                  <a16:creationId xmlns:a16="http://schemas.microsoft.com/office/drawing/2014/main" id="{3771B937-64B7-42BF-BA3B-E1DC82AF8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1411"/>
              <a:ext cx="1294" cy="41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ŠTÍTOVITÝ HRUDNÍK,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NEVYVINUTÁ PRSA,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HYPERTELORISMUS</a:t>
              </a:r>
            </a:p>
          </p:txBody>
        </p:sp>
      </p:grpSp>
      <p:grpSp>
        <p:nvGrpSpPr>
          <p:cNvPr id="9220" name="Group 27">
            <a:extLst>
              <a:ext uri="{FF2B5EF4-FFF2-40B4-BE49-F238E27FC236}">
                <a16:creationId xmlns:a16="http://schemas.microsoft.com/office/drawing/2014/main" id="{6C334EF2-4EDF-4CED-8202-857B9E527FE0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4751388"/>
            <a:ext cx="3857625" cy="1912937"/>
            <a:chOff x="178" y="2993"/>
            <a:chExt cx="2430" cy="1205"/>
          </a:xfrm>
        </p:grpSpPr>
        <p:pic>
          <p:nvPicPr>
            <p:cNvPr id="9227" name="Picture 6" descr="turner pteryg">
              <a:extLst>
                <a:ext uri="{FF2B5EF4-FFF2-40B4-BE49-F238E27FC236}">
                  <a16:creationId xmlns:a16="http://schemas.microsoft.com/office/drawing/2014/main" id="{6D0EC85F-29D9-4380-8FFE-6228EFFA6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0" t="1404" b="28197"/>
            <a:stretch>
              <a:fillRect/>
            </a:stretch>
          </p:blipFill>
          <p:spPr bwMode="auto">
            <a:xfrm>
              <a:off x="178" y="2993"/>
              <a:ext cx="1089" cy="118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8" name="Rectangle 19">
              <a:extLst>
                <a:ext uri="{FF2B5EF4-FFF2-40B4-BE49-F238E27FC236}">
                  <a16:creationId xmlns:a16="http://schemas.microsoft.com/office/drawing/2014/main" id="{576B52E4-037A-4714-BDEE-F33E80178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875"/>
              <a:ext cx="1372" cy="3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PTERYGIUM COLLI,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NÍZKÁ VLASOVÁ HRANICE</a:t>
              </a:r>
            </a:p>
          </p:txBody>
        </p:sp>
      </p:grpSp>
      <p:grpSp>
        <p:nvGrpSpPr>
          <p:cNvPr id="9221" name="Group 26">
            <a:extLst>
              <a:ext uri="{FF2B5EF4-FFF2-40B4-BE49-F238E27FC236}">
                <a16:creationId xmlns:a16="http://schemas.microsoft.com/office/drawing/2014/main" id="{704A27BC-2E07-4F7D-BB67-2B0FEE6EA75F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1054100"/>
            <a:ext cx="4292600" cy="3581400"/>
            <a:chOff x="2892" y="664"/>
            <a:chExt cx="2704" cy="2256"/>
          </a:xfrm>
        </p:grpSpPr>
        <p:pic>
          <p:nvPicPr>
            <p:cNvPr id="9225" name="Picture 21" descr="hygroma colli">
              <a:extLst>
                <a:ext uri="{FF2B5EF4-FFF2-40B4-BE49-F238E27FC236}">
                  <a16:creationId xmlns:a16="http://schemas.microsoft.com/office/drawing/2014/main" id="{05523E7E-F66E-44E0-9ECD-13F579204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8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" r="11050" b="2553"/>
            <a:stretch>
              <a:fillRect/>
            </a:stretch>
          </p:blipFill>
          <p:spPr bwMode="auto">
            <a:xfrm>
              <a:off x="4278" y="664"/>
              <a:ext cx="1318" cy="22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Rectangle 23">
              <a:extLst>
                <a:ext uri="{FF2B5EF4-FFF2-40B4-BE49-F238E27FC236}">
                  <a16:creationId xmlns:a16="http://schemas.microsoft.com/office/drawing/2014/main" id="{4EA496D7-8E08-403D-A7BD-AAA94CF59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965"/>
              <a:ext cx="1486" cy="43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HYGROMA COLLI CYSTICUM,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GENERALIZOVANÝ HYDROPS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PLODU</a:t>
              </a:r>
            </a:p>
          </p:txBody>
        </p:sp>
      </p:grpSp>
      <p:sp>
        <p:nvSpPr>
          <p:cNvPr id="9222" name="Text Box 24">
            <a:extLst>
              <a:ext uri="{FF2B5EF4-FFF2-40B4-BE49-F238E27FC236}">
                <a16:creationId xmlns:a16="http://schemas.microsoft.com/office/drawing/2014/main" id="{6125D700-F3DE-44F2-AE1D-6E06A20E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81350"/>
            <a:ext cx="36385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600"/>
              <a:t>malý vzrůst</a:t>
            </a:r>
          </a:p>
          <a:p>
            <a:pPr>
              <a:lnSpc>
                <a:spcPct val="50000"/>
              </a:lnSpc>
            </a:pPr>
            <a:r>
              <a:rPr lang="cs-CZ" altLang="cs-CZ" sz="2600"/>
              <a:t> </a:t>
            </a:r>
          </a:p>
          <a:p>
            <a:r>
              <a:rPr lang="cs-CZ" altLang="cs-CZ" sz="2600"/>
              <a:t>gonadální dysgeneze, primární amenorea,</a:t>
            </a:r>
          </a:p>
          <a:p>
            <a:r>
              <a:rPr lang="cs-CZ" altLang="cs-CZ" sz="2600"/>
              <a:t>sterilita</a:t>
            </a:r>
          </a:p>
          <a:p>
            <a:pPr>
              <a:lnSpc>
                <a:spcPct val="50000"/>
              </a:lnSpc>
            </a:pPr>
            <a:endParaRPr lang="cs-CZ" altLang="cs-CZ" sz="2600"/>
          </a:p>
          <a:p>
            <a:r>
              <a:rPr lang="cs-CZ" altLang="cs-CZ" sz="2600"/>
              <a:t>průměrná inteligence</a:t>
            </a:r>
          </a:p>
        </p:txBody>
      </p:sp>
      <p:pic>
        <p:nvPicPr>
          <p:cNvPr id="9223" name="Picture 32" descr="Puffy_feet">
            <a:extLst>
              <a:ext uri="{FF2B5EF4-FFF2-40B4-BE49-F238E27FC236}">
                <a16:creationId xmlns:a16="http://schemas.microsoft.com/office/drawing/2014/main" id="{29D7BA78-02ED-4FB7-A6E5-1F2681015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91075"/>
            <a:ext cx="1866900" cy="186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Rectangle 33">
            <a:extLst>
              <a:ext uri="{FF2B5EF4-FFF2-40B4-BE49-F238E27FC236}">
                <a16:creationId xmlns:a16="http://schemas.microsoft.com/office/drawing/2014/main" id="{DF18F885-F61E-45F7-9889-6A628463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6121400"/>
            <a:ext cx="1730375" cy="541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cs-CZ" altLang="cs-CZ" sz="1200"/>
              <a:t>EDÉMY NÁRTŮ </a:t>
            </a:r>
          </a:p>
          <a:p>
            <a:pPr algn="ctr">
              <a:lnSpc>
                <a:spcPct val="110000"/>
              </a:lnSpc>
            </a:pPr>
            <a:r>
              <a:rPr lang="cs-CZ" altLang="cs-CZ" sz="1200"/>
              <a:t>PO NAROZENÍ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B057307-CFAB-4838-9E82-17F453139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132762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KLINEFELTERŮV SYNDROM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: 500 - 1 000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0243" name="Group 30">
            <a:extLst>
              <a:ext uri="{FF2B5EF4-FFF2-40B4-BE49-F238E27FC236}">
                <a16:creationId xmlns:a16="http://schemas.microsoft.com/office/drawing/2014/main" id="{9A51CFFE-9BF7-4EB4-95E7-D465CC9226E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512888"/>
            <a:ext cx="3956050" cy="5140325"/>
            <a:chOff x="158" y="953"/>
            <a:chExt cx="2492" cy="3238"/>
          </a:xfrm>
        </p:grpSpPr>
        <p:pic>
          <p:nvPicPr>
            <p:cNvPr id="10249" name="Picture 6" descr="klin1">
              <a:extLst>
                <a:ext uri="{FF2B5EF4-FFF2-40B4-BE49-F238E27FC236}">
                  <a16:creationId xmlns:a16="http://schemas.microsoft.com/office/drawing/2014/main" id="{F5BAC835-00AB-40C0-86AB-70BD030C8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083"/>
              <a:ext cx="1420" cy="31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0" name="Rectangle 15">
              <a:extLst>
                <a:ext uri="{FF2B5EF4-FFF2-40B4-BE49-F238E27FC236}">
                  <a16:creationId xmlns:a16="http://schemas.microsoft.com/office/drawing/2014/main" id="{071FF257-517B-4E7A-8AB9-25FAEBD86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953"/>
              <a:ext cx="1372" cy="3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ŽENSKÝ TYP OCHLUPENÍ,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SNÍŽENÝ RŮST VOUSŮ</a:t>
              </a:r>
            </a:p>
          </p:txBody>
        </p:sp>
        <p:sp>
          <p:nvSpPr>
            <p:cNvPr id="10251" name="Rectangle 16">
              <a:extLst>
                <a:ext uri="{FF2B5EF4-FFF2-40B4-BE49-F238E27FC236}">
                  <a16:creationId xmlns:a16="http://schemas.microsoft.com/office/drawing/2014/main" id="{29C11601-18A5-4494-B4D8-8215B861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1716"/>
              <a:ext cx="1372" cy="3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ŽENSKÉ ROZLOŽENÍ TUKU,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GYNEKOMASTIE</a:t>
              </a:r>
            </a:p>
          </p:txBody>
        </p:sp>
      </p:grpSp>
      <p:sp>
        <p:nvSpPr>
          <p:cNvPr id="10244" name="Text Box 18">
            <a:extLst>
              <a:ext uri="{FF2B5EF4-FFF2-40B4-BE49-F238E27FC236}">
                <a16:creationId xmlns:a16="http://schemas.microsoft.com/office/drawing/2014/main" id="{A3EA6E6D-3D2D-439E-9819-02EA0C70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3495675"/>
            <a:ext cx="37909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600"/>
              <a:t>hypoplázie testes, kryptorchismus</a:t>
            </a:r>
          </a:p>
          <a:p>
            <a:r>
              <a:rPr lang="cs-CZ" altLang="cs-CZ" sz="2600"/>
              <a:t>sterilita - azoospermie</a:t>
            </a:r>
          </a:p>
          <a:p>
            <a:pPr>
              <a:lnSpc>
                <a:spcPct val="50000"/>
              </a:lnSpc>
            </a:pPr>
            <a:endParaRPr lang="cs-CZ" altLang="cs-CZ" sz="2600"/>
          </a:p>
          <a:p>
            <a:r>
              <a:rPr lang="cs-CZ" altLang="cs-CZ" sz="2600"/>
              <a:t>průměrná inteligence</a:t>
            </a:r>
          </a:p>
          <a:p>
            <a:pPr>
              <a:lnSpc>
                <a:spcPct val="50000"/>
              </a:lnSpc>
            </a:pPr>
            <a:endParaRPr lang="cs-CZ" altLang="cs-CZ" sz="2600"/>
          </a:p>
          <a:p>
            <a:r>
              <a:rPr lang="cs-CZ" altLang="cs-CZ" sz="2600"/>
              <a:t>vysoká postava</a:t>
            </a:r>
          </a:p>
        </p:txBody>
      </p:sp>
      <p:pic>
        <p:nvPicPr>
          <p:cNvPr id="10245" name="Picture 28" descr="karyotype_klinef">
            <a:extLst>
              <a:ext uri="{FF2B5EF4-FFF2-40B4-BE49-F238E27FC236}">
                <a16:creationId xmlns:a16="http://schemas.microsoft.com/office/drawing/2014/main" id="{5FA350A3-1139-410A-AB1C-12A8F96E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481513"/>
            <a:ext cx="2266950" cy="212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6" name="Group 31">
            <a:extLst>
              <a:ext uri="{FF2B5EF4-FFF2-40B4-BE49-F238E27FC236}">
                <a16:creationId xmlns:a16="http://schemas.microsoft.com/office/drawing/2014/main" id="{2086E1A4-90D5-40E9-BB1C-D776956208DD}"/>
              </a:ext>
            </a:extLst>
          </p:cNvPr>
          <p:cNvGrpSpPr>
            <a:grpSpLocks/>
          </p:cNvGrpSpPr>
          <p:nvPr/>
        </p:nvGrpSpPr>
        <p:grpSpPr bwMode="auto">
          <a:xfrm>
            <a:off x="5946775" y="1412875"/>
            <a:ext cx="3009900" cy="2849563"/>
            <a:chOff x="3746" y="890"/>
            <a:chExt cx="1896" cy="1795"/>
          </a:xfrm>
        </p:grpSpPr>
        <p:pic>
          <p:nvPicPr>
            <p:cNvPr id="10247" name="Picture 26" descr="Testes_Infertility_Klinefelters1">
              <a:extLst>
                <a:ext uri="{FF2B5EF4-FFF2-40B4-BE49-F238E27FC236}">
                  <a16:creationId xmlns:a16="http://schemas.microsoft.com/office/drawing/2014/main" id="{8ABAAC70-A5F7-492C-BA5E-2416FFBE9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6" t="2740" r="6421"/>
            <a:stretch>
              <a:fillRect/>
            </a:stretch>
          </p:blipFill>
          <p:spPr bwMode="auto">
            <a:xfrm>
              <a:off x="3746" y="890"/>
              <a:ext cx="1892" cy="162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8" name="Rectangle 29">
              <a:extLst>
                <a:ext uri="{FF2B5EF4-FFF2-40B4-BE49-F238E27FC236}">
                  <a16:creationId xmlns:a16="http://schemas.microsoft.com/office/drawing/2014/main" id="{325712DB-CFBA-4F3D-93DF-0E92F9B71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2386"/>
              <a:ext cx="1372" cy="2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cs-CZ" altLang="cs-CZ" sz="1200"/>
                <a:t>HYALINIZOVANÉ </a:t>
              </a:r>
            </a:p>
            <a:p>
              <a:pPr algn="ctr">
                <a:lnSpc>
                  <a:spcPct val="110000"/>
                </a:lnSpc>
              </a:pPr>
              <a:r>
                <a:rPr lang="cs-CZ" altLang="cs-CZ" sz="1200"/>
                <a:t>SEMENOTVORNÉ KANÁLKY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9C3701C-24CC-48BF-A2A3-2B0324EFB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2875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SYNDROM „TŘÍ X“ (SUPERFEMALE)</a:t>
            </a:r>
            <a:endParaRPr lang="cs-CZ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30BD1A2-03DE-4EB3-A692-A5AA88BA1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33738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SYNDROM „DVOU Y“ (SUPERMALE)</a:t>
            </a:r>
            <a:endParaRPr lang="cs-CZ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4B045010-7B25-4911-8EAB-9DF078FAF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93" y="831850"/>
            <a:ext cx="845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600" b="0" dirty="0"/>
              <a:t> 1 : 1000, není charakteristický fenotyp</a:t>
            </a:r>
          </a:p>
          <a:p>
            <a:pPr>
              <a:buFontTx/>
              <a:buChar char="•"/>
            </a:pPr>
            <a:r>
              <a:rPr lang="cs-CZ" altLang="cs-CZ" sz="2600" b="0" dirty="0"/>
              <a:t> průměrná inteligence, normální sexuální vývoj</a:t>
            </a:r>
          </a:p>
          <a:p>
            <a:pPr>
              <a:buFontTx/>
              <a:buChar char="•"/>
            </a:pPr>
            <a:r>
              <a:rPr lang="cs-CZ" altLang="cs-CZ" sz="2600" b="0" dirty="0"/>
              <a:t> snížená fertilita (spontánní aborty), bez rizika </a:t>
            </a:r>
          </a:p>
          <a:p>
            <a:r>
              <a:rPr lang="cs-CZ" altLang="cs-CZ" sz="2600" b="0" dirty="0"/>
              <a:t>  chromosomových aberací pro potomstvo</a:t>
            </a:r>
          </a:p>
          <a:p>
            <a:pPr>
              <a:buFontTx/>
              <a:buChar char="•"/>
            </a:pPr>
            <a:r>
              <a:rPr lang="cs-CZ" altLang="cs-CZ" sz="2600" b="0" dirty="0"/>
              <a:t> není vyšší výskyt vrozených vad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C559C6E-6319-4CC9-BDE0-C07538BEE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3843338"/>
            <a:ext cx="72882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buFontTx/>
              <a:buChar char="•"/>
            </a:pPr>
            <a:r>
              <a:rPr lang="cs-CZ" altLang="cs-CZ" sz="2600" b="0"/>
              <a:t> mohutnější vzrůst, vysoká postava, průměrná</a:t>
            </a:r>
          </a:p>
          <a:p>
            <a:pPr>
              <a:lnSpc>
                <a:spcPct val="105000"/>
              </a:lnSpc>
            </a:pPr>
            <a:r>
              <a:rPr lang="cs-CZ" altLang="cs-CZ" sz="2600" b="0"/>
              <a:t>  inteligence, pohlavní vývoj normální</a:t>
            </a:r>
          </a:p>
          <a:p>
            <a:pPr>
              <a:lnSpc>
                <a:spcPct val="105000"/>
              </a:lnSpc>
              <a:buFontTx/>
              <a:buChar char="•"/>
            </a:pPr>
            <a:r>
              <a:rPr lang="cs-CZ" altLang="cs-CZ" sz="2600" b="0"/>
              <a:t> plodnost normální, neuvádí se vyšší riziko</a:t>
            </a:r>
          </a:p>
          <a:p>
            <a:pPr>
              <a:lnSpc>
                <a:spcPct val="105000"/>
              </a:lnSpc>
            </a:pPr>
            <a:r>
              <a:rPr lang="cs-CZ" altLang="cs-CZ" sz="2600" b="0"/>
              <a:t>  chromosomových aberací pro potomstvo</a:t>
            </a:r>
          </a:p>
          <a:p>
            <a:pPr>
              <a:lnSpc>
                <a:spcPct val="105000"/>
              </a:lnSpc>
              <a:buFontTx/>
              <a:buChar char="•"/>
            </a:pPr>
            <a:r>
              <a:rPr lang="cs-CZ" altLang="cs-CZ" sz="2600" b="0"/>
              <a:t> neprokázán narušený psychosociální vývoj</a:t>
            </a:r>
          </a:p>
        </p:txBody>
      </p:sp>
      <p:pic>
        <p:nvPicPr>
          <p:cNvPr id="11270" name="Picture 6" descr="dvojčata XY a XYY">
            <a:extLst>
              <a:ext uri="{FF2B5EF4-FFF2-40B4-BE49-F238E27FC236}">
                <a16:creationId xmlns:a16="http://schemas.microsoft.com/office/drawing/2014/main" id="{A00BE05B-1933-4514-866E-84B09498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91025"/>
            <a:ext cx="1330325" cy="2276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8">
            <a:extLst>
              <a:ext uri="{FF2B5EF4-FFF2-40B4-BE49-F238E27FC236}">
                <a16:creationId xmlns:a16="http://schemas.microsoft.com/office/drawing/2014/main" id="{7D073F27-B2B5-4C6D-9530-0A97BD6C9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6265863"/>
            <a:ext cx="3370263" cy="415925"/>
          </a:xfrm>
          <a:prstGeom prst="rect">
            <a:avLst/>
          </a:prstGeom>
          <a:noFill/>
          <a:ln w="19050">
            <a:solidFill>
              <a:srgbClr val="DA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/>
              <a:t>Dvojčata – vyšší 47,XYY</a:t>
            </a:r>
            <a:endParaRPr lang="en-GB" altLang="cs-CZ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Výchozí návrh">
  <a:themeElements>
    <a:clrScheme name="Výchozí návrh 8">
      <a:dk1>
        <a:srgbClr val="000000"/>
      </a:dk1>
      <a:lt1>
        <a:srgbClr val="FFFF66"/>
      </a:lt1>
      <a:dk2>
        <a:srgbClr val="800000"/>
      </a:dk2>
      <a:lt2>
        <a:srgbClr val="FFFFFF"/>
      </a:lt2>
      <a:accent1>
        <a:srgbClr val="339933"/>
      </a:accent1>
      <a:accent2>
        <a:srgbClr val="800000"/>
      </a:accent2>
      <a:accent3>
        <a:srgbClr val="FFFFB8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0000"/>
        </a:dk1>
        <a:lt1>
          <a:srgbClr val="FFFF66"/>
        </a:lt1>
        <a:dk2>
          <a:srgbClr val="800000"/>
        </a:dk2>
        <a:lt2>
          <a:srgbClr val="FFFFFF"/>
        </a:lt2>
        <a:accent1>
          <a:srgbClr val="339933"/>
        </a:accent1>
        <a:accent2>
          <a:srgbClr val="800000"/>
        </a:accent2>
        <a:accent3>
          <a:srgbClr val="FFFFB8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CE26C23CE53B47B80CF349BA12AD06" ma:contentTypeVersion="7" ma:contentTypeDescription="Vytvoří nový dokument" ma:contentTypeScope="" ma:versionID="299d05002be507dd365d1550457b386f">
  <xsd:schema xmlns:xsd="http://www.w3.org/2001/XMLSchema" xmlns:xs="http://www.w3.org/2001/XMLSchema" xmlns:p="http://schemas.microsoft.com/office/2006/metadata/properties" xmlns:ns2="9ba12bc5-2c73-42a2-b412-038b6f93e09c" targetNamespace="http://schemas.microsoft.com/office/2006/metadata/properties" ma:root="true" ma:fieldsID="e3c85c88813b9abcb59b5e6d8796513f" ns2:_="">
    <xsd:import namespace="9ba12bc5-2c73-42a2-b412-038b6f93e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12bc5-2c73-42a2-b412-038b6f93e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9F1FCE-12B9-420B-B87E-E21E6F4D1B31}"/>
</file>

<file path=customXml/itemProps2.xml><?xml version="1.0" encoding="utf-8"?>
<ds:datastoreItem xmlns:ds="http://schemas.openxmlformats.org/officeDocument/2006/customXml" ds:itemID="{9F3A52F5-F84B-43AA-ABE9-0F1F47F7C84E}"/>
</file>

<file path=customXml/itemProps3.xml><?xml version="1.0" encoding="utf-8"?>
<ds:datastoreItem xmlns:ds="http://schemas.openxmlformats.org/officeDocument/2006/customXml" ds:itemID="{3703F31B-2891-4621-9EC2-1BE69F63BEA4}"/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1621</Words>
  <Application>Microsoft Office PowerPoint</Application>
  <PresentationFormat>Předvádění na obrazovce (4:3)</PresentationFormat>
  <Paragraphs>332</Paragraphs>
  <Slides>31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MS Gothic</vt:lpstr>
      <vt:lpstr>Arial</vt:lpstr>
      <vt:lpstr>Comic Sans MS</vt:lpstr>
      <vt:lpstr>Monotype Sorts</vt:lpstr>
      <vt:lpstr>Times New Roman</vt:lpstr>
      <vt:lpstr>Výchozí návrh</vt:lpstr>
      <vt:lpstr>Graf</vt:lpstr>
      <vt:lpstr>NUMERICKÉ ABERACE</vt:lpstr>
      <vt:lpstr>CHROMOSOMOVÉ ABERACE</vt:lpstr>
      <vt:lpstr>ZÁKLADNÍ SYNDROMY</vt:lpstr>
      <vt:lpstr>DOWNŮV SYNDROM 1 : 600 - 800</vt:lpstr>
      <vt:lpstr>PATAUŮV SYNDROM 1 : 15 000 – 20 000</vt:lpstr>
      <vt:lpstr>EDWARDSŮV SYNDROM 1 : 5 000 - 10 000</vt:lpstr>
      <vt:lpstr>TURNERŮV SYNDROM 1 : 2 000 – 2 500</vt:lpstr>
      <vt:lpstr>KLINEFELTERŮV SYNDROM 1 : 500 - 1 000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VÝSKYT CHROMOSOM. ABERACÍ  V ZÁVISLOSTI NA VĚKU MATKY</vt:lpstr>
      <vt:lpstr>NONDISJUNKCE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ÚBLG 1. LF UK a VFN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Biol-Magix</dc:creator>
  <cp:lastModifiedBy>Romana Mihalová</cp:lastModifiedBy>
  <cp:revision>171</cp:revision>
  <dcterms:created xsi:type="dcterms:W3CDTF">2004-03-30T06:27:31Z</dcterms:created>
  <dcterms:modified xsi:type="dcterms:W3CDTF">2021-03-09T15:43:25Z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0x01010011CE26C23CE53B47B80CF349BA12AD06</vt:lpwstr>
  </property>
</Properties>
</file>