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embeddedFontLst>
    <p:embeddedFont>
      <p:font typeface="Libre Baskerville"/>
      <p:regular r:id="rId15"/>
      <p:bold r:id="rId16"/>
      <p:italic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LibreBaskerville-regular.fntdata"/><Relationship Id="rId14" Type="http://schemas.openxmlformats.org/officeDocument/2006/relationships/slide" Target="slides/slide9.xml"/><Relationship Id="rId17" Type="http://schemas.openxmlformats.org/officeDocument/2006/relationships/font" Target="fonts/LibreBaskerville-italic.fntdata"/><Relationship Id="rId16" Type="http://schemas.openxmlformats.org/officeDocument/2006/relationships/font" Target="fonts/LibreBaskerville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cda20fd0ad_1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cda20fd0ad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cda20fd0ad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cda20fd0ad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cda20fd0ad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cda20fd0ad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cda20fd0ad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cda20fd0ad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cda20fd0ad_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cda20fd0ad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cda20fd0ad_1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cda20fd0ad_1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cda20fd0ad_1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cda20fd0ad_1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cda20fd0ad_1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cda20fd0ad_1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cda20fd0ad_1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cda20fd0ad_1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EFDC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">
            <a:off x="4986738" y="5"/>
            <a:ext cx="3522874" cy="49949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 flipH="1">
            <a:off x="331850" y="851825"/>
            <a:ext cx="4864500" cy="241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3980"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cs" sz="4280">
                <a:solidFill>
                  <a:srgbClr val="98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The </a:t>
            </a:r>
            <a:endParaRPr b="1" sz="4280">
              <a:solidFill>
                <a:srgbClr val="98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cs" sz="4280">
                <a:solidFill>
                  <a:srgbClr val="98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Thre</a:t>
            </a:r>
            <a:r>
              <a:rPr b="1" lang="cs" sz="4280">
                <a:solidFill>
                  <a:srgbClr val="98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 </a:t>
            </a:r>
            <a:r>
              <a:rPr b="1" lang="cs" sz="4280">
                <a:solidFill>
                  <a:srgbClr val="98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Feathers</a:t>
            </a:r>
            <a:endParaRPr b="1" sz="4280">
              <a:solidFill>
                <a:srgbClr val="98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" sz="3080">
                <a:solidFill>
                  <a:srgbClr val="98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Chapter V</a:t>
            </a:r>
            <a:endParaRPr sz="3080">
              <a:solidFill>
                <a:srgbClr val="98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115250" y="4000975"/>
            <a:ext cx="5297700" cy="162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t/>
            </a:r>
            <a:endParaRPr sz="1705">
              <a:solidFill>
                <a:srgbClr val="00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cs" sz="1439">
                <a:solidFill>
                  <a:srgbClr val="98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K. Fišerová, M. Dolgushina, T. Mašek, K. Burýšková, </a:t>
            </a:r>
            <a:endParaRPr sz="1439">
              <a:solidFill>
                <a:srgbClr val="98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cs" sz="1439">
                <a:solidFill>
                  <a:srgbClr val="98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T. Muricová, A. G. Holušková, Z. Laskowska</a:t>
            </a:r>
            <a:endParaRPr sz="1439">
              <a:solidFill>
                <a:srgbClr val="98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 rot="5400000">
            <a:off x="1877800" y="-1929850"/>
            <a:ext cx="5388400" cy="913835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/>
          <p:nvPr/>
        </p:nvSpPr>
        <p:spPr>
          <a:xfrm rot="10800000">
            <a:off x="0" y="-54825"/>
            <a:ext cx="9144000" cy="20919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4"/>
          <p:cNvSpPr txBox="1"/>
          <p:nvPr>
            <p:ph type="title"/>
          </p:nvPr>
        </p:nvSpPr>
        <p:spPr>
          <a:xfrm>
            <a:off x="311700" y="295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cs" sz="4020">
                <a:solidFill>
                  <a:srgbClr val="98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The Feather</a:t>
            </a:r>
            <a:endParaRPr b="1" sz="4020">
              <a:solidFill>
                <a:srgbClr val="98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311700" y="1597950"/>
            <a:ext cx="8520600" cy="293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rgbClr val="98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represents thoughts/fantasies</a:t>
            </a:r>
            <a:endParaRPr sz="2000">
              <a:solidFill>
                <a:srgbClr val="98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" sz="2000">
                <a:solidFill>
                  <a:srgbClr val="98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pa</a:t>
            </a:r>
            <a:r>
              <a:rPr lang="cs" sz="2000">
                <a:solidFill>
                  <a:srgbClr val="98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rs pro toto: representation of a bird</a:t>
            </a:r>
            <a:endParaRPr sz="2000">
              <a:solidFill>
                <a:srgbClr val="98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" sz="2000">
                <a:solidFill>
                  <a:srgbClr val="98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symbol for spiritual quality of consciousness</a:t>
            </a:r>
            <a:endParaRPr sz="2000">
              <a:solidFill>
                <a:srgbClr val="98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" sz="2000">
                <a:solidFill>
                  <a:srgbClr val="98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wandering of thoughts/imagination </a:t>
            </a:r>
            <a:endParaRPr sz="2000">
              <a:solidFill>
                <a:srgbClr val="98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" sz="2000">
                <a:solidFill>
                  <a:srgbClr val="98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irrational feminine element</a:t>
            </a:r>
            <a:endParaRPr sz="2000">
              <a:solidFill>
                <a:srgbClr val="98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cs" sz="2000">
                <a:solidFill>
                  <a:srgbClr val="98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losing the feather: becoming too rational and organized</a:t>
            </a:r>
            <a:endParaRPr sz="2000">
              <a:solidFill>
                <a:srgbClr val="98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5"/>
          <p:cNvPicPr preferRelativeResize="0"/>
          <p:nvPr/>
        </p:nvPicPr>
        <p:blipFill>
          <a:blip r:embed="rId3">
            <a:alphaModFix amt="34000"/>
          </a:blip>
          <a:stretch>
            <a:fillRect/>
          </a:stretch>
        </p:blipFill>
        <p:spPr>
          <a:xfrm>
            <a:off x="0" y="0"/>
            <a:ext cx="9144003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cs" sz="4020">
                <a:solidFill>
                  <a:srgbClr val="98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The Underground</a:t>
            </a:r>
            <a:endParaRPr b="1" sz="4020">
              <a:solidFill>
                <a:srgbClr val="98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423525" y="1820525"/>
            <a:ext cx="8208600" cy="344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rgbClr val="98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the </a:t>
            </a:r>
            <a:r>
              <a:rPr lang="cs" sz="2000">
                <a:solidFill>
                  <a:srgbClr val="98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underworld</a:t>
            </a:r>
            <a:r>
              <a:rPr lang="cs" sz="2000">
                <a:solidFill>
                  <a:srgbClr val="98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= depths of the unconscious</a:t>
            </a:r>
            <a:endParaRPr sz="2000">
              <a:solidFill>
                <a:srgbClr val="98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2000">
                <a:solidFill>
                  <a:srgbClr val="98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trapdoor and steps = human creation, not virginal nature</a:t>
            </a:r>
            <a:endParaRPr sz="2000">
              <a:solidFill>
                <a:srgbClr val="98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2000">
                <a:solidFill>
                  <a:srgbClr val="98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human creation - traces of former way of life? </a:t>
            </a:r>
            <a:endParaRPr sz="2000">
              <a:solidFill>
                <a:srgbClr val="98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2000">
                <a:solidFill>
                  <a:srgbClr val="98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formerly conscious elements - sunk in the unconscious</a:t>
            </a:r>
            <a:endParaRPr sz="2000">
              <a:solidFill>
                <a:srgbClr val="98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2000">
                <a:solidFill>
                  <a:srgbClr val="98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Dummling doesn’t fall - supported by the steps</a:t>
            </a:r>
            <a:endParaRPr sz="2000">
              <a:solidFill>
                <a:srgbClr val="98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98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EFDC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6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-57150" y="0"/>
            <a:ext cx="9258301" cy="617215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cs" sz="4020">
                <a:solidFill>
                  <a:srgbClr val="98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Frogs and Toads</a:t>
            </a:r>
            <a:endParaRPr b="1" sz="4020">
              <a:solidFill>
                <a:srgbClr val="98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78" name="Google Shape;78;p16"/>
          <p:cNvSpPr txBox="1"/>
          <p:nvPr>
            <p:ph idx="1" type="body"/>
          </p:nvPr>
        </p:nvSpPr>
        <p:spPr>
          <a:xfrm>
            <a:off x="411750" y="1967950"/>
            <a:ext cx="8320500" cy="322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rgbClr val="98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different versions: toad replaced with a frog</a:t>
            </a:r>
            <a:endParaRPr sz="2000">
              <a:solidFill>
                <a:srgbClr val="98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2000">
                <a:solidFill>
                  <a:srgbClr val="98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toad: feminine element</a:t>
            </a:r>
            <a:endParaRPr sz="2000">
              <a:solidFill>
                <a:srgbClr val="98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2000">
                <a:solidFill>
                  <a:srgbClr val="98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frog: masculine element</a:t>
            </a:r>
            <a:endParaRPr sz="2000">
              <a:solidFill>
                <a:srgbClr val="98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2000">
                <a:solidFill>
                  <a:srgbClr val="98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toad represents Mother Earth - uterus</a:t>
            </a:r>
            <a:endParaRPr sz="2000">
              <a:solidFill>
                <a:srgbClr val="98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2000">
                <a:solidFill>
                  <a:srgbClr val="98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in the story: toad = missing royal mother</a:t>
            </a:r>
            <a:endParaRPr sz="2000">
              <a:solidFill>
                <a:srgbClr val="98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000">
              <a:solidFill>
                <a:srgbClr val="98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7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7"/>
          <p:cNvSpPr txBox="1"/>
          <p:nvPr>
            <p:ph type="title"/>
          </p:nvPr>
        </p:nvSpPr>
        <p:spPr>
          <a:xfrm>
            <a:off x="582725" y="7928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cs" sz="4020">
                <a:solidFill>
                  <a:srgbClr val="CC4125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The Carpet</a:t>
            </a:r>
            <a:endParaRPr b="1" sz="4020">
              <a:solidFill>
                <a:srgbClr val="CC4125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85" name="Google Shape;85;p17"/>
          <p:cNvSpPr txBox="1"/>
          <p:nvPr>
            <p:ph idx="1" type="body"/>
          </p:nvPr>
        </p:nvSpPr>
        <p:spPr>
          <a:xfrm>
            <a:off x="379425" y="17271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2050">
                <a:solidFill>
                  <a:srgbClr val="CC4125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represents continuity of earth, basis, mothers body</a:t>
            </a:r>
            <a:endParaRPr sz="2050">
              <a:solidFill>
                <a:srgbClr val="CC4125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2050">
                <a:solidFill>
                  <a:srgbClr val="CC4125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protection from the evil influences </a:t>
            </a:r>
            <a:endParaRPr sz="2050">
              <a:solidFill>
                <a:srgbClr val="CC4125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2050">
                <a:solidFill>
                  <a:srgbClr val="CC4125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connection with Mother Earth: </a:t>
            </a:r>
            <a:r>
              <a:rPr lang="cs" sz="2050">
                <a:solidFill>
                  <a:srgbClr val="CC4125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territory</a:t>
            </a:r>
            <a:r>
              <a:rPr lang="cs" sz="2050">
                <a:solidFill>
                  <a:srgbClr val="CC4125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= mother</a:t>
            </a:r>
            <a:endParaRPr sz="2050">
              <a:solidFill>
                <a:srgbClr val="CC4125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2050">
                <a:solidFill>
                  <a:srgbClr val="CC4125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symbolic patterns  of the carpet = patterns of life</a:t>
            </a:r>
            <a:endParaRPr sz="2050">
              <a:solidFill>
                <a:srgbClr val="CC4125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cs" sz="2050">
                <a:solidFill>
                  <a:srgbClr val="CC4125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finding a beautiful a carpet = finding the pattern of life</a:t>
            </a:r>
            <a:endParaRPr sz="2050">
              <a:solidFill>
                <a:srgbClr val="CC4125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50" y="268042"/>
            <a:ext cx="9144000" cy="5143508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8"/>
          <p:cNvSpPr txBox="1"/>
          <p:nvPr>
            <p:ph type="title"/>
          </p:nvPr>
        </p:nvSpPr>
        <p:spPr>
          <a:xfrm>
            <a:off x="311688" y="152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cs" sz="4020">
                <a:solidFill>
                  <a:srgbClr val="BD303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The Ring</a:t>
            </a:r>
            <a:endParaRPr b="1" sz="4020">
              <a:solidFill>
                <a:srgbClr val="BD303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92" name="Google Shape;92;p18"/>
          <p:cNvSpPr txBox="1"/>
          <p:nvPr>
            <p:ph idx="1" type="body"/>
          </p:nvPr>
        </p:nvSpPr>
        <p:spPr>
          <a:xfrm>
            <a:off x="311688" y="14981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BD303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circular object = symbol of The Self</a:t>
            </a:r>
            <a:endParaRPr>
              <a:solidFill>
                <a:srgbClr val="BD303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cs">
                <a:solidFill>
                  <a:srgbClr val="BD303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represents connection (for ex. marriage ring)</a:t>
            </a:r>
            <a:endParaRPr>
              <a:solidFill>
                <a:srgbClr val="BD303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cs">
                <a:solidFill>
                  <a:srgbClr val="BD303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in mythology: negative aspect - being tied to something (demons)</a:t>
            </a:r>
            <a:endParaRPr>
              <a:solidFill>
                <a:srgbClr val="BD303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cs">
                <a:solidFill>
                  <a:srgbClr val="BD303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doesn’t have to be </a:t>
            </a:r>
            <a:r>
              <a:rPr lang="cs">
                <a:solidFill>
                  <a:srgbClr val="BD303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jewelry</a:t>
            </a:r>
            <a:r>
              <a:rPr lang="cs">
                <a:solidFill>
                  <a:srgbClr val="BD303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: temenos, witch’s ring</a:t>
            </a:r>
            <a:endParaRPr>
              <a:solidFill>
                <a:srgbClr val="BD303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cs">
                <a:solidFill>
                  <a:srgbClr val="BD303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in the story: golden ring</a:t>
            </a:r>
            <a:endParaRPr>
              <a:solidFill>
                <a:srgbClr val="BD303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cs">
                <a:solidFill>
                  <a:srgbClr val="BD303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gold: symbol of the Sun, eternity, immortality</a:t>
            </a:r>
            <a:endParaRPr>
              <a:solidFill>
                <a:srgbClr val="BD303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9"/>
          <p:cNvPicPr preferRelativeResize="0"/>
          <p:nvPr/>
        </p:nvPicPr>
        <p:blipFill>
          <a:blip r:embed="rId3">
            <a:alphaModFix amt="36000"/>
          </a:blip>
          <a:stretch>
            <a:fillRect/>
          </a:stretch>
        </p:blipFill>
        <p:spPr>
          <a:xfrm>
            <a:off x="0" y="-147950"/>
            <a:ext cx="9217574" cy="5439387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cs" sz="3520">
                <a:solidFill>
                  <a:srgbClr val="98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The </a:t>
            </a:r>
            <a:r>
              <a:rPr b="1" lang="cs" sz="3520">
                <a:solidFill>
                  <a:srgbClr val="98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Chariot</a:t>
            </a:r>
            <a:r>
              <a:rPr b="1" lang="cs" sz="3520">
                <a:solidFill>
                  <a:srgbClr val="98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b="1" lang="cs" sz="3400">
                <a:solidFill>
                  <a:srgbClr val="98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&amp; </a:t>
            </a:r>
            <a:r>
              <a:rPr b="1" lang="cs" sz="3520">
                <a:solidFill>
                  <a:srgbClr val="98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The Animal Bride</a:t>
            </a:r>
            <a:endParaRPr b="1" sz="3520">
              <a:solidFill>
                <a:srgbClr val="98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99" name="Google Shape;99;p19"/>
          <p:cNvSpPr txBox="1"/>
          <p:nvPr>
            <p:ph idx="1" type="body"/>
          </p:nvPr>
        </p:nvSpPr>
        <p:spPr>
          <a:xfrm>
            <a:off x="311700" y="1471500"/>
            <a:ext cx="8279700" cy="384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984">
                <a:solidFill>
                  <a:srgbClr val="98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mother principle in the </a:t>
            </a:r>
            <a:r>
              <a:rPr lang="cs" sz="1984">
                <a:solidFill>
                  <a:srgbClr val="98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underground = unconscious</a:t>
            </a:r>
            <a:endParaRPr sz="1984">
              <a:solidFill>
                <a:srgbClr val="98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984">
                <a:solidFill>
                  <a:srgbClr val="98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accepting the animal bride = accepting the anima</a:t>
            </a:r>
            <a:endParaRPr sz="1984">
              <a:solidFill>
                <a:srgbClr val="98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984">
                <a:solidFill>
                  <a:srgbClr val="98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carrot: phallic symbol, sexual meaning</a:t>
            </a:r>
            <a:endParaRPr sz="1984">
              <a:solidFill>
                <a:srgbClr val="98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984">
                <a:solidFill>
                  <a:srgbClr val="98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the anima transferred by sex/sexual fantasy</a:t>
            </a:r>
            <a:endParaRPr sz="1984">
              <a:solidFill>
                <a:srgbClr val="98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984">
                <a:solidFill>
                  <a:srgbClr val="98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mice = soul, unconscious personality</a:t>
            </a:r>
            <a:endParaRPr sz="1984">
              <a:solidFill>
                <a:srgbClr val="98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cs" sz="1984">
                <a:solidFill>
                  <a:srgbClr val="98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mice + the carrot = substructure of the anima</a:t>
            </a:r>
            <a:endParaRPr sz="1984">
              <a:solidFill>
                <a:srgbClr val="98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0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-61000" y="-450803"/>
            <a:ext cx="9205002" cy="575313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0"/>
          <p:cNvSpPr txBox="1"/>
          <p:nvPr>
            <p:ph type="title"/>
          </p:nvPr>
        </p:nvSpPr>
        <p:spPr>
          <a:xfrm>
            <a:off x="281200" y="455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cs" sz="3820">
                <a:solidFill>
                  <a:srgbClr val="98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III </a:t>
            </a:r>
            <a:r>
              <a:rPr b="1" lang="cs" sz="3800">
                <a:solidFill>
                  <a:srgbClr val="98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&amp;</a:t>
            </a:r>
            <a:r>
              <a:rPr b="1" lang="cs" sz="3100">
                <a:solidFill>
                  <a:srgbClr val="98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b="1" lang="cs" sz="3820">
                <a:solidFill>
                  <a:srgbClr val="98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IV</a:t>
            </a:r>
            <a:endParaRPr b="1" sz="3820">
              <a:solidFill>
                <a:srgbClr val="98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106" name="Google Shape;106;p20"/>
          <p:cNvSpPr txBox="1"/>
          <p:nvPr>
            <p:ph idx="1" type="body"/>
          </p:nvPr>
        </p:nvSpPr>
        <p:spPr>
          <a:xfrm>
            <a:off x="247350" y="1358050"/>
            <a:ext cx="8748600" cy="394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b="1" lang="cs" sz="1956" u="sng">
                <a:solidFill>
                  <a:srgbClr val="98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Three</a:t>
            </a:r>
            <a:r>
              <a:rPr lang="cs" sz="1956">
                <a:solidFill>
                  <a:srgbClr val="98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: traditional masculine number</a:t>
            </a:r>
            <a:endParaRPr sz="1956">
              <a:solidFill>
                <a:srgbClr val="98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rtl="0" algn="ctr"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buSzPts val="605"/>
              <a:buNone/>
            </a:pPr>
            <a:r>
              <a:rPr lang="cs" sz="1956">
                <a:solidFill>
                  <a:srgbClr val="98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associated with movement and time </a:t>
            </a:r>
            <a:endParaRPr sz="1956">
              <a:solidFill>
                <a:srgbClr val="98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rtl="0" algn="ctr"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buSzPts val="605"/>
              <a:buNone/>
            </a:pPr>
            <a:r>
              <a:rPr lang="cs" sz="1956">
                <a:solidFill>
                  <a:srgbClr val="98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</a:t>
            </a:r>
            <a:r>
              <a:rPr lang="cs" sz="1956">
                <a:solidFill>
                  <a:srgbClr val="98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riadic gods of time - past, present, future</a:t>
            </a:r>
            <a:endParaRPr sz="1956">
              <a:solidFill>
                <a:srgbClr val="98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rtl="0" algn="ctr"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buSzPts val="605"/>
              <a:buNone/>
            </a:pPr>
            <a:r>
              <a:rPr lang="cs" sz="1956">
                <a:solidFill>
                  <a:srgbClr val="98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three phases of fairy tales: represents movement and time</a:t>
            </a:r>
            <a:endParaRPr sz="1956">
              <a:solidFill>
                <a:srgbClr val="98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rtl="0" algn="ctr"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buSzPts val="605"/>
              <a:buNone/>
            </a:pPr>
            <a:r>
              <a:rPr b="1" lang="cs" sz="1956" u="sng">
                <a:solidFill>
                  <a:srgbClr val="98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Four</a:t>
            </a:r>
            <a:r>
              <a:rPr lang="cs" sz="1956">
                <a:solidFill>
                  <a:srgbClr val="98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: 4th phase - lysis or catastrophe</a:t>
            </a:r>
            <a:endParaRPr sz="1956">
              <a:solidFill>
                <a:srgbClr val="98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rtl="0" algn="ctr"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buSzPts val="605"/>
              <a:buNone/>
            </a:pPr>
            <a:r>
              <a:rPr lang="cs" sz="1956">
                <a:solidFill>
                  <a:srgbClr val="98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leads to a new dimension - different than the previous steps</a:t>
            </a:r>
            <a:endParaRPr sz="1956">
              <a:solidFill>
                <a:srgbClr val="98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rtl="0" algn="l"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buSzPts val="605"/>
              <a:buNone/>
            </a:pPr>
            <a:r>
              <a:t/>
            </a:r>
            <a:endParaRPr sz="1090">
              <a:solidFill>
                <a:srgbClr val="98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SzPts val="605"/>
              <a:buNone/>
            </a:pPr>
            <a:r>
              <a:t/>
            </a:r>
            <a:endParaRPr sz="1090">
              <a:solidFill>
                <a:srgbClr val="98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EFDC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59100" y="-743738"/>
            <a:ext cx="9973350" cy="6781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cs" sz="4020">
                <a:solidFill>
                  <a:srgbClr val="98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Thanks for your attention! </a:t>
            </a:r>
            <a:endParaRPr b="1" sz="4020">
              <a:solidFill>
                <a:srgbClr val="98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113" name="Google Shape;113;p21"/>
          <p:cNvSpPr txBox="1"/>
          <p:nvPr>
            <p:ph idx="4294967295" type="body"/>
          </p:nvPr>
        </p:nvSpPr>
        <p:spPr>
          <a:xfrm>
            <a:off x="413325" y="15692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98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