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76" r:id="rId2"/>
    <p:sldId id="298" r:id="rId3"/>
    <p:sldId id="299" r:id="rId4"/>
    <p:sldId id="29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просодия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Фонетика русского языка</a:t>
            </a:r>
          </a:p>
        </p:txBody>
      </p:sp>
    </p:spTree>
    <p:extLst>
      <p:ext uri="{BB962C8B-B14F-4D97-AF65-F5344CB8AC3E}">
        <p14:creationId xmlns:p14="http://schemas.microsoft.com/office/powerpoint/2010/main" val="3069580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Компоненты ударения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fontScale="92500"/>
          </a:bodyPr>
          <a:lstStyle/>
          <a:p>
            <a:r>
              <a:rPr lang="ru-RU" sz="2400" dirty="0"/>
              <a:t>4 фонетических компонента ударения (по преобладающему компоненту определяется фонетический тип ударения): </a:t>
            </a:r>
          </a:p>
          <a:p>
            <a:r>
              <a:rPr lang="ru-RU" sz="2400" b="1" dirty="0"/>
              <a:t>длительность</a:t>
            </a:r>
            <a:r>
              <a:rPr lang="ru-RU" sz="2400" dirty="0"/>
              <a:t> (количественное</a:t>
            </a:r>
            <a:r>
              <a:rPr lang="cs-CZ" sz="2400" dirty="0"/>
              <a:t> </a:t>
            </a:r>
            <a:r>
              <a:rPr lang="ru-RU" sz="2400" dirty="0"/>
              <a:t>ударение), но в чистом виде оно не зарегистрировано);</a:t>
            </a:r>
          </a:p>
          <a:p>
            <a:r>
              <a:rPr lang="ru-RU" sz="2400" b="1" dirty="0"/>
              <a:t>высота голосового тона</a:t>
            </a:r>
            <a:r>
              <a:rPr lang="ru-RU" sz="2400" dirty="0"/>
              <a:t> (музыкальное ударение);</a:t>
            </a:r>
          </a:p>
          <a:p>
            <a:r>
              <a:rPr lang="ru-RU" sz="2400" b="1" dirty="0"/>
              <a:t>интенсивность</a:t>
            </a:r>
            <a:r>
              <a:rPr lang="ru-RU" sz="2400" dirty="0"/>
              <a:t>, достигаемая увеличением мускульного напряжения и усилением выдоха (динамическое);</a:t>
            </a:r>
          </a:p>
          <a:p>
            <a:r>
              <a:rPr lang="ru-RU" sz="2400" b="1" dirty="0"/>
              <a:t>тембральные характеристики</a:t>
            </a:r>
            <a:r>
              <a:rPr lang="ru-RU" sz="2400" dirty="0"/>
              <a:t> (качественное). </a:t>
            </a:r>
          </a:p>
          <a:p>
            <a:pPr>
              <a:lnSpc>
                <a:spcPct val="120000"/>
              </a:lnSpc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3743299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Русское (словесное) ударение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buNone/>
            </a:pPr>
            <a:r>
              <a:rPr lang="ru-RU" sz="2400" dirty="0"/>
              <a:t>Размещение словесного ударения подчиняется определенным закономерностям, что еще в большей мере ограничивает свободу передвижения ударения.</a:t>
            </a:r>
          </a:p>
          <a:p>
            <a:pPr>
              <a:lnSpc>
                <a:spcPct val="120000"/>
              </a:lnSpc>
              <a:buNone/>
            </a:pPr>
            <a:r>
              <a:rPr lang="ru-RU" sz="2400" dirty="0"/>
              <a:t>Русское словесное ударение по своей фонетической природе является </a:t>
            </a:r>
            <a:r>
              <a:rPr lang="ru-RU" sz="2400" b="1" dirty="0">
                <a:solidFill>
                  <a:schemeClr val="tx1"/>
                </a:solidFill>
              </a:rPr>
              <a:t>количественно – качественным</a:t>
            </a:r>
            <a:r>
              <a:rPr lang="ru-RU" sz="2400" dirty="0"/>
              <a:t>, оно сильно центрировано и сопровождается редукцией безударных слогов.</a:t>
            </a:r>
          </a:p>
          <a:p>
            <a:pPr>
              <a:lnSpc>
                <a:spcPct val="120000"/>
              </a:lnSpc>
              <a:buNone/>
            </a:pPr>
            <a:r>
              <a:rPr lang="ru-RU" sz="2400" dirty="0"/>
              <a:t>По своему размещению в слове русское ударение считается </a:t>
            </a:r>
            <a:r>
              <a:rPr lang="ru-RU" sz="2400" b="1" dirty="0">
                <a:solidFill>
                  <a:schemeClr val="tx1"/>
                </a:solidFill>
              </a:rPr>
              <a:t>разноместным (свободным)</a:t>
            </a:r>
            <a:r>
              <a:rPr lang="ru-RU" sz="2400" b="1" dirty="0"/>
              <a:t> </a:t>
            </a:r>
            <a:r>
              <a:rPr lang="ru-RU" sz="2400" dirty="0"/>
              <a:t>и </a:t>
            </a:r>
            <a:r>
              <a:rPr lang="ru-RU" sz="2400" b="1" dirty="0">
                <a:solidFill>
                  <a:schemeClr val="tx1"/>
                </a:solidFill>
              </a:rPr>
              <a:t>подвижным</a:t>
            </a:r>
            <a:r>
              <a:rPr lang="ru-RU" sz="2400" dirty="0"/>
              <a:t>, хотя его свобода ограничена многими морфологическими факторами.</a:t>
            </a:r>
            <a:endParaRPr lang="ru-RU" alt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76583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Русское (словесное) ударение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b="1" dirty="0"/>
              <a:t>Разноместное</a:t>
            </a:r>
            <a:r>
              <a:rPr lang="ru-RU" altLang="ru-RU" sz="2400" dirty="0"/>
              <a:t> ударение (свободное), не закреплено за определённым слогом</a:t>
            </a:r>
            <a:r>
              <a:rPr lang="ru-RU" altLang="ru-RU" sz="2400" i="1" dirty="0"/>
              <a:t>: де́рево (1-й слог), доро́га (2-й слог), молоко́ (3-й слог)</a:t>
            </a:r>
            <a:r>
              <a:rPr lang="ru-RU" altLang="ru-RU" sz="2400" dirty="0"/>
              <a:t>. </a:t>
            </a:r>
            <a:r>
              <a:rPr lang="ru-RU" altLang="ru-RU" sz="2400" b="1" dirty="0"/>
              <a:t>	</a:t>
            </a:r>
          </a:p>
          <a:p>
            <a:pPr>
              <a:buNone/>
            </a:pPr>
            <a:r>
              <a:rPr lang="ru-RU" altLang="ru-RU" sz="2400" b="1" dirty="0"/>
              <a:t>Подвижное</a:t>
            </a:r>
            <a:r>
              <a:rPr lang="ru-RU" altLang="ru-RU" sz="2400" dirty="0"/>
              <a:t> ударение, может изменять своё место в различных формах одного слова : </a:t>
            </a:r>
            <a:r>
              <a:rPr lang="ru-RU" altLang="ru-RU" sz="2400" i="1" dirty="0"/>
              <a:t>нога́ (И.п. ед.ч.)</a:t>
            </a:r>
            <a:r>
              <a:rPr lang="ru-RU" altLang="ru-RU" sz="2400" dirty="0"/>
              <a:t> – </a:t>
            </a:r>
            <a:r>
              <a:rPr lang="ru-RU" altLang="ru-RU" sz="2400" i="1" dirty="0"/>
              <a:t>но́ги (И.п. мн.ч.) – без ноги́ (Р.п. ед.ч.).</a:t>
            </a: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2485465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Русское (словесное) ударение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buNone/>
            </a:pPr>
            <a:r>
              <a:rPr lang="ru-RU" sz="2400" dirty="0"/>
              <a:t>Русское ударение может располагаться на любом по счету слоге слова и на любой морфеме, но </a:t>
            </a:r>
            <a:r>
              <a:rPr lang="ru-RU" sz="2400" b="1" dirty="0"/>
              <a:t>тяготеет к середине слова</a:t>
            </a:r>
            <a:r>
              <a:rPr lang="ru-RU" sz="2400" dirty="0"/>
              <a:t> (в исконной лексике несколько ближе к началу слова, в заимствованной - к концу в связи с ударностью суффиксов и морфонологических финалей), избирая чаще всего корень или суффикс. </a:t>
            </a:r>
          </a:p>
          <a:p>
            <a:pPr>
              <a:lnSpc>
                <a:spcPct val="120000"/>
              </a:lnSpc>
              <a:buNone/>
            </a:pPr>
            <a:r>
              <a:rPr lang="ru-RU" sz="2400" dirty="0"/>
              <a:t>В наибольшем количестве исконно русской лексики наблюдается переход ударения на ряд приставок русского происхождения.</a:t>
            </a:r>
            <a:endParaRPr lang="ru-RU" alt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214131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Основное и побочное ударение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ru-RU" altLang="ru-RU" sz="2400" dirty="0"/>
              <a:t>В сложных словах может быть несколько ударений: </a:t>
            </a:r>
            <a:r>
              <a:rPr lang="ru-RU" altLang="ru-RU" sz="2400" i="1" dirty="0"/>
              <a:t>самол′ётострое́ние</a:t>
            </a:r>
            <a:r>
              <a:rPr lang="ru-RU" alt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3115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Функции ударения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ru-RU" altLang="ru-RU" sz="2400" b="1" dirty="0"/>
              <a:t>Организующая функция </a:t>
            </a:r>
            <a:r>
              <a:rPr lang="ru-RU" altLang="ru-RU" sz="2400" dirty="0"/>
              <a:t>– группа слогов с единым ударением составляет </a:t>
            </a:r>
            <a:r>
              <a:rPr lang="ru-RU" altLang="ru-RU" sz="2400" b="1" dirty="0"/>
              <a:t>фонетическое слово</a:t>
            </a:r>
            <a:r>
              <a:rPr lang="ru-RU" altLang="ru-RU" sz="2400" dirty="0"/>
              <a:t>, границы которого не всегда совпадают с границами слова лексического: </a:t>
            </a:r>
          </a:p>
          <a:p>
            <a:pPr>
              <a:lnSpc>
                <a:spcPct val="120000"/>
              </a:lnSpc>
              <a:buNone/>
            </a:pPr>
            <a:r>
              <a:rPr lang="ru-RU" altLang="ru-RU" sz="2400" dirty="0"/>
              <a:t>	</a:t>
            </a:r>
            <a:r>
              <a:rPr lang="ru-RU" altLang="ru-RU" sz="2400" i="1" dirty="0"/>
              <a:t>в поля</a:t>
            </a:r>
            <a:r>
              <a:rPr lang="ru-RU" altLang="ru-RU" sz="2400" dirty="0"/>
              <a:t> [фп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˄</a:t>
            </a:r>
            <a:r>
              <a:rPr lang="ru-RU" altLang="ru-RU" sz="2400" dirty="0"/>
              <a:t>лʼ′а].</a:t>
            </a:r>
          </a:p>
        </p:txBody>
      </p:sp>
    </p:spTree>
    <p:extLst>
      <p:ext uri="{BB962C8B-B14F-4D97-AF65-F5344CB8AC3E}">
        <p14:creationId xmlns:p14="http://schemas.microsoft.com/office/powerpoint/2010/main" val="2463769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Функции ударения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ru-RU" altLang="ru-RU" sz="2400" b="1" dirty="0"/>
              <a:t>Смыслоразличительная функция</a:t>
            </a:r>
          </a:p>
          <a:p>
            <a:pPr>
              <a:lnSpc>
                <a:spcPct val="120000"/>
              </a:lnSpc>
              <a:buNone/>
            </a:pPr>
            <a:r>
              <a:rPr lang="ru-RU" altLang="ru-RU" sz="2400" dirty="0"/>
              <a:t>Ударение может различать</a:t>
            </a:r>
            <a:r>
              <a:rPr lang="en-US" altLang="ru-RU" sz="2400" dirty="0"/>
              <a:t>:</a:t>
            </a:r>
            <a:endParaRPr lang="ru-RU" altLang="ru-RU" sz="2400" dirty="0"/>
          </a:p>
          <a:p>
            <a:pPr>
              <a:lnSpc>
                <a:spcPct val="120000"/>
              </a:lnSpc>
              <a:buNone/>
            </a:pPr>
            <a:r>
              <a:rPr lang="ru-RU" altLang="ru-RU" sz="2400" dirty="0"/>
              <a:t>	а) разные слова: </a:t>
            </a:r>
            <a:r>
              <a:rPr lang="ru-RU" altLang="ru-RU" sz="2400" i="1" dirty="0"/>
              <a:t>му́ка – мука́, за́мок – замо́к</a:t>
            </a:r>
            <a:r>
              <a:rPr lang="ru-RU" altLang="ru-RU" sz="2400" dirty="0"/>
              <a:t>,</a:t>
            </a:r>
          </a:p>
          <a:p>
            <a:pPr>
              <a:lnSpc>
                <a:spcPct val="120000"/>
              </a:lnSpc>
              <a:buNone/>
            </a:pPr>
            <a:r>
              <a:rPr lang="ru-RU" altLang="ru-RU" sz="2400" dirty="0"/>
              <a:t>	б) формы одного слова: </a:t>
            </a:r>
            <a:r>
              <a:rPr lang="ru-RU" altLang="ru-RU" sz="2400" i="1" dirty="0"/>
              <a:t>зе́мли – земли́</a:t>
            </a:r>
            <a:r>
              <a:rPr lang="ru-RU" alt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4472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ударения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ru-RU" altLang="ru-RU" sz="2400" b="1" dirty="0"/>
              <a:t>Словесное ударение</a:t>
            </a:r>
            <a:r>
              <a:rPr lang="ru-RU" altLang="ru-RU" sz="2400" dirty="0"/>
              <a:t> – это произношение одного из слогов в слове с большей длительностью и  особой тембровой окраской. Такой слог называется ударным. Служебные слова и частицы обычно не имеют ударения и примыкают к самостоятельным словам, составляя с ними одно фонетическое слово: </a:t>
            </a:r>
          </a:p>
          <a:p>
            <a:pPr>
              <a:lnSpc>
                <a:spcPct val="120000"/>
              </a:lnSpc>
              <a:buNone/>
            </a:pPr>
            <a:r>
              <a:rPr lang="ru-RU" altLang="ru-RU" sz="2400" dirty="0"/>
              <a:t>	под горой [пъдг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˄</a:t>
            </a:r>
            <a:r>
              <a:rPr lang="ru-RU" altLang="ru-RU" sz="2400" dirty="0"/>
              <a:t>р´о</a:t>
            </a:r>
            <a:r>
              <a:rPr lang="cs-CZ" altLang="ru-RU" sz="2400" dirty="0"/>
              <a:t>j</a:t>
            </a:r>
            <a:r>
              <a:rPr lang="ru-RU" altLang="ru-RU" sz="24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021674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ударения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b="1" dirty="0"/>
              <a:t>Ударение синтагматическое</a:t>
            </a:r>
            <a:r>
              <a:rPr lang="ru-RU" altLang="ru-RU" sz="2400" dirty="0"/>
              <a:t> – выделение одного из слов в речевом такте (синтагме) путём усиления словесного ударения, объединяющего разные слова в одну синтагму:</a:t>
            </a:r>
          </a:p>
          <a:p>
            <a:pPr>
              <a:buNone/>
            </a:pPr>
            <a:r>
              <a:rPr lang="ru-RU" altLang="ru-RU" sz="2400" i="1" dirty="0"/>
              <a:t>	Есть в осени первоначальной / короткая, / но дивная пора //.</a:t>
            </a:r>
            <a:r>
              <a:rPr lang="ru-RU" altLang="ru-RU" sz="2400" dirty="0"/>
              <a:t> </a:t>
            </a:r>
          </a:p>
          <a:p>
            <a:pPr>
              <a:buNone/>
            </a:pPr>
            <a:r>
              <a:rPr lang="ru-RU" altLang="ru-RU" sz="2400" dirty="0"/>
              <a:t>	Во фразе обычно выделяется несколько речевых тактов.  </a:t>
            </a:r>
          </a:p>
          <a:p>
            <a:pPr>
              <a:lnSpc>
                <a:spcPct val="120000"/>
              </a:lnSpc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223094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ударения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ru-RU" altLang="ru-RU" sz="2400" b="1" dirty="0"/>
              <a:t>Ударение фразовое</a:t>
            </a:r>
            <a:r>
              <a:rPr lang="ru-RU" altLang="ru-RU" sz="2400" dirty="0"/>
              <a:t> - выделение одного из слов во фразе путём усиления словесного ударения. Фразовое ударение обычно падает на ударный гласный последнего слова в конечном речевом такте (синтагме): </a:t>
            </a:r>
            <a:r>
              <a:rPr lang="ru-RU" altLang="ru-RU" sz="2400" i="1" dirty="0"/>
              <a:t>Есть в осени первоначальной / короткая, / но</a:t>
            </a:r>
            <a:r>
              <a:rPr lang="ru-RU" altLang="ru-RU" sz="2400" dirty="0"/>
              <a:t> </a:t>
            </a:r>
            <a:r>
              <a:rPr lang="ru-RU" altLang="ru-RU" sz="2400" i="1" dirty="0"/>
              <a:t>дивная </a:t>
            </a:r>
            <a:r>
              <a:rPr lang="ru-RU" altLang="ru-RU" sz="2400" i="1" u="sng" dirty="0"/>
              <a:t>пора </a:t>
            </a:r>
            <a:r>
              <a:rPr lang="ru-RU" altLang="ru-RU" sz="2400" i="1" dirty="0"/>
              <a:t>//.</a:t>
            </a:r>
            <a:r>
              <a:rPr lang="ru-RU" altLang="ru-RU" sz="2400" dirty="0"/>
              <a:t>  </a:t>
            </a:r>
          </a:p>
          <a:p>
            <a:pPr>
              <a:lnSpc>
                <a:spcPct val="120000"/>
              </a:lnSpc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1775975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определение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(от греч. prosodikos относящийся к ударению) – </a:t>
            </a:r>
          </a:p>
          <a:p>
            <a:pPr marL="0" indent="0">
              <a:buNone/>
            </a:pPr>
            <a:r>
              <a:rPr lang="ru-RU" sz="2400" dirty="0"/>
              <a:t>фонетические свойства речи, которым, как правило, для своей реализации необходимы большие, чем звук, сегменты (отрезки) речевого потока. </a:t>
            </a:r>
          </a:p>
          <a:p>
            <a:pPr marL="0" indent="0">
              <a:buNone/>
            </a:pPr>
            <a:r>
              <a:rPr lang="ru-RU" sz="2400" dirty="0"/>
              <a:t>Синонимичен термину супрасегментные характеристики.</a:t>
            </a: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2687907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ударения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ru-RU" altLang="ru-RU" sz="2400" dirty="0"/>
              <a:t>В зависимости от функций в такте (фразе) выделяется  </a:t>
            </a:r>
            <a:r>
              <a:rPr lang="ru-RU" altLang="ru-RU" sz="2400" i="1" dirty="0"/>
              <a:t>логическое</a:t>
            </a:r>
            <a:r>
              <a:rPr lang="ru-RU" altLang="ru-RU" sz="2400" dirty="0"/>
              <a:t> и </a:t>
            </a:r>
            <a:r>
              <a:rPr lang="ru-RU" altLang="ru-RU" sz="2400" i="1" dirty="0"/>
              <a:t>эмфатическое</a:t>
            </a:r>
            <a:r>
              <a:rPr lang="ru-RU" altLang="ru-RU" sz="2400" dirty="0"/>
              <a:t> ударение.</a:t>
            </a:r>
          </a:p>
          <a:p>
            <a:pPr>
              <a:lnSpc>
                <a:spcPct val="90000"/>
              </a:lnSpc>
              <a:buNone/>
            </a:pPr>
            <a:endParaRPr lang="ru-RU" altLang="ru-RU" sz="2400" b="1" i="1" dirty="0"/>
          </a:p>
          <a:p>
            <a:pPr>
              <a:lnSpc>
                <a:spcPct val="90000"/>
              </a:lnSpc>
              <a:buNone/>
            </a:pPr>
            <a:r>
              <a:rPr lang="ru-RU" altLang="ru-RU" sz="2400" b="1" dirty="0"/>
              <a:t>Ударение</a:t>
            </a:r>
            <a:r>
              <a:rPr lang="ru-RU" altLang="ru-RU" sz="2400" b="1" i="1" dirty="0"/>
              <a:t> логическое (смысловое)</a:t>
            </a:r>
            <a:r>
              <a:rPr lang="ru-RU" altLang="ru-RU" sz="2400" dirty="0"/>
              <a:t> – выделение слова, на котором сосредоточено основное внимание говорящего. 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sz="2400" i="1" dirty="0"/>
              <a:t>	</a:t>
            </a:r>
            <a:endParaRPr lang="ru-RU" altLang="ru-RU" sz="2400" dirty="0"/>
          </a:p>
          <a:p>
            <a:pPr>
              <a:lnSpc>
                <a:spcPct val="90000"/>
              </a:lnSpc>
              <a:buNone/>
            </a:pPr>
            <a:endParaRPr lang="ru-RU" altLang="ru-RU" sz="2400" dirty="0"/>
          </a:p>
          <a:p>
            <a:pPr>
              <a:lnSpc>
                <a:spcPct val="120000"/>
              </a:lnSpc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599821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ударения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ru-RU" altLang="ru-RU" sz="2400" i="1" dirty="0"/>
              <a:t>	- Ты едешь в Москву </a:t>
            </a:r>
            <a:r>
              <a:rPr lang="ru-RU" altLang="ru-RU" sz="2400" b="1" i="1" dirty="0"/>
              <a:t>во вторник</a:t>
            </a:r>
            <a:r>
              <a:rPr lang="ru-RU" altLang="ru-RU" sz="2400" i="1" dirty="0"/>
              <a:t>?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sz="2400" i="1" dirty="0"/>
              <a:t>	- Нет, в среду.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sz="2400" i="1" dirty="0"/>
              <a:t>	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sz="2400" i="1" dirty="0"/>
              <a:t>	- Ты едешь </a:t>
            </a:r>
            <a:r>
              <a:rPr lang="ru-RU" altLang="ru-RU" sz="2400" b="1" i="1" dirty="0"/>
              <a:t>в Москву </a:t>
            </a:r>
            <a:r>
              <a:rPr lang="ru-RU" altLang="ru-RU" sz="2400" i="1" dirty="0"/>
              <a:t>во вторник?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sz="2400" i="1" dirty="0"/>
              <a:t>	- Нет, в Питер.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sz="2400" i="1" dirty="0"/>
              <a:t>	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sz="2400" i="1" dirty="0"/>
              <a:t>	- Ты</a:t>
            </a:r>
            <a:r>
              <a:rPr lang="ru-RU" altLang="ru-RU" sz="2400" b="1" i="1" dirty="0"/>
              <a:t> едешь </a:t>
            </a:r>
            <a:r>
              <a:rPr lang="ru-RU" altLang="ru-RU" sz="2400" i="1" dirty="0"/>
              <a:t>в Москву во вторник?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sz="2400" i="1" dirty="0"/>
              <a:t>	- Нет, не еду. Я передумал.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sz="2400" i="1" dirty="0"/>
              <a:t>	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sz="2400" i="1" dirty="0"/>
              <a:t>	- </a:t>
            </a:r>
            <a:r>
              <a:rPr lang="ru-RU" altLang="ru-RU" sz="2400" b="1" i="1" dirty="0"/>
              <a:t>Ты</a:t>
            </a:r>
            <a:r>
              <a:rPr lang="ru-RU" altLang="ru-RU" sz="2400" i="1" dirty="0"/>
              <a:t> едешь в Москву во вторник?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sz="2400" i="1" dirty="0"/>
              <a:t>	- Нет, едет Петров.</a:t>
            </a:r>
            <a:endParaRPr lang="ru-RU" altLang="ru-RU" sz="2400" dirty="0"/>
          </a:p>
          <a:p>
            <a:pPr>
              <a:lnSpc>
                <a:spcPct val="90000"/>
              </a:lnSpc>
              <a:buNone/>
            </a:pPr>
            <a:endParaRPr lang="ru-RU" altLang="ru-RU" sz="2400" dirty="0"/>
          </a:p>
          <a:p>
            <a:pPr>
              <a:lnSpc>
                <a:spcPct val="120000"/>
              </a:lnSpc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31216698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ударения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b="1" dirty="0"/>
              <a:t>Ударение </a:t>
            </a:r>
            <a:r>
              <a:rPr lang="ru-RU" altLang="ru-RU" sz="2400" b="1" i="1" dirty="0"/>
              <a:t>эмфатическое</a:t>
            </a:r>
            <a:r>
              <a:rPr lang="ru-RU" altLang="ru-RU" sz="2400" dirty="0"/>
              <a:t> </a:t>
            </a:r>
          </a:p>
          <a:p>
            <a:pPr>
              <a:buNone/>
            </a:pPr>
            <a:r>
              <a:rPr lang="ru-RU" altLang="ru-RU" sz="2400" dirty="0"/>
              <a:t>	(греч. </a:t>
            </a:r>
            <a:r>
              <a:rPr lang="en-US" altLang="ru-RU" sz="2400" i="1" dirty="0" err="1"/>
              <a:t>emphatikos</a:t>
            </a:r>
            <a:r>
              <a:rPr lang="en-US" altLang="ru-RU" sz="2400" i="1" dirty="0"/>
              <a:t> </a:t>
            </a:r>
            <a:r>
              <a:rPr lang="ru-RU" altLang="ru-RU" sz="2400" dirty="0"/>
              <a:t>«выразительный») - выделение слова с помощью фонетических средств для подчёркивания эмоций: </a:t>
            </a:r>
          </a:p>
          <a:p>
            <a:pPr>
              <a:buNone/>
            </a:pPr>
            <a:r>
              <a:rPr lang="ru-RU" altLang="ru-RU" sz="2400" dirty="0"/>
              <a:t>	- долгое произношение ударных гласных голубчик - [</a:t>
            </a:r>
            <a:r>
              <a:rPr lang="ru-RU" altLang="ru-RU" sz="2400" i="1" dirty="0"/>
              <a:t>галу-у-пчик</a:t>
            </a:r>
            <a:r>
              <a:rPr lang="ru-RU" altLang="ru-RU" sz="2400" dirty="0"/>
              <a:t>]</a:t>
            </a:r>
            <a:r>
              <a:rPr lang="ru-RU" altLang="ru-RU" sz="2400" i="1" dirty="0"/>
              <a:t>, </a:t>
            </a:r>
          </a:p>
          <a:p>
            <a:pPr>
              <a:buNone/>
            </a:pPr>
            <a:r>
              <a:rPr lang="ru-RU" altLang="ru-RU" sz="2400" i="1" dirty="0"/>
              <a:t>	- </a:t>
            </a:r>
            <a:r>
              <a:rPr lang="ru-RU" altLang="ru-RU" sz="2400" dirty="0"/>
              <a:t>протяжное произношение согласных ужасный - [</a:t>
            </a:r>
            <a:r>
              <a:rPr lang="ru-RU" altLang="ru-RU" sz="2400" i="1" dirty="0"/>
              <a:t>уж-жасный</a:t>
            </a:r>
            <a:r>
              <a:rPr lang="ru-RU" altLang="ru-RU" sz="2400" dirty="0"/>
              <a:t>]</a:t>
            </a:r>
            <a:r>
              <a:rPr lang="ru-RU" altLang="ru-RU" sz="2400" i="1" dirty="0"/>
              <a:t>.</a:t>
            </a:r>
            <a:r>
              <a:rPr lang="ru-RU" altLang="ru-RU" sz="2400" dirty="0"/>
              <a:t> </a:t>
            </a:r>
          </a:p>
          <a:p>
            <a:pPr>
              <a:lnSpc>
                <a:spcPct val="90000"/>
              </a:lnSpc>
              <a:buNone/>
            </a:pPr>
            <a:endParaRPr lang="ru-RU" altLang="ru-RU" sz="2400" dirty="0"/>
          </a:p>
          <a:p>
            <a:pPr>
              <a:lnSpc>
                <a:spcPct val="120000"/>
              </a:lnSpc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1116732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ударения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ru-RU" altLang="ru-RU" sz="2400" dirty="0"/>
              <a:t>Разновидностью эмфатического является </a:t>
            </a:r>
            <a:r>
              <a:rPr lang="ru-RU" altLang="ru-RU" sz="2400" b="1" i="1" dirty="0"/>
              <a:t>контрастивное</a:t>
            </a:r>
            <a:r>
              <a:rPr lang="ru-RU" altLang="ru-RU" sz="2400" b="1" dirty="0"/>
              <a:t> </a:t>
            </a:r>
            <a:r>
              <a:rPr lang="ru-RU" altLang="ru-RU" sz="2400" dirty="0"/>
              <a:t>ударение: </a:t>
            </a:r>
          </a:p>
          <a:p>
            <a:pPr>
              <a:lnSpc>
                <a:spcPct val="120000"/>
              </a:lnSpc>
              <a:buNone/>
            </a:pPr>
            <a:r>
              <a:rPr lang="ru-RU" altLang="ru-RU" sz="2400" i="1" dirty="0"/>
              <a:t>У </a:t>
            </a:r>
            <a:r>
              <a:rPr lang="ru-RU" altLang="ru-RU" sz="2400" b="1" i="1" dirty="0"/>
              <a:t>меня</a:t>
            </a:r>
            <a:r>
              <a:rPr lang="ru-RU" altLang="ru-RU" sz="2400" i="1" dirty="0"/>
              <a:t> (!) этих проблем нет. </a:t>
            </a:r>
          </a:p>
          <a:p>
            <a:pPr>
              <a:lnSpc>
                <a:spcPct val="90000"/>
              </a:lnSpc>
              <a:buNone/>
            </a:pPr>
            <a:endParaRPr lang="ru-RU" altLang="ru-RU" sz="2400" dirty="0"/>
          </a:p>
          <a:p>
            <a:pPr>
              <a:lnSpc>
                <a:spcPct val="120000"/>
              </a:lnSpc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668749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Просодические элементы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b="1" dirty="0"/>
              <a:t>C</a:t>
            </a:r>
            <a:r>
              <a:rPr lang="ru-RU" sz="2400" b="1" dirty="0"/>
              <a:t>уперсегментные единицы:</a:t>
            </a:r>
          </a:p>
          <a:p>
            <a:r>
              <a:rPr lang="ru-RU" sz="2400" dirty="0"/>
              <a:t>слог</a:t>
            </a:r>
          </a:p>
          <a:p>
            <a:r>
              <a:rPr lang="ru-RU" sz="2400" dirty="0"/>
              <a:t>фонетическое слово</a:t>
            </a:r>
          </a:p>
          <a:p>
            <a:r>
              <a:rPr lang="ru-RU" sz="2400" dirty="0"/>
              <a:t>синтагма (речевой такт)</a:t>
            </a:r>
          </a:p>
          <a:p>
            <a:r>
              <a:rPr lang="ru-RU" sz="2400" dirty="0"/>
              <a:t>фраза</a:t>
            </a:r>
          </a:p>
          <a:p>
            <a:pPr marL="0" indent="0">
              <a:buNone/>
            </a:pPr>
            <a:r>
              <a:rPr lang="ru-RU" sz="2400" b="1" dirty="0"/>
              <a:t>Суперсегментные (просодические) признаки:</a:t>
            </a:r>
          </a:p>
          <a:p>
            <a:r>
              <a:rPr lang="ru-RU" sz="2400" dirty="0"/>
              <a:t>ударение</a:t>
            </a:r>
          </a:p>
          <a:p>
            <a:r>
              <a:rPr lang="ru-RU" sz="2400" dirty="0"/>
              <a:t>интонация</a:t>
            </a:r>
          </a:p>
          <a:p>
            <a:pPr marL="0" indent="0"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1181666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Слог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Фонетика русского языка</a:t>
            </a:r>
          </a:p>
        </p:txBody>
      </p:sp>
    </p:spTree>
    <p:extLst>
      <p:ext uri="{BB962C8B-B14F-4D97-AF65-F5344CB8AC3E}">
        <p14:creationId xmlns:p14="http://schemas.microsoft.com/office/powerpoint/2010/main" val="3570782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Характеристика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b="1" dirty="0"/>
              <a:t>Слог</a:t>
            </a:r>
            <a:r>
              <a:rPr lang="ru-RU" altLang="ru-RU" sz="2400" dirty="0"/>
              <a:t> – </a:t>
            </a:r>
            <a:r>
              <a:rPr lang="ru-RU" altLang="ru-RU" sz="2400" b="1" dirty="0"/>
              <a:t>это минимальная произносительная единица. Это сочетание слогового звука с неслоговым. </a:t>
            </a:r>
            <a:r>
              <a:rPr lang="ru-RU" altLang="ru-RU" sz="2400" dirty="0"/>
              <a:t> </a:t>
            </a:r>
            <a:endParaRPr lang="en-US" altLang="ru-RU" sz="2400" dirty="0"/>
          </a:p>
          <a:p>
            <a:pPr>
              <a:buNone/>
            </a:pPr>
            <a:r>
              <a:rPr lang="ru-RU" altLang="ru-RU" sz="2400" dirty="0"/>
              <a:t>В русском языке обычно слоговой звук – гласный, а неслоговой – согласный.</a:t>
            </a:r>
            <a:r>
              <a:rPr lang="en-US" altLang="ru-RU" sz="2400" dirty="0"/>
              <a:t> </a:t>
            </a:r>
          </a:p>
          <a:p>
            <a:pPr>
              <a:buNone/>
            </a:pPr>
            <a:r>
              <a:rPr lang="ru-RU" altLang="ru-RU" sz="2400" dirty="0"/>
              <a:t>В слове есть столько слогов, сколько в нём гласных.</a:t>
            </a:r>
            <a:endParaRPr lang="ru-RU" altLang="ru-RU" sz="2200" dirty="0"/>
          </a:p>
        </p:txBody>
      </p:sp>
    </p:spTree>
    <p:extLst>
      <p:ext uri="{BB962C8B-B14F-4D97-AF65-F5344CB8AC3E}">
        <p14:creationId xmlns:p14="http://schemas.microsoft.com/office/powerpoint/2010/main" val="1468409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слогов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Слоги бывают </a:t>
            </a:r>
            <a:r>
              <a:rPr lang="ru-RU" altLang="ru-RU" sz="2400" b="1" dirty="0"/>
              <a:t>ударные</a:t>
            </a:r>
            <a:r>
              <a:rPr lang="ru-RU" altLang="ru-RU" sz="2400" dirty="0"/>
              <a:t> и </a:t>
            </a:r>
            <a:r>
              <a:rPr lang="ru-RU" altLang="ru-RU" sz="2400" b="1" dirty="0"/>
              <a:t>безударные</a:t>
            </a:r>
            <a:r>
              <a:rPr lang="ru-RU" altLang="ru-RU" sz="2400" dirty="0"/>
              <a:t>, </a:t>
            </a:r>
            <a:r>
              <a:rPr lang="ru-RU" altLang="ru-RU" sz="2400" b="1" dirty="0"/>
              <a:t>открытые </a:t>
            </a:r>
            <a:r>
              <a:rPr lang="ru-RU" altLang="ru-RU" sz="2400" dirty="0"/>
              <a:t>(заканчиваются гласным звуком: тра-ва) и </a:t>
            </a:r>
            <a:r>
              <a:rPr lang="ru-RU" altLang="ru-RU" sz="2400" b="1" dirty="0"/>
              <a:t>закрытые</a:t>
            </a:r>
            <a:r>
              <a:rPr lang="ru-RU" altLang="ru-RU" sz="2400" dirty="0"/>
              <a:t> (заканчиваются согласным звуком: кар-кас), </a:t>
            </a:r>
            <a:r>
              <a:rPr lang="ru-RU" altLang="ru-RU" sz="2400" b="1" dirty="0"/>
              <a:t>прикрытые</a:t>
            </a:r>
            <a:r>
              <a:rPr lang="ru-RU" altLang="ru-RU" sz="2400" dirty="0"/>
              <a:t> (начинаются с согласного: ре-ки) и </a:t>
            </a:r>
            <a:r>
              <a:rPr lang="ru-RU" altLang="ru-RU" sz="2400" b="1" dirty="0"/>
              <a:t>неприкрытые</a:t>
            </a:r>
            <a:r>
              <a:rPr lang="ru-RU" altLang="ru-RU" sz="2400" dirty="0"/>
              <a:t> (начинают с гласного: у-рок)</a:t>
            </a:r>
          </a:p>
          <a:p>
            <a:pPr>
              <a:buNone/>
            </a:pPr>
            <a:r>
              <a:rPr lang="ru-RU" altLang="ru-RU" sz="2400" dirty="0"/>
              <a:t>Большинство слогов русского языка оканчиваются гласным, т. е. являются </a:t>
            </a:r>
            <a:r>
              <a:rPr lang="ru-RU" altLang="ru-RU" sz="2400" b="1" dirty="0"/>
              <a:t>открытыми</a:t>
            </a:r>
            <a:r>
              <a:rPr lang="ru-RU" altLang="ru-RU" sz="2400" dirty="0"/>
              <a:t>: </a:t>
            </a:r>
            <a:r>
              <a:rPr lang="ru-RU" altLang="ru-RU" sz="2400" i="1" dirty="0"/>
              <a:t>молоко</a:t>
            </a:r>
            <a:r>
              <a:rPr lang="ru-RU" altLang="ru-RU" sz="2400" dirty="0"/>
              <a:t> [мъ-л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˄</a:t>
            </a:r>
            <a:r>
              <a:rPr lang="ru-RU" altLang="ru-RU" sz="2400" dirty="0"/>
              <a:t>-ко́].</a:t>
            </a:r>
            <a:endParaRPr lang="ru-RU" altLang="ru-RU" sz="2200" dirty="0"/>
          </a:p>
        </p:txBody>
      </p:sp>
    </p:spTree>
    <p:extLst>
      <p:ext uri="{BB962C8B-B14F-4D97-AF65-F5344CB8AC3E}">
        <p14:creationId xmlns:p14="http://schemas.microsoft.com/office/powerpoint/2010/main" val="3158857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слогов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b="1" dirty="0"/>
              <a:t>Закрытые</a:t>
            </a:r>
            <a:r>
              <a:rPr lang="ru-RU" altLang="ru-RU" sz="2400" dirty="0"/>
              <a:t> слоги встречаются:</a:t>
            </a:r>
          </a:p>
          <a:p>
            <a:pPr>
              <a:buNone/>
            </a:pPr>
            <a:r>
              <a:rPr lang="ru-RU" altLang="ru-RU" sz="2400" dirty="0"/>
              <a:t>	1) в конце фонетического слова: </a:t>
            </a:r>
            <a:r>
              <a:rPr lang="ru-RU" altLang="ru-RU" sz="2400" i="1" dirty="0"/>
              <a:t>вагон</a:t>
            </a:r>
            <a:r>
              <a:rPr lang="ru-RU" altLang="ru-RU" sz="2400" dirty="0"/>
              <a:t> [в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˄</a:t>
            </a:r>
            <a:r>
              <a:rPr lang="ru-RU" altLang="ru-RU" sz="2400" dirty="0"/>
              <a:t>-го́н],</a:t>
            </a:r>
          </a:p>
          <a:p>
            <a:pPr>
              <a:buNone/>
            </a:pPr>
            <a:r>
              <a:rPr lang="ru-RU" altLang="ru-RU" sz="2400" dirty="0"/>
              <a:t>	2) в середине слова при стечении двух и более согласных, если </a:t>
            </a:r>
          </a:p>
          <a:p>
            <a:pPr>
              <a:buNone/>
            </a:pPr>
            <a:r>
              <a:rPr lang="ru-RU" altLang="ru-RU" sz="2400" dirty="0"/>
              <a:t>		а) после [й] следует любой другой согласный: </a:t>
            </a:r>
            <a:r>
              <a:rPr lang="ru-RU" altLang="ru-RU" sz="2400" i="1" dirty="0"/>
              <a:t>война</a:t>
            </a:r>
            <a:r>
              <a:rPr lang="ru-RU" altLang="ru-RU" sz="2400" dirty="0"/>
              <a:t> [в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˄</a:t>
            </a:r>
            <a:r>
              <a:rPr lang="cs-CZ" altLang="ru-RU" sz="2400" dirty="0"/>
              <a:t>j</a:t>
            </a:r>
            <a:r>
              <a:rPr lang="ru-RU" altLang="ru-RU" sz="2400" dirty="0"/>
              <a:t>-на́],</a:t>
            </a:r>
          </a:p>
          <a:p>
            <a:pPr>
              <a:buNone/>
            </a:pPr>
            <a:r>
              <a:rPr lang="ru-RU" altLang="ru-RU" sz="2400" dirty="0"/>
              <a:t>		б) после сонорных согласных [л], [л'], [м], [м'], [н], [н'], [р], [р'] следует согласный звук: </a:t>
            </a:r>
            <a:r>
              <a:rPr lang="ru-RU" altLang="ru-RU" sz="2400" i="1" dirty="0"/>
              <a:t>лампа</a:t>
            </a:r>
            <a:r>
              <a:rPr lang="ru-RU" altLang="ru-RU" sz="2400" dirty="0"/>
              <a:t> [ла́м-пъ].</a:t>
            </a:r>
            <a:endParaRPr lang="ru-RU" altLang="ru-RU" sz="2200" dirty="0"/>
          </a:p>
        </p:txBody>
      </p:sp>
    </p:spTree>
    <p:extLst>
      <p:ext uri="{BB962C8B-B14F-4D97-AF65-F5344CB8AC3E}">
        <p14:creationId xmlns:p14="http://schemas.microsoft.com/office/powerpoint/2010/main" val="684668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Ритмика русской речи</a:t>
            </a:r>
            <a:br>
              <a:rPr lang="ru-RU" dirty="0"/>
            </a:br>
            <a:r>
              <a:rPr lang="ru-RU" dirty="0"/>
              <a:t>Ударение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Фонетика русского языка</a:t>
            </a:r>
          </a:p>
        </p:txBody>
      </p:sp>
    </p:spTree>
    <p:extLst>
      <p:ext uri="{BB962C8B-B14F-4D97-AF65-F5344CB8AC3E}">
        <p14:creationId xmlns:p14="http://schemas.microsoft.com/office/powerpoint/2010/main" val="1944846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Характеристика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ru-RU" altLang="ru-RU" sz="2400" b="1" dirty="0"/>
              <a:t>Ударение</a:t>
            </a:r>
            <a:r>
              <a:rPr lang="ru-RU" altLang="ru-RU" sz="2400" dirty="0"/>
              <a:t> – это выделение фонетическими средствами какого-либо речевого элемента. </a:t>
            </a:r>
          </a:p>
          <a:p>
            <a:pPr>
              <a:lnSpc>
                <a:spcPct val="120000"/>
              </a:lnSpc>
              <a:buNone/>
            </a:pPr>
            <a:r>
              <a:rPr lang="ru-RU" altLang="ru-RU" sz="2400" dirty="0"/>
              <a:t>Носителем ударения является слог, точнее – вершина слога, т.е. гласный элемент.</a:t>
            </a:r>
          </a:p>
          <a:p>
            <a:pPr>
              <a:lnSpc>
                <a:spcPct val="120000"/>
              </a:lnSpc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1588822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219</TotalTime>
  <Words>642</Words>
  <Application>Microsoft Office PowerPoint</Application>
  <PresentationFormat>Širokoúhlá obrazovka</PresentationFormat>
  <Paragraphs>95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Corbel</vt:lpstr>
      <vt:lpstr>Gill Sans MT</vt:lpstr>
      <vt:lpstr>Times New Roman</vt:lpstr>
      <vt:lpstr>Balík</vt:lpstr>
      <vt:lpstr>просодия</vt:lpstr>
      <vt:lpstr>определение</vt:lpstr>
      <vt:lpstr>Просодические элементы</vt:lpstr>
      <vt:lpstr>Слог</vt:lpstr>
      <vt:lpstr>Характеристика</vt:lpstr>
      <vt:lpstr>Классификация слогов</vt:lpstr>
      <vt:lpstr>Классификация слогов</vt:lpstr>
      <vt:lpstr>Ритмика русской речи Ударение</vt:lpstr>
      <vt:lpstr>Характеристика</vt:lpstr>
      <vt:lpstr>Компоненты ударения</vt:lpstr>
      <vt:lpstr>Русское (словесное) ударение</vt:lpstr>
      <vt:lpstr>Русское (словесное) ударение</vt:lpstr>
      <vt:lpstr>Русское (словесное) ударение</vt:lpstr>
      <vt:lpstr>Основное и побочное ударение</vt:lpstr>
      <vt:lpstr>Функции ударения</vt:lpstr>
      <vt:lpstr>Функции ударения</vt:lpstr>
      <vt:lpstr>Виды ударения</vt:lpstr>
      <vt:lpstr>Виды ударения</vt:lpstr>
      <vt:lpstr>Виды ударения</vt:lpstr>
      <vt:lpstr>Виды ударения</vt:lpstr>
      <vt:lpstr>Виды ударения</vt:lpstr>
      <vt:lpstr>Виды ударения</vt:lpstr>
      <vt:lpstr>Виды ударения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Фонетика. Акустическая характеристика звуков.</dc:title>
  <dc:creator>Jakub Konečný</dc:creator>
  <cp:lastModifiedBy>Jakub Konečný</cp:lastModifiedBy>
  <cp:revision>39</cp:revision>
  <dcterms:created xsi:type="dcterms:W3CDTF">2016-10-10T18:00:22Z</dcterms:created>
  <dcterms:modified xsi:type="dcterms:W3CDTF">2019-09-14T20:27:34Z</dcterms:modified>
</cp:coreProperties>
</file>