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6" r:id="rId3"/>
    <p:sldId id="264" r:id="rId4"/>
    <p:sldId id="281" r:id="rId5"/>
    <p:sldId id="282" r:id="rId6"/>
    <p:sldId id="265" r:id="rId7"/>
    <p:sldId id="266" r:id="rId8"/>
    <p:sldId id="283" r:id="rId9"/>
    <p:sldId id="267" r:id="rId10"/>
    <p:sldId id="268" r:id="rId11"/>
    <p:sldId id="269" r:id="rId12"/>
    <p:sldId id="270" r:id="rId13"/>
    <p:sldId id="271" r:id="rId14"/>
    <p:sldId id="272" r:id="rId15"/>
    <p:sldId id="278" r:id="rId16"/>
    <p:sldId id="273" r:id="rId17"/>
    <p:sldId id="274" r:id="rId18"/>
    <p:sldId id="280" r:id="rId19"/>
  </p:sldIdLst>
  <p:sldSz cx="9144000" cy="6858000" type="screen4x3"/>
  <p:notesSz cx="6735763" cy="98663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99"/>
    <a:srgbClr val="FFCC66"/>
    <a:srgbClr val="0033CC"/>
    <a:srgbClr val="00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Tmavý styl 1 – zvýraznění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Tmavý styl 2 – zvýraznění 1/zvýraznění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Tmavý styl 2 – zvýraznění 3/zvýraznění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Tmavý styl 2 – zvýraznění 5/zvýraznění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8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F470D4-0941-4271-8153-458EA7281263}" type="doc">
      <dgm:prSet loTypeId="urn:microsoft.com/office/officeart/2005/8/layout/venn1" loCatId="relationship" qsTypeId="urn:microsoft.com/office/officeart/2005/8/quickstyle/simple5" qsCatId="simple" csTypeId="urn:microsoft.com/office/officeart/2005/8/colors/colorful2" csCatId="colorful" phldr="1"/>
      <dgm:spPr/>
      <dgm:t>
        <a:bodyPr/>
        <a:lstStyle/>
        <a:p>
          <a:endParaRPr lang="cs-CZ"/>
        </a:p>
      </dgm:t>
    </dgm:pt>
    <dgm:pt modelId="{F65668D5-D4B7-4C9D-BE10-1A403CEA5FF4}">
      <dgm:prSet>
        <dgm:style>
          <a:lnRef idx="1">
            <a:schemeClr val="dk1"/>
          </a:lnRef>
          <a:fillRef idx="3">
            <a:schemeClr val="dk1"/>
          </a:fillRef>
          <a:effectRef idx="2">
            <a:schemeClr val="dk1"/>
          </a:effectRef>
          <a:fontRef idx="minor">
            <a:schemeClr val="lt1"/>
          </a:fontRef>
        </dgm:style>
      </dgm:prSet>
      <dgm:spPr/>
      <dgm:t>
        <a:bodyPr/>
        <a:lstStyle/>
        <a:p>
          <a:pPr rtl="0"/>
          <a:r>
            <a:rPr lang="cs-CZ" dirty="0">
              <a:solidFill>
                <a:schemeClr val="bg1"/>
              </a:solidFill>
            </a:rPr>
            <a:t>minulost</a:t>
          </a:r>
        </a:p>
      </dgm:t>
    </dgm:pt>
    <dgm:pt modelId="{B489BA1B-9F5E-40BE-A2D9-AA867142A58D}" type="parTrans" cxnId="{EC51168F-2FAA-4F5D-841A-7EB3A2844FDC}">
      <dgm:prSet/>
      <dgm:spPr/>
      <dgm:t>
        <a:bodyPr/>
        <a:lstStyle/>
        <a:p>
          <a:endParaRPr lang="cs-CZ"/>
        </a:p>
      </dgm:t>
    </dgm:pt>
    <dgm:pt modelId="{5C8F6439-B5F2-440F-A48E-E8237A68A7C1}" type="sibTrans" cxnId="{EC51168F-2FAA-4F5D-841A-7EB3A2844FDC}">
      <dgm:prSet/>
      <dgm:spPr/>
      <dgm:t>
        <a:bodyPr/>
        <a:lstStyle/>
        <a:p>
          <a:endParaRPr lang="cs-CZ"/>
        </a:p>
      </dgm:t>
    </dgm:pt>
    <dgm:pt modelId="{2ECA2A44-CE83-4D34-A720-A1F4B4270073}">
      <dgm:prSet>
        <dgm:style>
          <a:lnRef idx="1">
            <a:schemeClr val="accent3"/>
          </a:lnRef>
          <a:fillRef idx="2">
            <a:schemeClr val="accent3"/>
          </a:fillRef>
          <a:effectRef idx="1">
            <a:schemeClr val="accent3"/>
          </a:effectRef>
          <a:fontRef idx="minor">
            <a:schemeClr val="dk1"/>
          </a:fontRef>
        </dgm:style>
      </dgm:prSet>
      <dgm:spPr>
        <a:solidFill>
          <a:schemeClr val="accent3">
            <a:lumMod val="40000"/>
            <a:lumOff val="60000"/>
          </a:schemeClr>
        </a:solidFill>
      </dgm:spPr>
      <dgm:t>
        <a:bodyPr/>
        <a:lstStyle/>
        <a:p>
          <a:pPr rtl="0"/>
          <a:r>
            <a:rPr lang="cs-CZ"/>
            <a:t>dějiny</a:t>
          </a:r>
        </a:p>
      </dgm:t>
    </dgm:pt>
    <dgm:pt modelId="{FCA16429-8FA8-4362-B4F3-3F10035D9106}" type="parTrans" cxnId="{C90F8319-E919-4CE5-965F-A1B4AF84D059}">
      <dgm:prSet/>
      <dgm:spPr/>
      <dgm:t>
        <a:bodyPr/>
        <a:lstStyle/>
        <a:p>
          <a:endParaRPr lang="cs-CZ"/>
        </a:p>
      </dgm:t>
    </dgm:pt>
    <dgm:pt modelId="{93AE3C8A-421A-4EDF-B67B-80C11F1D3FF7}" type="sibTrans" cxnId="{C90F8319-E919-4CE5-965F-A1B4AF84D059}">
      <dgm:prSet/>
      <dgm:spPr/>
      <dgm:t>
        <a:bodyPr/>
        <a:lstStyle/>
        <a:p>
          <a:endParaRPr lang="cs-CZ"/>
        </a:p>
      </dgm:t>
    </dgm:pt>
    <dgm:pt modelId="{3D5E06A9-D83C-41E2-9DFB-5B720D9CCCA5}">
      <dgm:prSet>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cs-CZ"/>
            <a:t>paměť</a:t>
          </a:r>
        </a:p>
      </dgm:t>
    </dgm:pt>
    <dgm:pt modelId="{3A30A318-0AD9-4F0E-8347-F5FA4333D08D}" type="parTrans" cxnId="{F0665798-DF0D-40BC-BF75-BB7BA4F5948F}">
      <dgm:prSet/>
      <dgm:spPr/>
      <dgm:t>
        <a:bodyPr/>
        <a:lstStyle/>
        <a:p>
          <a:endParaRPr lang="cs-CZ"/>
        </a:p>
      </dgm:t>
    </dgm:pt>
    <dgm:pt modelId="{439A1CAC-8DA9-4C07-B752-4F5CC90DC789}" type="sibTrans" cxnId="{F0665798-DF0D-40BC-BF75-BB7BA4F5948F}">
      <dgm:prSet/>
      <dgm:spPr/>
      <dgm:t>
        <a:bodyPr/>
        <a:lstStyle/>
        <a:p>
          <a:endParaRPr lang="cs-CZ"/>
        </a:p>
      </dgm:t>
    </dgm:pt>
    <dgm:pt modelId="{B90D4C58-BF02-483D-A36E-C73CC42C786E}" type="pres">
      <dgm:prSet presAssocID="{66F470D4-0941-4271-8153-458EA7281263}" presName="compositeShape" presStyleCnt="0">
        <dgm:presLayoutVars>
          <dgm:chMax val="7"/>
          <dgm:dir/>
          <dgm:resizeHandles val="exact"/>
        </dgm:presLayoutVars>
      </dgm:prSet>
      <dgm:spPr/>
    </dgm:pt>
    <dgm:pt modelId="{6B37B932-0EA6-4810-A20D-0D987CC28AF3}" type="pres">
      <dgm:prSet presAssocID="{F65668D5-D4B7-4C9D-BE10-1A403CEA5FF4}" presName="circ1" presStyleLbl="vennNode1" presStyleIdx="0" presStyleCnt="3"/>
      <dgm:spPr/>
    </dgm:pt>
    <dgm:pt modelId="{FA062947-07C7-46D8-BD6A-22283A2EEC36}" type="pres">
      <dgm:prSet presAssocID="{F65668D5-D4B7-4C9D-BE10-1A403CEA5FF4}" presName="circ1Tx" presStyleLbl="revTx" presStyleIdx="0" presStyleCnt="0">
        <dgm:presLayoutVars>
          <dgm:chMax val="0"/>
          <dgm:chPref val="0"/>
          <dgm:bulletEnabled val="1"/>
        </dgm:presLayoutVars>
      </dgm:prSet>
      <dgm:spPr/>
    </dgm:pt>
    <dgm:pt modelId="{986B410D-29D1-49D0-8877-9E746EFDF8D7}" type="pres">
      <dgm:prSet presAssocID="{2ECA2A44-CE83-4D34-A720-A1F4B4270073}" presName="circ2" presStyleLbl="vennNode1" presStyleIdx="1" presStyleCnt="3"/>
      <dgm:spPr/>
    </dgm:pt>
    <dgm:pt modelId="{7E0CA7F7-E018-4D31-9F0B-42C4091E7FBC}" type="pres">
      <dgm:prSet presAssocID="{2ECA2A44-CE83-4D34-A720-A1F4B4270073}" presName="circ2Tx" presStyleLbl="revTx" presStyleIdx="0" presStyleCnt="0">
        <dgm:presLayoutVars>
          <dgm:chMax val="0"/>
          <dgm:chPref val="0"/>
          <dgm:bulletEnabled val="1"/>
        </dgm:presLayoutVars>
      </dgm:prSet>
      <dgm:spPr/>
    </dgm:pt>
    <dgm:pt modelId="{B6E09F1E-AC0C-4186-B4C8-A7AAC507B04C}" type="pres">
      <dgm:prSet presAssocID="{3D5E06A9-D83C-41E2-9DFB-5B720D9CCCA5}" presName="circ3" presStyleLbl="vennNode1" presStyleIdx="2" presStyleCnt="3"/>
      <dgm:spPr/>
    </dgm:pt>
    <dgm:pt modelId="{000AC59D-5BD2-4CCF-BDBA-8C6451199530}" type="pres">
      <dgm:prSet presAssocID="{3D5E06A9-D83C-41E2-9DFB-5B720D9CCCA5}" presName="circ3Tx" presStyleLbl="revTx" presStyleIdx="0" presStyleCnt="0">
        <dgm:presLayoutVars>
          <dgm:chMax val="0"/>
          <dgm:chPref val="0"/>
          <dgm:bulletEnabled val="1"/>
        </dgm:presLayoutVars>
      </dgm:prSet>
      <dgm:spPr/>
    </dgm:pt>
  </dgm:ptLst>
  <dgm:cxnLst>
    <dgm:cxn modelId="{C90F8319-E919-4CE5-965F-A1B4AF84D059}" srcId="{66F470D4-0941-4271-8153-458EA7281263}" destId="{2ECA2A44-CE83-4D34-A720-A1F4B4270073}" srcOrd="1" destOrd="0" parTransId="{FCA16429-8FA8-4362-B4F3-3F10035D9106}" sibTransId="{93AE3C8A-421A-4EDF-B67B-80C11F1D3FF7}"/>
    <dgm:cxn modelId="{C6133347-C55A-4F20-86BA-71B4E6502415}" type="presOf" srcId="{F65668D5-D4B7-4C9D-BE10-1A403CEA5FF4}" destId="{6B37B932-0EA6-4810-A20D-0D987CC28AF3}" srcOrd="0" destOrd="0" presId="urn:microsoft.com/office/officeart/2005/8/layout/venn1"/>
    <dgm:cxn modelId="{354F3769-3D33-497D-A45F-4D2422D25702}" type="presOf" srcId="{2ECA2A44-CE83-4D34-A720-A1F4B4270073}" destId="{7E0CA7F7-E018-4D31-9F0B-42C4091E7FBC}" srcOrd="1" destOrd="0" presId="urn:microsoft.com/office/officeart/2005/8/layout/venn1"/>
    <dgm:cxn modelId="{DF0BB46F-6BB8-49E8-BDBE-18AD1F309EF0}" type="presOf" srcId="{3D5E06A9-D83C-41E2-9DFB-5B720D9CCCA5}" destId="{B6E09F1E-AC0C-4186-B4C8-A7AAC507B04C}" srcOrd="0" destOrd="0" presId="urn:microsoft.com/office/officeart/2005/8/layout/venn1"/>
    <dgm:cxn modelId="{EC51168F-2FAA-4F5D-841A-7EB3A2844FDC}" srcId="{66F470D4-0941-4271-8153-458EA7281263}" destId="{F65668D5-D4B7-4C9D-BE10-1A403CEA5FF4}" srcOrd="0" destOrd="0" parTransId="{B489BA1B-9F5E-40BE-A2D9-AA867142A58D}" sibTransId="{5C8F6439-B5F2-440F-A48E-E8237A68A7C1}"/>
    <dgm:cxn modelId="{F0665798-DF0D-40BC-BF75-BB7BA4F5948F}" srcId="{66F470D4-0941-4271-8153-458EA7281263}" destId="{3D5E06A9-D83C-41E2-9DFB-5B720D9CCCA5}" srcOrd="2" destOrd="0" parTransId="{3A30A318-0AD9-4F0E-8347-F5FA4333D08D}" sibTransId="{439A1CAC-8DA9-4C07-B752-4F5CC90DC789}"/>
    <dgm:cxn modelId="{36045CAE-D3D0-413D-BEEF-80B816FF3740}" type="presOf" srcId="{F65668D5-D4B7-4C9D-BE10-1A403CEA5FF4}" destId="{FA062947-07C7-46D8-BD6A-22283A2EEC36}" srcOrd="1" destOrd="0" presId="urn:microsoft.com/office/officeart/2005/8/layout/venn1"/>
    <dgm:cxn modelId="{538AC0BE-8987-4747-833A-3709E83F3603}" type="presOf" srcId="{66F470D4-0941-4271-8153-458EA7281263}" destId="{B90D4C58-BF02-483D-A36E-C73CC42C786E}" srcOrd="0" destOrd="0" presId="urn:microsoft.com/office/officeart/2005/8/layout/venn1"/>
    <dgm:cxn modelId="{3ECEDFCC-1581-4618-8F40-F278B33597EC}" type="presOf" srcId="{3D5E06A9-D83C-41E2-9DFB-5B720D9CCCA5}" destId="{000AC59D-5BD2-4CCF-BDBA-8C6451199530}" srcOrd="1" destOrd="0" presId="urn:microsoft.com/office/officeart/2005/8/layout/venn1"/>
    <dgm:cxn modelId="{C1929CDA-17DA-4C5E-8E1F-73FB5EB66C1B}" type="presOf" srcId="{2ECA2A44-CE83-4D34-A720-A1F4B4270073}" destId="{986B410D-29D1-49D0-8877-9E746EFDF8D7}" srcOrd="0" destOrd="0" presId="urn:microsoft.com/office/officeart/2005/8/layout/venn1"/>
    <dgm:cxn modelId="{73C02B7D-4AE4-4F3C-BA11-3D9A6B97F905}" type="presParOf" srcId="{B90D4C58-BF02-483D-A36E-C73CC42C786E}" destId="{6B37B932-0EA6-4810-A20D-0D987CC28AF3}" srcOrd="0" destOrd="0" presId="urn:microsoft.com/office/officeart/2005/8/layout/venn1"/>
    <dgm:cxn modelId="{36D5B5A8-3BC0-4C6C-8703-173D4A329F3F}" type="presParOf" srcId="{B90D4C58-BF02-483D-A36E-C73CC42C786E}" destId="{FA062947-07C7-46D8-BD6A-22283A2EEC36}" srcOrd="1" destOrd="0" presId="urn:microsoft.com/office/officeart/2005/8/layout/venn1"/>
    <dgm:cxn modelId="{0F192E30-D727-4CC0-AB41-7B9CA6C74A69}" type="presParOf" srcId="{B90D4C58-BF02-483D-A36E-C73CC42C786E}" destId="{986B410D-29D1-49D0-8877-9E746EFDF8D7}" srcOrd="2" destOrd="0" presId="urn:microsoft.com/office/officeart/2005/8/layout/venn1"/>
    <dgm:cxn modelId="{DE99BEFB-CE12-43F7-96BC-FBFFDD6EEE34}" type="presParOf" srcId="{B90D4C58-BF02-483D-A36E-C73CC42C786E}" destId="{7E0CA7F7-E018-4D31-9F0B-42C4091E7FBC}" srcOrd="3" destOrd="0" presId="urn:microsoft.com/office/officeart/2005/8/layout/venn1"/>
    <dgm:cxn modelId="{6FA4ED0E-B29E-48E9-8367-FA5F6100AB51}" type="presParOf" srcId="{B90D4C58-BF02-483D-A36E-C73CC42C786E}" destId="{B6E09F1E-AC0C-4186-B4C8-A7AAC507B04C}" srcOrd="4" destOrd="0" presId="urn:microsoft.com/office/officeart/2005/8/layout/venn1"/>
    <dgm:cxn modelId="{E97885F7-3BF7-4376-880B-BE36CC89E62B}" type="presParOf" srcId="{B90D4C58-BF02-483D-A36E-C73CC42C786E}" destId="{000AC59D-5BD2-4CCF-BDBA-8C645119953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7B932-0EA6-4810-A20D-0D987CC28AF3}">
      <dsp:nvSpPr>
        <dsp:cNvPr id="0" name=""/>
        <dsp:cNvSpPr/>
      </dsp:nvSpPr>
      <dsp:spPr>
        <a:xfrm>
          <a:off x="2505878" y="44104"/>
          <a:ext cx="2117035" cy="2117035"/>
        </a:xfrm>
        <a:prstGeom prst="ellipse">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0" tIns="0" rIns="0" bIns="0" numCol="1" spcCol="1270" anchor="ctr" anchorCtr="0">
          <a:noAutofit/>
        </a:bodyPr>
        <a:lstStyle/>
        <a:p>
          <a:pPr marL="0" lvl="0" indent="0" algn="ctr" defTabSz="1511300" rtl="0">
            <a:lnSpc>
              <a:spcPct val="90000"/>
            </a:lnSpc>
            <a:spcBef>
              <a:spcPct val="0"/>
            </a:spcBef>
            <a:spcAft>
              <a:spcPct val="35000"/>
            </a:spcAft>
            <a:buNone/>
          </a:pPr>
          <a:r>
            <a:rPr lang="cs-CZ" sz="3400" kern="1200" dirty="0">
              <a:solidFill>
                <a:schemeClr val="bg1"/>
              </a:solidFill>
            </a:rPr>
            <a:t>minulost</a:t>
          </a:r>
        </a:p>
      </dsp:txBody>
      <dsp:txXfrm>
        <a:off x="2788149" y="414586"/>
        <a:ext cx="1552492" cy="952665"/>
      </dsp:txXfrm>
    </dsp:sp>
    <dsp:sp modelId="{986B410D-29D1-49D0-8877-9E746EFDF8D7}">
      <dsp:nvSpPr>
        <dsp:cNvPr id="0" name=""/>
        <dsp:cNvSpPr/>
      </dsp:nvSpPr>
      <dsp:spPr>
        <a:xfrm>
          <a:off x="3269775" y="1367251"/>
          <a:ext cx="2117035" cy="2117035"/>
        </a:xfrm>
        <a:prstGeom prst="ellipse">
          <a:avLst/>
        </a:prstGeom>
        <a:solidFill>
          <a:schemeClr val="accent3">
            <a:lumMod val="40000"/>
            <a:lumOff val="6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marL="0" lvl="0" indent="0" algn="ctr" defTabSz="1511300" rtl="0">
            <a:lnSpc>
              <a:spcPct val="90000"/>
            </a:lnSpc>
            <a:spcBef>
              <a:spcPct val="0"/>
            </a:spcBef>
            <a:spcAft>
              <a:spcPct val="35000"/>
            </a:spcAft>
            <a:buNone/>
          </a:pPr>
          <a:r>
            <a:rPr lang="cs-CZ" sz="3400" kern="1200"/>
            <a:t>dějiny</a:t>
          </a:r>
        </a:p>
      </dsp:txBody>
      <dsp:txXfrm>
        <a:off x="3917235" y="1914152"/>
        <a:ext cx="1270221" cy="1164369"/>
      </dsp:txXfrm>
    </dsp:sp>
    <dsp:sp modelId="{B6E09F1E-AC0C-4186-B4C8-A7AAC507B04C}">
      <dsp:nvSpPr>
        <dsp:cNvPr id="0" name=""/>
        <dsp:cNvSpPr/>
      </dsp:nvSpPr>
      <dsp:spPr>
        <a:xfrm>
          <a:off x="1741981" y="1367251"/>
          <a:ext cx="2117035" cy="2117035"/>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0" rIns="0" bIns="0" numCol="1" spcCol="1270" anchor="ctr" anchorCtr="0">
          <a:noAutofit/>
        </a:bodyPr>
        <a:lstStyle/>
        <a:p>
          <a:pPr marL="0" lvl="0" indent="0" algn="ctr" defTabSz="1511300" rtl="0">
            <a:lnSpc>
              <a:spcPct val="90000"/>
            </a:lnSpc>
            <a:spcBef>
              <a:spcPct val="0"/>
            </a:spcBef>
            <a:spcAft>
              <a:spcPct val="35000"/>
            </a:spcAft>
            <a:buNone/>
          </a:pPr>
          <a:r>
            <a:rPr lang="cs-CZ" sz="3400" kern="1200"/>
            <a:t>paměť</a:t>
          </a:r>
        </a:p>
      </dsp:txBody>
      <dsp:txXfrm>
        <a:off x="1941335" y="1914152"/>
        <a:ext cx="1270221" cy="116436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319A12D-5E94-4634-81ED-C7B3FEA9C216}" type="datetimeFigureOut">
              <a:rPr lang="cs-CZ" smtClean="0"/>
              <a:t>20.04.2022</a:t>
            </a:fld>
            <a:endParaRPr lang="cs-CZ"/>
          </a:p>
        </p:txBody>
      </p:sp>
      <p:sp>
        <p:nvSpPr>
          <p:cNvPr id="4" name="Zástupný symbol pro obrázek snímku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39D15D31-42C9-45EC-A389-B56A018FBF12}" type="slidenum">
              <a:rPr lang="cs-CZ" smtClean="0"/>
              <a:t>‹#›</a:t>
            </a:fld>
            <a:endParaRPr lang="cs-CZ"/>
          </a:p>
        </p:txBody>
      </p:sp>
    </p:spTree>
    <p:extLst>
      <p:ext uri="{BB962C8B-B14F-4D97-AF65-F5344CB8AC3E}">
        <p14:creationId xmlns:p14="http://schemas.microsoft.com/office/powerpoint/2010/main" val="198926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15D31-42C9-45EC-A389-B56A018FBF12}" type="slidenum">
              <a:rPr lang="cs-CZ" smtClean="0"/>
              <a:t>1</a:t>
            </a:fld>
            <a:endParaRPr lang="cs-CZ"/>
          </a:p>
        </p:txBody>
      </p:sp>
    </p:spTree>
    <p:extLst>
      <p:ext uri="{BB962C8B-B14F-4D97-AF65-F5344CB8AC3E}">
        <p14:creationId xmlns:p14="http://schemas.microsoft.com/office/powerpoint/2010/main" val="1814636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54B3B095-EC1A-44DC-83C1-A586A133F049}" type="datetimeFigureOut">
              <a:rPr lang="cs-CZ" smtClean="0"/>
              <a:t>20.04.2022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A6A8FE-F5E5-4204-8A9D-DCEEE2621827}" type="slidenum">
              <a:rPr lang="cs-CZ" smtClean="0"/>
              <a:t>‹#›</a:t>
            </a:fld>
            <a:endParaRPr lang="cs-CZ"/>
          </a:p>
        </p:txBody>
      </p:sp>
    </p:spTree>
    <p:extLst>
      <p:ext uri="{BB962C8B-B14F-4D97-AF65-F5344CB8AC3E}">
        <p14:creationId xmlns:p14="http://schemas.microsoft.com/office/powerpoint/2010/main" val="184944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54B3B095-EC1A-44DC-83C1-A586A133F049}" type="datetimeFigureOut">
              <a:rPr lang="cs-CZ" smtClean="0"/>
              <a:t>20.04.2022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A6A8FE-F5E5-4204-8A9D-DCEEE2621827}" type="slidenum">
              <a:rPr lang="cs-CZ" smtClean="0"/>
              <a:t>‹#›</a:t>
            </a:fld>
            <a:endParaRPr lang="cs-CZ"/>
          </a:p>
        </p:txBody>
      </p:sp>
    </p:spTree>
    <p:extLst>
      <p:ext uri="{BB962C8B-B14F-4D97-AF65-F5344CB8AC3E}">
        <p14:creationId xmlns:p14="http://schemas.microsoft.com/office/powerpoint/2010/main" val="271633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54B3B095-EC1A-44DC-83C1-A586A133F049}" type="datetimeFigureOut">
              <a:rPr lang="cs-CZ" smtClean="0"/>
              <a:t>20.04.2022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A6A8FE-F5E5-4204-8A9D-DCEEE2621827}" type="slidenum">
              <a:rPr lang="cs-CZ" smtClean="0"/>
              <a:t>‹#›</a:t>
            </a:fld>
            <a:endParaRPr lang="cs-CZ"/>
          </a:p>
        </p:txBody>
      </p:sp>
    </p:spTree>
    <p:extLst>
      <p:ext uri="{BB962C8B-B14F-4D97-AF65-F5344CB8AC3E}">
        <p14:creationId xmlns:p14="http://schemas.microsoft.com/office/powerpoint/2010/main" val="284952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54B3B095-EC1A-44DC-83C1-A586A133F049}" type="datetimeFigureOut">
              <a:rPr lang="cs-CZ" smtClean="0"/>
              <a:t>20.04.2022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A6A8FE-F5E5-4204-8A9D-DCEEE2621827}" type="slidenum">
              <a:rPr lang="cs-CZ" smtClean="0"/>
              <a:t>‹#›</a:t>
            </a:fld>
            <a:endParaRPr lang="cs-CZ"/>
          </a:p>
        </p:txBody>
      </p:sp>
    </p:spTree>
    <p:extLst>
      <p:ext uri="{BB962C8B-B14F-4D97-AF65-F5344CB8AC3E}">
        <p14:creationId xmlns:p14="http://schemas.microsoft.com/office/powerpoint/2010/main" val="338478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54B3B095-EC1A-44DC-83C1-A586A133F049}" type="datetimeFigureOut">
              <a:rPr lang="cs-CZ" smtClean="0"/>
              <a:t>20.04.2022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A6A8FE-F5E5-4204-8A9D-DCEEE2621827}" type="slidenum">
              <a:rPr lang="cs-CZ" smtClean="0"/>
              <a:t>‹#›</a:t>
            </a:fld>
            <a:endParaRPr lang="cs-CZ"/>
          </a:p>
        </p:txBody>
      </p:sp>
    </p:spTree>
    <p:extLst>
      <p:ext uri="{BB962C8B-B14F-4D97-AF65-F5344CB8AC3E}">
        <p14:creationId xmlns:p14="http://schemas.microsoft.com/office/powerpoint/2010/main" val="131579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54B3B095-EC1A-44DC-83C1-A586A133F049}" type="datetimeFigureOut">
              <a:rPr lang="cs-CZ" smtClean="0"/>
              <a:t>20.04.2022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A6A8FE-F5E5-4204-8A9D-DCEEE2621827}" type="slidenum">
              <a:rPr lang="cs-CZ" smtClean="0"/>
              <a:t>‹#›</a:t>
            </a:fld>
            <a:endParaRPr lang="cs-CZ"/>
          </a:p>
        </p:txBody>
      </p:sp>
    </p:spTree>
    <p:extLst>
      <p:ext uri="{BB962C8B-B14F-4D97-AF65-F5344CB8AC3E}">
        <p14:creationId xmlns:p14="http://schemas.microsoft.com/office/powerpoint/2010/main" val="3061706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54B3B095-EC1A-44DC-83C1-A586A133F049}" type="datetimeFigureOut">
              <a:rPr lang="cs-CZ" smtClean="0"/>
              <a:t>20.04.2022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8A6A8FE-F5E5-4204-8A9D-DCEEE2621827}" type="slidenum">
              <a:rPr lang="cs-CZ" smtClean="0"/>
              <a:t>‹#›</a:t>
            </a:fld>
            <a:endParaRPr lang="cs-CZ"/>
          </a:p>
        </p:txBody>
      </p:sp>
    </p:spTree>
    <p:extLst>
      <p:ext uri="{BB962C8B-B14F-4D97-AF65-F5344CB8AC3E}">
        <p14:creationId xmlns:p14="http://schemas.microsoft.com/office/powerpoint/2010/main" val="203643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54B3B095-EC1A-44DC-83C1-A586A133F049}" type="datetimeFigureOut">
              <a:rPr lang="cs-CZ" smtClean="0"/>
              <a:t>20.04.2022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A6A8FE-F5E5-4204-8A9D-DCEEE2621827}" type="slidenum">
              <a:rPr lang="cs-CZ" smtClean="0"/>
              <a:t>‹#›</a:t>
            </a:fld>
            <a:endParaRPr lang="cs-CZ"/>
          </a:p>
        </p:txBody>
      </p:sp>
    </p:spTree>
    <p:extLst>
      <p:ext uri="{BB962C8B-B14F-4D97-AF65-F5344CB8AC3E}">
        <p14:creationId xmlns:p14="http://schemas.microsoft.com/office/powerpoint/2010/main" val="361676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4B3B095-EC1A-44DC-83C1-A586A133F049}" type="datetimeFigureOut">
              <a:rPr lang="cs-CZ" smtClean="0"/>
              <a:t>20.04.2022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8A6A8FE-F5E5-4204-8A9D-DCEEE2621827}" type="slidenum">
              <a:rPr lang="cs-CZ" smtClean="0"/>
              <a:t>‹#›</a:t>
            </a:fld>
            <a:endParaRPr lang="cs-CZ"/>
          </a:p>
        </p:txBody>
      </p:sp>
    </p:spTree>
    <p:extLst>
      <p:ext uri="{BB962C8B-B14F-4D97-AF65-F5344CB8AC3E}">
        <p14:creationId xmlns:p14="http://schemas.microsoft.com/office/powerpoint/2010/main" val="77442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54B3B095-EC1A-44DC-83C1-A586A133F049}" type="datetimeFigureOut">
              <a:rPr lang="cs-CZ" smtClean="0"/>
              <a:t>20.04.2022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A6A8FE-F5E5-4204-8A9D-DCEEE2621827}" type="slidenum">
              <a:rPr lang="cs-CZ" smtClean="0"/>
              <a:t>‹#›</a:t>
            </a:fld>
            <a:endParaRPr lang="cs-CZ"/>
          </a:p>
        </p:txBody>
      </p:sp>
    </p:spTree>
    <p:extLst>
      <p:ext uri="{BB962C8B-B14F-4D97-AF65-F5344CB8AC3E}">
        <p14:creationId xmlns:p14="http://schemas.microsoft.com/office/powerpoint/2010/main" val="945687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54B3B095-EC1A-44DC-83C1-A586A133F049}" type="datetimeFigureOut">
              <a:rPr lang="cs-CZ" smtClean="0"/>
              <a:t>20.04.2022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A6A8FE-F5E5-4204-8A9D-DCEEE2621827}" type="slidenum">
              <a:rPr lang="cs-CZ" smtClean="0"/>
              <a:t>‹#›</a:t>
            </a:fld>
            <a:endParaRPr lang="cs-CZ"/>
          </a:p>
        </p:txBody>
      </p:sp>
    </p:spTree>
    <p:extLst>
      <p:ext uri="{BB962C8B-B14F-4D97-AF65-F5344CB8AC3E}">
        <p14:creationId xmlns:p14="http://schemas.microsoft.com/office/powerpoint/2010/main" val="236972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3B095-EC1A-44DC-83C1-A586A133F049}" type="datetimeFigureOut">
              <a:rPr lang="cs-CZ" smtClean="0"/>
              <a:t>20.04.2022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6A8FE-F5E5-4204-8A9D-DCEEE2621827}" type="slidenum">
              <a:rPr lang="cs-CZ" smtClean="0"/>
              <a:t>‹#›</a:t>
            </a:fld>
            <a:endParaRPr lang="cs-CZ"/>
          </a:p>
        </p:txBody>
      </p:sp>
    </p:spTree>
    <p:extLst>
      <p:ext uri="{BB962C8B-B14F-4D97-AF65-F5344CB8AC3E}">
        <p14:creationId xmlns:p14="http://schemas.microsoft.com/office/powerpoint/2010/main" val="33535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ástupný symbol pro text 16"/>
          <p:cNvSpPr>
            <a:spLocks noGrp="1"/>
          </p:cNvSpPr>
          <p:nvPr>
            <p:ph type="body" sz="half" idx="2"/>
          </p:nvPr>
        </p:nvSpPr>
        <p:spPr>
          <a:xfrm>
            <a:off x="0" y="-1"/>
            <a:ext cx="3347864" cy="6858000"/>
          </a:xfrm>
          <a:solidFill>
            <a:schemeClr val="tx1"/>
          </a:solidFill>
        </p:spPr>
        <p:txBody>
          <a:bodyPr/>
          <a:lstStyle/>
          <a:p>
            <a:endParaRPr lang="cs-CZ" sz="4800" b="1" dirty="0">
              <a:solidFill>
                <a:schemeClr val="bg1"/>
              </a:solidFill>
              <a:latin typeface="+mj-lt"/>
            </a:endParaRPr>
          </a:p>
          <a:p>
            <a:pPr algn="ctr"/>
            <a:endParaRPr lang="cs-CZ" sz="1600" dirty="0">
              <a:solidFill>
                <a:schemeClr val="bg1"/>
              </a:solidFill>
              <a:latin typeface="+mj-lt"/>
            </a:endParaRPr>
          </a:p>
          <a:p>
            <a:pPr algn="ctr"/>
            <a:endParaRPr lang="cs-CZ" sz="1600" dirty="0">
              <a:solidFill>
                <a:schemeClr val="bg1"/>
              </a:solidFill>
              <a:latin typeface="+mj-lt"/>
            </a:endParaRPr>
          </a:p>
          <a:p>
            <a:pPr algn="ctr"/>
            <a:endParaRPr lang="cs-CZ" sz="1600" dirty="0">
              <a:solidFill>
                <a:schemeClr val="bg1"/>
              </a:solidFill>
              <a:latin typeface="+mj-lt"/>
            </a:endParaRPr>
          </a:p>
          <a:p>
            <a:pPr algn="ctr"/>
            <a:endParaRPr lang="cs-CZ" sz="1600" dirty="0">
              <a:solidFill>
                <a:schemeClr val="bg1"/>
              </a:solidFill>
              <a:latin typeface="+mj-lt"/>
            </a:endParaRPr>
          </a:p>
          <a:p>
            <a:pPr algn="ctr"/>
            <a:endParaRPr lang="cs-CZ" sz="1600" dirty="0">
              <a:solidFill>
                <a:schemeClr val="bg1"/>
              </a:solidFill>
              <a:latin typeface="+mj-lt"/>
            </a:endParaRPr>
          </a:p>
          <a:p>
            <a:pPr algn="ctr"/>
            <a:endParaRPr lang="cs-CZ" sz="1600" dirty="0">
              <a:solidFill>
                <a:schemeClr val="bg1"/>
              </a:solidFill>
              <a:latin typeface="+mj-lt"/>
            </a:endParaRPr>
          </a:p>
          <a:p>
            <a:pPr algn="ctr"/>
            <a:endParaRPr lang="cs-CZ" sz="1600" dirty="0">
              <a:solidFill>
                <a:schemeClr val="bg1"/>
              </a:solidFill>
              <a:latin typeface="+mj-lt"/>
            </a:endParaRPr>
          </a:p>
          <a:p>
            <a:pPr algn="ctr"/>
            <a:endParaRPr lang="cs-CZ" sz="1600" dirty="0">
              <a:solidFill>
                <a:schemeClr val="bg1"/>
              </a:solidFill>
              <a:latin typeface="+mj-lt"/>
            </a:endParaRPr>
          </a:p>
          <a:p>
            <a:pPr algn="ctr"/>
            <a:endParaRPr lang="cs-CZ" sz="1600" dirty="0">
              <a:solidFill>
                <a:schemeClr val="bg1"/>
              </a:solidFill>
              <a:latin typeface="+mj-lt"/>
            </a:endParaRPr>
          </a:p>
          <a:p>
            <a:pPr algn="ctr"/>
            <a:endParaRPr lang="cs-CZ" sz="1600" dirty="0">
              <a:solidFill>
                <a:schemeClr val="bg1"/>
              </a:solidFill>
              <a:latin typeface="+mj-lt"/>
            </a:endParaRPr>
          </a:p>
          <a:p>
            <a:pPr algn="ctr"/>
            <a:endParaRPr lang="cs-CZ" sz="1600" dirty="0">
              <a:solidFill>
                <a:schemeClr val="bg1"/>
              </a:solidFill>
              <a:latin typeface="+mj-lt"/>
            </a:endParaRPr>
          </a:p>
          <a:p>
            <a:pPr algn="ctr"/>
            <a:endParaRPr lang="cs-CZ" sz="1600" dirty="0">
              <a:solidFill>
                <a:schemeClr val="bg1"/>
              </a:solidFill>
              <a:latin typeface="+mj-lt"/>
            </a:endParaRPr>
          </a:p>
          <a:p>
            <a:pPr algn="ctr"/>
            <a:endParaRPr lang="cs-CZ" sz="1600" dirty="0">
              <a:solidFill>
                <a:schemeClr val="bg1"/>
              </a:solidFill>
              <a:latin typeface="+mj-lt"/>
            </a:endParaRPr>
          </a:p>
          <a:p>
            <a:pPr algn="ctr"/>
            <a:endParaRPr lang="cs-CZ" sz="1600" dirty="0">
              <a:solidFill>
                <a:schemeClr val="bg1"/>
              </a:solidFill>
              <a:latin typeface="+mj-lt"/>
            </a:endParaRPr>
          </a:p>
          <a:p>
            <a:r>
              <a:rPr lang="cs-CZ" sz="2200" dirty="0">
                <a:solidFill>
                  <a:schemeClr val="bg1"/>
                </a:solidFill>
                <a:latin typeface="+mj-lt"/>
              </a:rPr>
              <a:t>PhDr. Irena Reifová, Ph.D.</a:t>
            </a:r>
          </a:p>
          <a:p>
            <a:r>
              <a:rPr lang="cs-CZ" sz="2200" dirty="0">
                <a:solidFill>
                  <a:schemeClr val="bg1"/>
                </a:solidFill>
                <a:latin typeface="+mj-lt"/>
              </a:rPr>
              <a:t>irena.reifova</a:t>
            </a:r>
            <a:r>
              <a:rPr lang="cs-CZ" sz="2200" dirty="0">
                <a:solidFill>
                  <a:schemeClr val="bg1"/>
                </a:solidFill>
                <a:latin typeface="+mj-lt"/>
                <a:cs typeface="Times New Roman"/>
              </a:rPr>
              <a:t>@fsv.cuni.cz</a:t>
            </a:r>
          </a:p>
          <a:p>
            <a:r>
              <a:rPr lang="cs-CZ" sz="2200" dirty="0">
                <a:solidFill>
                  <a:schemeClr val="bg1"/>
                </a:solidFill>
                <a:latin typeface="+mj-lt"/>
                <a:cs typeface="Times New Roman"/>
              </a:rPr>
              <a:t>LS 2021/2022</a:t>
            </a:r>
          </a:p>
          <a:p>
            <a:endParaRPr lang="cs-CZ" dirty="0">
              <a:solidFill>
                <a:schemeClr val="bg1"/>
              </a:solidFill>
              <a:latin typeface="+mj-lt"/>
              <a:cs typeface="Times New Roman"/>
            </a:endParaRPr>
          </a:p>
          <a:p>
            <a:endParaRPr lang="cs-CZ" dirty="0">
              <a:solidFill>
                <a:schemeClr val="bg1"/>
              </a:solidFill>
              <a:latin typeface="+mj-lt"/>
              <a:cs typeface="Times New Roman"/>
            </a:endParaRPr>
          </a:p>
          <a:p>
            <a:endParaRPr lang="cs-CZ" dirty="0">
              <a:solidFill>
                <a:schemeClr val="bg1"/>
              </a:solidFill>
            </a:endParaRPr>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5" y="0"/>
            <a:ext cx="5826719" cy="406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descr="C:\Users\Irena Reifová\Desktop\tape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5" y="4069358"/>
            <a:ext cx="5796136" cy="283761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Irena Reifová\Desktop\fro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603052"/>
            <a:ext cx="5040560" cy="389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4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88640"/>
            <a:ext cx="8784976" cy="6480720"/>
          </a:xfrm>
        </p:spPr>
        <p:style>
          <a:lnRef idx="0">
            <a:scrgbClr r="0" g="0" b="0"/>
          </a:lnRef>
          <a:fillRef idx="1001">
            <a:schemeClr val="lt2"/>
          </a:fillRef>
          <a:effectRef idx="0">
            <a:scrgbClr r="0" g="0" b="0"/>
          </a:effectRef>
          <a:fontRef idx="major"/>
        </p:style>
        <p:txBody>
          <a:bodyPr>
            <a:normAutofit lnSpcReduction="10000"/>
          </a:bodyPr>
          <a:lstStyle/>
          <a:p>
            <a:pPr marL="0" indent="0" algn="ctr">
              <a:spcBef>
                <a:spcPts val="0"/>
              </a:spcBef>
              <a:buNone/>
            </a:pPr>
            <a:endParaRPr lang="cs-CZ" sz="2400" b="1" cap="all" dirty="0"/>
          </a:p>
          <a:p>
            <a:pPr marL="0" indent="0" algn="ctr">
              <a:spcBef>
                <a:spcPts val="0"/>
              </a:spcBef>
              <a:buNone/>
            </a:pPr>
            <a:r>
              <a:rPr lang="cs-CZ" sz="2800" b="1" cap="all" dirty="0" err="1"/>
              <a:t>KlasikovÉ</a:t>
            </a:r>
            <a:endParaRPr lang="cs-CZ" sz="2800" b="1" cap="all" dirty="0"/>
          </a:p>
          <a:p>
            <a:pPr>
              <a:spcBef>
                <a:spcPct val="50000"/>
              </a:spcBef>
              <a:buNone/>
            </a:pPr>
            <a:endParaRPr lang="cs-CZ" altLang="cs-CZ" sz="2400" dirty="0">
              <a:latin typeface="Calibri" pitchFamily="34" charset="0"/>
            </a:endParaRPr>
          </a:p>
          <a:p>
            <a:pPr marL="0" indent="0">
              <a:spcBef>
                <a:spcPct val="50000"/>
              </a:spcBef>
              <a:buNone/>
            </a:pPr>
            <a:r>
              <a:rPr lang="cs-CZ" altLang="cs-CZ" sz="2600" b="1" dirty="0">
                <a:latin typeface="Calibri" pitchFamily="34" charset="0"/>
              </a:rPr>
              <a:t>Maurice </a:t>
            </a:r>
            <a:r>
              <a:rPr lang="cs-CZ" altLang="cs-CZ" sz="2600" b="1" dirty="0" err="1">
                <a:latin typeface="Calibri" pitchFamily="34" charset="0"/>
              </a:rPr>
              <a:t>Halbwachs</a:t>
            </a:r>
            <a:r>
              <a:rPr lang="cs-CZ" altLang="cs-CZ" sz="2600" dirty="0">
                <a:latin typeface="Calibri" pitchFamily="34" charset="0"/>
              </a:rPr>
              <a:t>: </a:t>
            </a:r>
            <a:r>
              <a:rPr lang="cs-CZ" altLang="cs-CZ" sz="2600" dirty="0" err="1">
                <a:latin typeface="Calibri" pitchFamily="34" charset="0"/>
              </a:rPr>
              <a:t>The</a:t>
            </a:r>
            <a:r>
              <a:rPr lang="cs-CZ" altLang="cs-CZ" sz="2600" dirty="0">
                <a:latin typeface="Calibri" pitchFamily="34" charset="0"/>
              </a:rPr>
              <a:t> </a:t>
            </a:r>
            <a:r>
              <a:rPr lang="cs-CZ" altLang="cs-CZ" sz="2600" dirty="0" err="1">
                <a:latin typeface="Calibri" pitchFamily="34" charset="0"/>
              </a:rPr>
              <a:t>Collective</a:t>
            </a:r>
            <a:r>
              <a:rPr lang="cs-CZ" altLang="cs-CZ" sz="2600" dirty="0">
                <a:latin typeface="Calibri" pitchFamily="34" charset="0"/>
              </a:rPr>
              <a:t> </a:t>
            </a:r>
            <a:r>
              <a:rPr lang="cs-CZ" altLang="cs-CZ" sz="2600" dirty="0" err="1">
                <a:latin typeface="Calibri" pitchFamily="34" charset="0"/>
              </a:rPr>
              <a:t>Memory</a:t>
            </a:r>
            <a:r>
              <a:rPr lang="cs-CZ" altLang="cs-CZ" sz="2600" dirty="0">
                <a:latin typeface="Calibri" pitchFamily="34" charset="0"/>
              </a:rPr>
              <a:t> (1950) </a:t>
            </a:r>
          </a:p>
          <a:p>
            <a:pPr marL="0" indent="0">
              <a:spcBef>
                <a:spcPct val="50000"/>
              </a:spcBef>
              <a:buNone/>
            </a:pPr>
            <a:r>
              <a:rPr lang="cs-CZ" altLang="cs-CZ" sz="2600" dirty="0">
                <a:latin typeface="Calibri" pitchFamily="34" charset="0"/>
              </a:rPr>
              <a:t>žák Emile </a:t>
            </a:r>
            <a:r>
              <a:rPr lang="cs-CZ" altLang="cs-CZ" sz="2600" dirty="0" err="1">
                <a:latin typeface="Calibri" pitchFamily="34" charset="0"/>
              </a:rPr>
              <a:t>Durkheima</a:t>
            </a:r>
            <a:r>
              <a:rPr lang="cs-CZ" altLang="cs-CZ" sz="2600" dirty="0">
                <a:latin typeface="Calibri" pitchFamily="34" charset="0"/>
              </a:rPr>
              <a:t> – projekce pojmu „sociální vědomí“ do minulosti</a:t>
            </a:r>
          </a:p>
          <a:p>
            <a:pPr marL="0" indent="0">
              <a:spcBef>
                <a:spcPct val="50000"/>
              </a:spcBef>
              <a:buNone/>
            </a:pPr>
            <a:r>
              <a:rPr lang="cs-CZ" altLang="cs-CZ" sz="2600" dirty="0">
                <a:latin typeface="Calibri" pitchFamily="34" charset="0"/>
              </a:rPr>
              <a:t>role skupin --- „paměť je přetrvávající relevance minulosti v současnosti“</a:t>
            </a:r>
          </a:p>
          <a:p>
            <a:pPr marL="0" indent="0">
              <a:spcBef>
                <a:spcPct val="50000"/>
              </a:spcBef>
              <a:buNone/>
            </a:pPr>
            <a:r>
              <a:rPr lang="cs-CZ" altLang="cs-CZ" sz="2600" b="1" dirty="0">
                <a:latin typeface="Calibri" pitchFamily="34" charset="0"/>
              </a:rPr>
              <a:t>Pierre </a:t>
            </a:r>
            <a:r>
              <a:rPr lang="cs-CZ" altLang="cs-CZ" sz="2600" b="1" dirty="0" err="1">
                <a:latin typeface="Calibri" pitchFamily="34" charset="0"/>
              </a:rPr>
              <a:t>Norra</a:t>
            </a:r>
            <a:r>
              <a:rPr lang="cs-CZ" altLang="cs-CZ" sz="2600" dirty="0">
                <a:latin typeface="Calibri" pitchFamily="34" charset="0"/>
              </a:rPr>
              <a:t>: Les </a:t>
            </a:r>
            <a:r>
              <a:rPr lang="cs-CZ" altLang="cs-CZ" sz="2600" dirty="0" err="1">
                <a:latin typeface="Calibri" pitchFamily="34" charset="0"/>
              </a:rPr>
              <a:t>Liéux</a:t>
            </a:r>
            <a:r>
              <a:rPr lang="cs-CZ" altLang="cs-CZ" sz="2600" dirty="0">
                <a:latin typeface="Calibri" pitchFamily="34" charset="0"/>
              </a:rPr>
              <a:t> de </a:t>
            </a:r>
            <a:r>
              <a:rPr lang="cs-CZ" altLang="cs-CZ" sz="2600" dirty="0" err="1">
                <a:latin typeface="Calibri" pitchFamily="34" charset="0"/>
              </a:rPr>
              <a:t>Mémoire</a:t>
            </a:r>
            <a:r>
              <a:rPr lang="cs-CZ" altLang="cs-CZ" sz="2600" dirty="0">
                <a:latin typeface="Calibri" pitchFamily="34" charset="0"/>
              </a:rPr>
              <a:t> (1984)</a:t>
            </a:r>
          </a:p>
          <a:p>
            <a:pPr marL="0" indent="0">
              <a:spcBef>
                <a:spcPct val="50000"/>
              </a:spcBef>
              <a:buNone/>
            </a:pPr>
            <a:r>
              <a:rPr lang="cs-CZ" altLang="cs-CZ" sz="2600" dirty="0">
                <a:latin typeface="Calibri" pitchFamily="34" charset="0"/>
              </a:rPr>
              <a:t>paměť v moderní společnosti není spontánní – „</a:t>
            </a:r>
            <a:r>
              <a:rPr lang="cs-CZ" altLang="cs-CZ" sz="2600" dirty="0" err="1">
                <a:latin typeface="Calibri" pitchFamily="34" charset="0"/>
              </a:rPr>
              <a:t>muzealizace</a:t>
            </a:r>
            <a:r>
              <a:rPr lang="cs-CZ" altLang="cs-CZ" sz="2600" dirty="0">
                <a:latin typeface="Calibri" pitchFamily="34" charset="0"/>
              </a:rPr>
              <a:t>/</a:t>
            </a:r>
            <a:r>
              <a:rPr lang="cs-CZ" altLang="cs-CZ" sz="2600" dirty="0" err="1">
                <a:latin typeface="Calibri" pitchFamily="34" charset="0"/>
              </a:rPr>
              <a:t>exotizace</a:t>
            </a:r>
            <a:r>
              <a:rPr lang="cs-CZ" altLang="cs-CZ" sz="2600" dirty="0">
                <a:latin typeface="Calibri" pitchFamily="34" charset="0"/>
              </a:rPr>
              <a:t>“ paměti</a:t>
            </a:r>
          </a:p>
          <a:p>
            <a:pPr marL="0" indent="0">
              <a:spcBef>
                <a:spcPct val="50000"/>
              </a:spcBef>
              <a:buNone/>
            </a:pPr>
            <a:r>
              <a:rPr lang="cs-CZ" altLang="cs-CZ" sz="2600" dirty="0">
                <a:latin typeface="Calibri" pitchFamily="34" charset="0"/>
              </a:rPr>
              <a:t>místa paměti – paměť se kondenzuje na všedních místech (protiklad „</a:t>
            </a:r>
            <a:r>
              <a:rPr lang="cs-CZ" altLang="cs-CZ" sz="2600" dirty="0" err="1">
                <a:latin typeface="Calibri" pitchFamily="34" charset="0"/>
              </a:rPr>
              <a:t>muzealizace</a:t>
            </a:r>
            <a:r>
              <a:rPr lang="cs-CZ" altLang="cs-CZ" sz="2600" dirty="0">
                <a:latin typeface="Calibri" pitchFamily="34" charset="0"/>
              </a:rPr>
              <a:t>“)</a:t>
            </a:r>
          </a:p>
          <a:p>
            <a:pPr marL="0" indent="0">
              <a:spcBef>
                <a:spcPct val="50000"/>
              </a:spcBef>
              <a:buNone/>
            </a:pPr>
            <a:endParaRPr lang="cs-CZ" altLang="cs-CZ" sz="2600" dirty="0">
              <a:latin typeface="Calibri" pitchFamily="34" charset="0"/>
            </a:endParaRPr>
          </a:p>
          <a:p>
            <a:pPr marL="0" indent="0">
              <a:buNone/>
            </a:pPr>
            <a:endParaRPr lang="cs-CZ" sz="2400" dirty="0"/>
          </a:p>
          <a:p>
            <a:pPr marL="0" indent="0">
              <a:buNone/>
            </a:pPr>
            <a:endParaRPr lang="cs-CZ" sz="2400" dirty="0"/>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b="1" dirty="0"/>
          </a:p>
          <a:p>
            <a:pPr marL="0" indent="0">
              <a:buNone/>
            </a:pPr>
            <a:endParaRPr lang="cs-CZ" sz="2400" b="1" dirty="0"/>
          </a:p>
          <a:p>
            <a:pPr marL="0" indent="0" algn="just">
              <a:spcBef>
                <a:spcPts val="0"/>
              </a:spcBef>
              <a:buNone/>
            </a:pPr>
            <a:endParaRPr lang="cs-CZ" sz="2400" b="1" cap="all" dirty="0"/>
          </a:p>
          <a:p>
            <a:pPr marL="0" indent="0" algn="just">
              <a:spcBef>
                <a:spcPts val="0"/>
              </a:spcBef>
              <a:buNone/>
            </a:pPr>
            <a:endParaRPr lang="cs-CZ" sz="2400" dirty="0"/>
          </a:p>
          <a:p>
            <a:pPr marL="0" indent="0" algn="just">
              <a:spcBef>
                <a:spcPts val="0"/>
              </a:spcBef>
              <a:buNone/>
            </a:pPr>
            <a:endParaRPr lang="cs-CZ" sz="2400" dirty="0"/>
          </a:p>
          <a:p>
            <a:pPr marL="0" indent="0" algn="just">
              <a:spcBef>
                <a:spcPts val="0"/>
              </a:spcBef>
              <a:buNone/>
            </a:pPr>
            <a:endParaRPr lang="cs-CZ" sz="2400" dirty="0"/>
          </a:p>
        </p:txBody>
      </p:sp>
    </p:spTree>
    <p:extLst>
      <p:ext uri="{BB962C8B-B14F-4D97-AF65-F5344CB8AC3E}">
        <p14:creationId xmlns:p14="http://schemas.microsoft.com/office/powerpoint/2010/main" val="531402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88640"/>
            <a:ext cx="8784976" cy="6480720"/>
          </a:xfrm>
        </p:spPr>
        <p:style>
          <a:lnRef idx="0">
            <a:scrgbClr r="0" g="0" b="0"/>
          </a:lnRef>
          <a:fillRef idx="1001">
            <a:schemeClr val="lt2"/>
          </a:fillRef>
          <a:effectRef idx="0">
            <a:scrgbClr r="0" g="0" b="0"/>
          </a:effectRef>
          <a:fontRef idx="major"/>
        </p:style>
        <p:txBody>
          <a:bodyPr>
            <a:normAutofit/>
          </a:bodyPr>
          <a:lstStyle/>
          <a:p>
            <a:pPr marL="0" indent="0" algn="ctr">
              <a:spcBef>
                <a:spcPts val="0"/>
              </a:spcBef>
              <a:buNone/>
            </a:pPr>
            <a:endParaRPr lang="cs-CZ" sz="2400" b="1" cap="all" dirty="0"/>
          </a:p>
          <a:p>
            <a:pPr marL="0" indent="0" algn="ctr">
              <a:spcBef>
                <a:spcPts val="0"/>
              </a:spcBef>
              <a:buNone/>
            </a:pPr>
            <a:r>
              <a:rPr lang="cs-CZ" sz="2800" b="1" cap="all" dirty="0"/>
              <a:t>Média a paměť</a:t>
            </a:r>
          </a:p>
          <a:p>
            <a:pPr marL="0" indent="0" algn="ctr">
              <a:spcBef>
                <a:spcPts val="0"/>
              </a:spcBef>
              <a:buNone/>
            </a:pPr>
            <a:endParaRPr lang="cs-CZ" sz="2400" b="1" cap="all" dirty="0"/>
          </a:p>
          <a:p>
            <a:pPr algn="ctr">
              <a:spcBef>
                <a:spcPct val="50000"/>
              </a:spcBef>
              <a:buNone/>
            </a:pPr>
            <a:r>
              <a:rPr lang="cs-CZ" altLang="cs-CZ" sz="2400" b="1" dirty="0">
                <a:latin typeface="Calibri" pitchFamily="34" charset="0"/>
              </a:rPr>
              <a:t>Jaká je role médií v procesu sedimentace paměti? K jakým změnám došlo v souvislosti s digitálním obratem?</a:t>
            </a:r>
          </a:p>
          <a:p>
            <a:pPr>
              <a:spcBef>
                <a:spcPct val="50000"/>
              </a:spcBef>
              <a:buNone/>
            </a:pPr>
            <a:endParaRPr lang="cs-CZ" altLang="cs-CZ" sz="2400" dirty="0">
              <a:latin typeface="Calibri" pitchFamily="34" charset="0"/>
            </a:endParaRPr>
          </a:p>
          <a:p>
            <a:pPr>
              <a:spcBef>
                <a:spcPct val="50000"/>
              </a:spcBef>
              <a:buNone/>
            </a:pPr>
            <a:r>
              <a:rPr lang="cs-CZ" altLang="cs-CZ" sz="2400" dirty="0">
                <a:latin typeface="Calibri" pitchFamily="34" charset="0"/>
              </a:rPr>
              <a:t>Paměť se realizuje:</a:t>
            </a:r>
          </a:p>
          <a:p>
            <a:pPr lvl="0">
              <a:buFont typeface="Courier New" panose="02070309020205020404" pitchFamily="49" charset="0"/>
              <a:buChar char="o"/>
            </a:pPr>
            <a:r>
              <a:rPr lang="cs-CZ" sz="2400" dirty="0"/>
              <a:t>IN media:  pamětníci a vzpomínky dostávají místo v médiích</a:t>
            </a:r>
          </a:p>
          <a:p>
            <a:pPr lvl="0">
              <a:buFont typeface="Courier New" panose="02070309020205020404" pitchFamily="49" charset="0"/>
              <a:buChar char="o"/>
            </a:pPr>
            <a:r>
              <a:rPr lang="cs-CZ" sz="2400" dirty="0"/>
              <a:t>BY media:  sama média (novináři) jsou zdrojem paměti</a:t>
            </a:r>
          </a:p>
          <a:p>
            <a:pPr lvl="0">
              <a:buFont typeface="Courier New" panose="02070309020205020404" pitchFamily="49" charset="0"/>
              <a:buChar char="o"/>
            </a:pPr>
            <a:r>
              <a:rPr lang="cs-CZ" sz="2400" dirty="0"/>
              <a:t>THROUGH media: stimulace </a:t>
            </a:r>
            <a:r>
              <a:rPr lang="cs-CZ" sz="2400" dirty="0" err="1"/>
              <a:t>paměťi</a:t>
            </a:r>
            <a:r>
              <a:rPr lang="cs-CZ" sz="2400" dirty="0"/>
              <a:t> při užití médií publiky</a:t>
            </a:r>
          </a:p>
          <a:p>
            <a:pPr>
              <a:spcBef>
                <a:spcPct val="50000"/>
              </a:spcBef>
              <a:buNone/>
            </a:pPr>
            <a:endParaRPr lang="cs-CZ" altLang="cs-CZ" sz="2400" dirty="0">
              <a:latin typeface="Calibri" pitchFamily="34" charset="0"/>
            </a:endParaRPr>
          </a:p>
          <a:p>
            <a:pPr>
              <a:spcBef>
                <a:spcPct val="50000"/>
              </a:spcBef>
              <a:buNone/>
            </a:pPr>
            <a:r>
              <a:rPr lang="cs-CZ" altLang="cs-CZ" sz="2400" dirty="0">
                <a:latin typeface="Calibri" pitchFamily="34" charset="0"/>
              </a:rPr>
              <a:t>- užití obsahů – kognitivní paměť (</a:t>
            </a:r>
            <a:r>
              <a:rPr lang="cs-CZ" altLang="cs-CZ" sz="2400" i="1" dirty="0">
                <a:latin typeface="Calibri" pitchFamily="34" charset="0"/>
              </a:rPr>
              <a:t>Paul </a:t>
            </a:r>
            <a:r>
              <a:rPr lang="cs-CZ" altLang="cs-CZ" sz="2400" i="1" dirty="0" err="1">
                <a:latin typeface="Calibri" pitchFamily="34" charset="0"/>
              </a:rPr>
              <a:t>Connerton</a:t>
            </a:r>
            <a:r>
              <a:rPr lang="cs-CZ" altLang="cs-CZ" sz="2400" dirty="0">
                <a:latin typeface="Calibri" pitchFamily="34" charset="0"/>
              </a:rPr>
              <a:t>)</a:t>
            </a:r>
          </a:p>
          <a:p>
            <a:pPr>
              <a:spcBef>
                <a:spcPct val="50000"/>
              </a:spcBef>
              <a:buNone/>
            </a:pPr>
            <a:r>
              <a:rPr lang="cs-CZ" altLang="cs-CZ" sz="2400" dirty="0">
                <a:latin typeface="Calibri" pitchFamily="34" charset="0"/>
              </a:rPr>
              <a:t>- užití médií jako artefaktů  či technologií – </a:t>
            </a:r>
            <a:r>
              <a:rPr lang="cs-CZ" altLang="cs-CZ" sz="2400" dirty="0" err="1">
                <a:latin typeface="Calibri" pitchFamily="34" charset="0"/>
              </a:rPr>
              <a:t>perfomativní</a:t>
            </a:r>
            <a:r>
              <a:rPr lang="cs-CZ" altLang="cs-CZ" sz="2400" dirty="0">
                <a:latin typeface="Calibri" pitchFamily="34" charset="0"/>
              </a:rPr>
              <a:t> paměť </a:t>
            </a:r>
          </a:p>
          <a:p>
            <a:pPr marL="0" indent="0">
              <a:buNone/>
            </a:pPr>
            <a:endParaRPr lang="cs-CZ" sz="2400" dirty="0"/>
          </a:p>
          <a:p>
            <a:pPr marL="0" indent="0">
              <a:buNone/>
            </a:pPr>
            <a:endParaRPr lang="cs-CZ" sz="2400" dirty="0"/>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b="1" dirty="0"/>
          </a:p>
          <a:p>
            <a:pPr marL="0" indent="0">
              <a:buNone/>
            </a:pPr>
            <a:endParaRPr lang="cs-CZ" sz="2400" b="1" dirty="0"/>
          </a:p>
          <a:p>
            <a:pPr marL="0" indent="0" algn="just">
              <a:spcBef>
                <a:spcPts val="0"/>
              </a:spcBef>
              <a:buNone/>
            </a:pPr>
            <a:endParaRPr lang="cs-CZ" sz="2400" b="1" cap="all" dirty="0"/>
          </a:p>
          <a:p>
            <a:pPr marL="0" indent="0" algn="just">
              <a:spcBef>
                <a:spcPts val="0"/>
              </a:spcBef>
              <a:buNone/>
            </a:pPr>
            <a:endParaRPr lang="cs-CZ" sz="2400" dirty="0"/>
          </a:p>
          <a:p>
            <a:pPr marL="0" indent="0" algn="just">
              <a:spcBef>
                <a:spcPts val="0"/>
              </a:spcBef>
              <a:buNone/>
            </a:pPr>
            <a:endParaRPr lang="cs-CZ" sz="2400" dirty="0"/>
          </a:p>
          <a:p>
            <a:pPr marL="0" indent="0" algn="just">
              <a:spcBef>
                <a:spcPts val="0"/>
              </a:spcBef>
              <a:buNone/>
            </a:pPr>
            <a:endParaRPr lang="cs-CZ" sz="2400" dirty="0"/>
          </a:p>
        </p:txBody>
      </p:sp>
    </p:spTree>
    <p:extLst>
      <p:ext uri="{BB962C8B-B14F-4D97-AF65-F5344CB8AC3E}">
        <p14:creationId xmlns:p14="http://schemas.microsoft.com/office/powerpoint/2010/main" val="531402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88640"/>
            <a:ext cx="8784976" cy="6480720"/>
          </a:xfrm>
        </p:spPr>
        <p:style>
          <a:lnRef idx="0">
            <a:scrgbClr r="0" g="0" b="0"/>
          </a:lnRef>
          <a:fillRef idx="1001">
            <a:schemeClr val="lt2"/>
          </a:fillRef>
          <a:effectRef idx="0">
            <a:scrgbClr r="0" g="0" b="0"/>
          </a:effectRef>
          <a:fontRef idx="major"/>
        </p:style>
        <p:txBody>
          <a:bodyPr>
            <a:normAutofit/>
          </a:bodyPr>
          <a:lstStyle/>
          <a:p>
            <a:pPr marL="0" indent="0" algn="ctr">
              <a:spcBef>
                <a:spcPts val="0"/>
              </a:spcBef>
              <a:buNone/>
            </a:pPr>
            <a:endParaRPr lang="cs-CZ" sz="2400" b="1" cap="all" dirty="0"/>
          </a:p>
          <a:p>
            <a:pPr marL="0" indent="0" algn="ctr">
              <a:spcBef>
                <a:spcPts val="0"/>
              </a:spcBef>
              <a:buNone/>
            </a:pPr>
            <a:r>
              <a:rPr lang="cs-CZ" altLang="cs-CZ" sz="2400" b="1" dirty="0">
                <a:latin typeface="Calibri" pitchFamily="34" charset="0"/>
              </a:rPr>
              <a:t>MÉDIA JAKO MATERIÁLNÍ PŘEDMĚTY (ARTEFAKTY) – PERFORMATIVNÍ PAMĚŤ</a:t>
            </a:r>
          </a:p>
          <a:p>
            <a:pPr marL="0" indent="0" algn="ctr">
              <a:spcBef>
                <a:spcPts val="0"/>
              </a:spcBef>
              <a:buNone/>
            </a:pPr>
            <a:endParaRPr lang="cs-CZ" sz="2800" cap="all" dirty="0"/>
          </a:p>
          <a:p>
            <a:pPr marL="0" indent="0" algn="ctr">
              <a:spcBef>
                <a:spcPts val="0"/>
              </a:spcBef>
              <a:buNone/>
            </a:pPr>
            <a:endParaRPr lang="cs-CZ" sz="2400" b="1" cap="all" dirty="0"/>
          </a:p>
          <a:p>
            <a:pPr marL="0" indent="0">
              <a:buNone/>
            </a:pPr>
            <a:endParaRPr lang="cs-CZ" sz="2400" dirty="0"/>
          </a:p>
          <a:p>
            <a:pPr marL="0" indent="0">
              <a:buNone/>
            </a:pPr>
            <a:endParaRPr lang="cs-CZ" sz="2400" dirty="0"/>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b="1" dirty="0"/>
          </a:p>
          <a:p>
            <a:pPr marL="0" indent="0">
              <a:buNone/>
            </a:pPr>
            <a:endParaRPr lang="cs-CZ" sz="2400" b="1" dirty="0"/>
          </a:p>
          <a:p>
            <a:pPr marL="0" indent="0" algn="just">
              <a:spcBef>
                <a:spcPts val="0"/>
              </a:spcBef>
              <a:buNone/>
            </a:pPr>
            <a:endParaRPr lang="cs-CZ" sz="2400" b="1" cap="all" dirty="0"/>
          </a:p>
          <a:p>
            <a:pPr marL="0" indent="0" algn="just">
              <a:spcBef>
                <a:spcPts val="0"/>
              </a:spcBef>
              <a:buNone/>
            </a:pPr>
            <a:endParaRPr lang="cs-CZ" sz="2400" dirty="0"/>
          </a:p>
          <a:p>
            <a:pPr marL="0" indent="0" algn="just">
              <a:spcBef>
                <a:spcPts val="0"/>
              </a:spcBef>
              <a:buNone/>
            </a:pPr>
            <a:endParaRPr lang="cs-CZ" sz="2400" dirty="0"/>
          </a:p>
          <a:p>
            <a:pPr marL="0" indent="0" algn="just">
              <a:spcBef>
                <a:spcPts val="0"/>
              </a:spcBef>
              <a:buNone/>
            </a:pPr>
            <a:endParaRPr lang="cs-CZ" sz="2400" dirty="0"/>
          </a:p>
        </p:txBody>
      </p:sp>
      <p:pic>
        <p:nvPicPr>
          <p:cNvPr id="4" name="Picture 5" descr="f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54" y="1468210"/>
            <a:ext cx="71786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250825" y="6165850"/>
            <a:ext cx="889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cs-CZ" altLang="cs-CZ" sz="2400" i="1" dirty="0">
                <a:latin typeface="Calibri" pitchFamily="34" charset="0"/>
              </a:rPr>
              <a:t>Irenina krabice se starými kazetami a referendum na </a:t>
            </a:r>
            <a:r>
              <a:rPr lang="cs-CZ" altLang="cs-CZ" sz="2400" i="1" dirty="0" err="1">
                <a:latin typeface="Calibri" pitchFamily="34" charset="0"/>
              </a:rPr>
              <a:t>Facebooku</a:t>
            </a:r>
            <a:endParaRPr lang="cs-CZ" altLang="cs-CZ" sz="2400" i="1" dirty="0">
              <a:latin typeface="Calibri" pitchFamily="34" charset="0"/>
            </a:endParaRPr>
          </a:p>
        </p:txBody>
      </p:sp>
    </p:spTree>
    <p:extLst>
      <p:ext uri="{BB962C8B-B14F-4D97-AF65-F5344CB8AC3E}">
        <p14:creationId xmlns:p14="http://schemas.microsoft.com/office/powerpoint/2010/main" val="531402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88640"/>
            <a:ext cx="8784976" cy="6480720"/>
          </a:xfrm>
        </p:spPr>
        <p:style>
          <a:lnRef idx="0">
            <a:scrgbClr r="0" g="0" b="0"/>
          </a:lnRef>
          <a:fillRef idx="1001">
            <a:schemeClr val="lt2"/>
          </a:fillRef>
          <a:effectRef idx="0">
            <a:scrgbClr r="0" g="0" b="0"/>
          </a:effectRef>
          <a:fontRef idx="major"/>
        </p:style>
        <p:txBody>
          <a:bodyPr>
            <a:normAutofit lnSpcReduction="10000"/>
          </a:bodyPr>
          <a:lstStyle/>
          <a:p>
            <a:pPr marL="0" indent="0" algn="ctr">
              <a:spcBef>
                <a:spcPts val="0"/>
              </a:spcBef>
              <a:buNone/>
            </a:pPr>
            <a:endParaRPr lang="cs-CZ" sz="2400" b="1" cap="all" dirty="0"/>
          </a:p>
          <a:p>
            <a:pPr marL="0" indent="0" algn="ctr">
              <a:spcBef>
                <a:spcPts val="0"/>
              </a:spcBef>
              <a:buNone/>
            </a:pPr>
            <a:r>
              <a:rPr lang="cs-CZ" sz="2800" b="1" cap="all" dirty="0"/>
              <a:t>Žurnalistika a paměť</a:t>
            </a:r>
          </a:p>
          <a:p>
            <a:pPr marL="0" indent="0" algn="ctr">
              <a:spcBef>
                <a:spcPts val="0"/>
              </a:spcBef>
              <a:buNone/>
            </a:pPr>
            <a:endParaRPr lang="cs-CZ" sz="2400" b="1" cap="all" dirty="0"/>
          </a:p>
          <a:p>
            <a:pPr>
              <a:spcBef>
                <a:spcPct val="50000"/>
              </a:spcBef>
              <a:buNone/>
            </a:pPr>
            <a:r>
              <a:rPr lang="cs-CZ" altLang="cs-CZ" sz="2400" dirty="0">
                <a:latin typeface="Calibri" pitchFamily="34" charset="0"/>
              </a:rPr>
              <a:t>Žurnalistické odkazy k minulosti:</a:t>
            </a:r>
          </a:p>
          <a:p>
            <a:pPr>
              <a:spcBef>
                <a:spcPct val="50000"/>
              </a:spcBef>
              <a:buNone/>
            </a:pPr>
            <a:r>
              <a:rPr lang="cs-CZ" altLang="cs-CZ" sz="2400" dirty="0">
                <a:latin typeface="Calibri" pitchFamily="34" charset="0"/>
              </a:rPr>
              <a:t>1) připomenutí významné události, 2) historické analogie, 3) historické kontexty</a:t>
            </a:r>
          </a:p>
          <a:p>
            <a:pPr>
              <a:spcBef>
                <a:spcPct val="50000"/>
              </a:spcBef>
              <a:buNone/>
            </a:pPr>
            <a:endParaRPr lang="cs-CZ" altLang="cs-CZ" sz="2400" dirty="0">
              <a:latin typeface="Calibri" pitchFamily="34" charset="0"/>
            </a:endParaRPr>
          </a:p>
          <a:p>
            <a:pPr>
              <a:spcBef>
                <a:spcPct val="50000"/>
              </a:spcBef>
              <a:buNone/>
            </a:pPr>
            <a:r>
              <a:rPr lang="cs-CZ" altLang="cs-CZ" sz="2400" b="1" dirty="0" err="1">
                <a:latin typeface="Calibri" pitchFamily="34" charset="0"/>
              </a:rPr>
              <a:t>Barbie</a:t>
            </a:r>
            <a:r>
              <a:rPr lang="cs-CZ" altLang="cs-CZ" sz="2400" b="1" dirty="0">
                <a:latin typeface="Calibri" pitchFamily="34" charset="0"/>
              </a:rPr>
              <a:t> </a:t>
            </a:r>
            <a:r>
              <a:rPr lang="cs-CZ" altLang="cs-CZ" sz="2400" b="1" dirty="0" err="1">
                <a:latin typeface="Calibri" pitchFamily="34" charset="0"/>
              </a:rPr>
              <a:t>Zelizer</a:t>
            </a:r>
            <a:r>
              <a:rPr lang="cs-CZ" altLang="cs-CZ" sz="2400" b="1" dirty="0">
                <a:latin typeface="Calibri" pitchFamily="34" charset="0"/>
              </a:rPr>
              <a:t> </a:t>
            </a:r>
            <a:r>
              <a:rPr lang="cs-CZ" altLang="cs-CZ" sz="2400" dirty="0">
                <a:latin typeface="Calibri" pitchFamily="34" charset="0"/>
              </a:rPr>
              <a:t>zdůrazňuje vývoj: ignorace paměti v žurnalistice (důraz na aktuálnost, </a:t>
            </a:r>
            <a:r>
              <a:rPr lang="cs-CZ" altLang="cs-CZ" sz="2400" dirty="0" err="1">
                <a:latin typeface="Calibri" pitchFamily="34" charset="0"/>
              </a:rPr>
              <a:t>first</a:t>
            </a:r>
            <a:r>
              <a:rPr lang="cs-CZ" altLang="cs-CZ" sz="2400" dirty="0">
                <a:latin typeface="Calibri" pitchFamily="34" charset="0"/>
              </a:rPr>
              <a:t> draft of </a:t>
            </a:r>
            <a:r>
              <a:rPr lang="cs-CZ" altLang="cs-CZ" sz="2400" dirty="0" err="1">
                <a:latin typeface="Calibri" pitchFamily="34" charset="0"/>
              </a:rPr>
              <a:t>history</a:t>
            </a:r>
            <a:r>
              <a:rPr lang="cs-CZ" altLang="cs-CZ" sz="2400" dirty="0">
                <a:latin typeface="Calibri" pitchFamily="34" charset="0"/>
              </a:rPr>
              <a:t>, R.E. Park) --- uznání žurnalistiky jako aktéra paměti </a:t>
            </a:r>
          </a:p>
          <a:p>
            <a:pPr>
              <a:spcBef>
                <a:spcPct val="50000"/>
              </a:spcBef>
              <a:buNone/>
            </a:pPr>
            <a:endParaRPr lang="cs-CZ" altLang="cs-CZ" sz="2400" dirty="0">
              <a:latin typeface="Calibri" pitchFamily="34" charset="0"/>
            </a:endParaRPr>
          </a:p>
          <a:p>
            <a:pPr>
              <a:spcBef>
                <a:spcPct val="50000"/>
              </a:spcBef>
              <a:buNone/>
            </a:pPr>
            <a:r>
              <a:rPr lang="cs-CZ" altLang="cs-CZ" sz="2400" dirty="0">
                <a:latin typeface="Calibri" pitchFamily="34" charset="0"/>
              </a:rPr>
              <a:t>-minulost jako pozadí výkladu současnosti</a:t>
            </a:r>
          </a:p>
          <a:p>
            <a:pPr>
              <a:spcBef>
                <a:spcPct val="50000"/>
              </a:spcBef>
              <a:buNone/>
            </a:pPr>
            <a:r>
              <a:rPr lang="cs-CZ" altLang="cs-CZ" sz="2400" dirty="0">
                <a:latin typeface="Calibri" pitchFamily="34" charset="0"/>
              </a:rPr>
              <a:t>-přepisování vlastních starých výkladů minulosti (</a:t>
            </a:r>
            <a:r>
              <a:rPr lang="cs-CZ" altLang="cs-CZ" sz="2400" i="1" dirty="0">
                <a:latin typeface="Calibri" pitchFamily="34" charset="0"/>
              </a:rPr>
              <a:t>Andreas </a:t>
            </a:r>
            <a:r>
              <a:rPr lang="cs-CZ" altLang="cs-CZ" sz="2400" i="1" dirty="0" err="1">
                <a:latin typeface="Calibri" pitchFamily="34" charset="0"/>
              </a:rPr>
              <a:t>Huyssens</a:t>
            </a:r>
            <a:r>
              <a:rPr lang="cs-CZ" altLang="cs-CZ" sz="2400" i="1" dirty="0">
                <a:latin typeface="Calibri" pitchFamily="34" charset="0"/>
              </a:rPr>
              <a:t> – </a:t>
            </a:r>
            <a:r>
              <a:rPr lang="cs-CZ" altLang="cs-CZ" sz="2400" i="1" dirty="0" err="1">
                <a:latin typeface="Calibri" pitchFamily="34" charset="0"/>
              </a:rPr>
              <a:t>palimpsestická</a:t>
            </a:r>
            <a:r>
              <a:rPr lang="cs-CZ" altLang="cs-CZ" sz="2400" i="1" dirty="0">
                <a:latin typeface="Calibri" pitchFamily="34" charset="0"/>
              </a:rPr>
              <a:t> paměť</a:t>
            </a:r>
            <a:r>
              <a:rPr lang="cs-CZ" altLang="cs-CZ" sz="2400" dirty="0">
                <a:latin typeface="Calibri" pitchFamily="34" charset="0"/>
              </a:rPr>
              <a:t> – tvořená  prosvítajícími vrstvami kulturních významů)</a:t>
            </a:r>
          </a:p>
          <a:p>
            <a:pPr marL="0" indent="0">
              <a:buNone/>
            </a:pPr>
            <a:endParaRPr lang="cs-CZ" sz="2400" dirty="0"/>
          </a:p>
          <a:p>
            <a:pPr marL="0" indent="0">
              <a:buNone/>
            </a:pPr>
            <a:endParaRPr lang="cs-CZ" sz="2400" dirty="0"/>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b="1" dirty="0"/>
          </a:p>
          <a:p>
            <a:pPr marL="0" indent="0">
              <a:buNone/>
            </a:pPr>
            <a:endParaRPr lang="cs-CZ" sz="2400" b="1" dirty="0"/>
          </a:p>
          <a:p>
            <a:pPr marL="0" indent="0" algn="just">
              <a:spcBef>
                <a:spcPts val="0"/>
              </a:spcBef>
              <a:buNone/>
            </a:pPr>
            <a:endParaRPr lang="cs-CZ" sz="2400" b="1" cap="all" dirty="0"/>
          </a:p>
          <a:p>
            <a:pPr marL="0" indent="0" algn="just">
              <a:spcBef>
                <a:spcPts val="0"/>
              </a:spcBef>
              <a:buNone/>
            </a:pPr>
            <a:endParaRPr lang="cs-CZ" sz="2400" dirty="0"/>
          </a:p>
          <a:p>
            <a:pPr marL="0" indent="0" algn="just">
              <a:spcBef>
                <a:spcPts val="0"/>
              </a:spcBef>
              <a:buNone/>
            </a:pPr>
            <a:endParaRPr lang="cs-CZ" sz="2400" dirty="0"/>
          </a:p>
          <a:p>
            <a:pPr marL="0" indent="0" algn="just">
              <a:spcBef>
                <a:spcPts val="0"/>
              </a:spcBef>
              <a:buNone/>
            </a:pPr>
            <a:endParaRPr lang="cs-CZ" sz="2400" dirty="0"/>
          </a:p>
        </p:txBody>
      </p:sp>
    </p:spTree>
    <p:extLst>
      <p:ext uri="{BB962C8B-B14F-4D97-AF65-F5344CB8AC3E}">
        <p14:creationId xmlns:p14="http://schemas.microsoft.com/office/powerpoint/2010/main" val="2848013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88640"/>
            <a:ext cx="8784976" cy="6480720"/>
          </a:xfrm>
        </p:spPr>
        <p:style>
          <a:lnRef idx="0">
            <a:scrgbClr r="0" g="0" b="0"/>
          </a:lnRef>
          <a:fillRef idx="1001">
            <a:schemeClr val="lt2"/>
          </a:fillRef>
          <a:effectRef idx="0">
            <a:scrgbClr r="0" g="0" b="0"/>
          </a:effectRef>
          <a:fontRef idx="major"/>
        </p:style>
        <p:txBody>
          <a:bodyPr>
            <a:normAutofit/>
          </a:bodyPr>
          <a:lstStyle/>
          <a:p>
            <a:pPr marL="0" indent="0" algn="ctr">
              <a:spcBef>
                <a:spcPts val="0"/>
              </a:spcBef>
              <a:buNone/>
            </a:pPr>
            <a:endParaRPr lang="cs-CZ" sz="2400" b="1" cap="all" dirty="0"/>
          </a:p>
          <a:p>
            <a:pPr marL="0" indent="0" algn="ctr">
              <a:spcBef>
                <a:spcPts val="0"/>
              </a:spcBef>
              <a:buNone/>
            </a:pPr>
            <a:r>
              <a:rPr lang="cs-CZ" sz="2800" b="1" cap="all" dirty="0"/>
              <a:t>Média a individuální paměť</a:t>
            </a:r>
          </a:p>
          <a:p>
            <a:pPr marL="0" indent="0" algn="ctr">
              <a:spcBef>
                <a:spcPts val="0"/>
              </a:spcBef>
              <a:buNone/>
            </a:pPr>
            <a:endParaRPr lang="cs-CZ" sz="2400" b="1" cap="all" dirty="0"/>
          </a:p>
          <a:p>
            <a:pPr>
              <a:spcBef>
                <a:spcPct val="0"/>
              </a:spcBef>
              <a:buNone/>
            </a:pPr>
            <a:r>
              <a:rPr lang="cs-CZ" altLang="cs-CZ" sz="2400" dirty="0">
                <a:latin typeface="Calibri" pitchFamily="34" charset="0"/>
              </a:rPr>
              <a:t>Individuální paměť je nedílnou součástí „já“ a vlastní identity.</a:t>
            </a:r>
          </a:p>
          <a:p>
            <a:pPr>
              <a:spcBef>
                <a:spcPct val="0"/>
              </a:spcBef>
              <a:buNone/>
            </a:pPr>
            <a:endParaRPr lang="cs-CZ" altLang="cs-CZ" sz="2400" dirty="0">
              <a:latin typeface="Calibri" pitchFamily="34" charset="0"/>
            </a:endParaRPr>
          </a:p>
          <a:p>
            <a:pPr marL="0" indent="0">
              <a:spcBef>
                <a:spcPct val="0"/>
              </a:spcBef>
              <a:buNone/>
            </a:pPr>
            <a:r>
              <a:rPr lang="en-GB" altLang="cs-CZ" sz="2400" b="1" dirty="0">
                <a:latin typeface="Calibri" pitchFamily="34" charset="0"/>
              </a:rPr>
              <a:t>Annette </a:t>
            </a:r>
            <a:r>
              <a:rPr lang="en-GB" altLang="cs-CZ" sz="2400" b="1" dirty="0" err="1">
                <a:latin typeface="Calibri" pitchFamily="34" charset="0"/>
              </a:rPr>
              <a:t>Khun</a:t>
            </a:r>
            <a:r>
              <a:rPr lang="en-GB" altLang="cs-CZ" sz="2400" b="1" dirty="0">
                <a:latin typeface="Calibri" pitchFamily="34" charset="0"/>
              </a:rPr>
              <a:t> </a:t>
            </a:r>
            <a:r>
              <a:rPr lang="en-GB" altLang="cs-CZ" sz="2400" dirty="0">
                <a:latin typeface="Calibri" pitchFamily="34" charset="0"/>
              </a:rPr>
              <a:t>(Family Secrets: Acts of Memory and Imagination, 1995) </a:t>
            </a:r>
            <a:endParaRPr lang="cs-CZ" altLang="cs-CZ" sz="2400" dirty="0">
              <a:latin typeface="Calibri" pitchFamily="34" charset="0"/>
            </a:endParaRPr>
          </a:p>
          <a:p>
            <a:pPr marL="0" indent="0">
              <a:spcBef>
                <a:spcPct val="0"/>
              </a:spcBef>
              <a:buNone/>
            </a:pPr>
            <a:r>
              <a:rPr lang="cs-CZ" altLang="cs-CZ" sz="2400" dirty="0">
                <a:latin typeface="Calibri" pitchFamily="34" charset="0"/>
              </a:rPr>
              <a:t>kontemplace na rodinnými fotografiemi jako </a:t>
            </a:r>
            <a:r>
              <a:rPr lang="en-GB" altLang="cs-CZ" sz="2400" dirty="0">
                <a:latin typeface="Calibri" pitchFamily="34" charset="0"/>
              </a:rPr>
              <a:t>“memory work” (Frigga </a:t>
            </a:r>
            <a:r>
              <a:rPr lang="en-GB" altLang="cs-CZ" sz="2400" dirty="0" err="1">
                <a:latin typeface="Calibri" pitchFamily="34" charset="0"/>
              </a:rPr>
              <a:t>Haug</a:t>
            </a:r>
            <a:r>
              <a:rPr lang="en-GB" altLang="cs-CZ" sz="2400" dirty="0">
                <a:latin typeface="Calibri" pitchFamily="34" charset="0"/>
              </a:rPr>
              <a:t>, 1987) – reminiscence, trauma, </a:t>
            </a:r>
            <a:r>
              <a:rPr lang="cs-CZ" altLang="cs-CZ" sz="2400" dirty="0">
                <a:latin typeface="Calibri" pitchFamily="34" charset="0"/>
              </a:rPr>
              <a:t>terapie</a:t>
            </a:r>
            <a:r>
              <a:rPr lang="en-GB" altLang="cs-CZ" sz="2400" dirty="0">
                <a:latin typeface="Calibri" pitchFamily="34" charset="0"/>
              </a:rPr>
              <a:t>, </a:t>
            </a:r>
            <a:r>
              <a:rPr lang="cs-CZ" altLang="cs-CZ" sz="2400" dirty="0">
                <a:latin typeface="Calibri" pitchFamily="34" charset="0"/>
              </a:rPr>
              <a:t>vyrovnání se</a:t>
            </a:r>
          </a:p>
          <a:p>
            <a:pPr>
              <a:spcBef>
                <a:spcPct val="0"/>
              </a:spcBef>
              <a:buFont typeface="Courier New" panose="02070309020205020404" pitchFamily="49" charset="0"/>
              <a:buChar char="o"/>
            </a:pPr>
            <a:endParaRPr lang="en-GB" altLang="cs-CZ" sz="2400" dirty="0">
              <a:latin typeface="Calibri" pitchFamily="34" charset="0"/>
            </a:endParaRPr>
          </a:p>
          <a:p>
            <a:pPr marL="0" indent="0">
              <a:spcBef>
                <a:spcPct val="0"/>
              </a:spcBef>
              <a:buNone/>
            </a:pPr>
            <a:r>
              <a:rPr lang="en-GB" altLang="cs-CZ" sz="2400" b="1" dirty="0">
                <a:latin typeface="Calibri" pitchFamily="34" charset="0"/>
              </a:rPr>
              <a:t>Marianne Hirsch </a:t>
            </a:r>
            <a:r>
              <a:rPr lang="en-GB" altLang="cs-CZ" sz="2400" dirty="0">
                <a:latin typeface="Calibri" pitchFamily="34" charset="0"/>
              </a:rPr>
              <a:t>(</a:t>
            </a:r>
            <a:r>
              <a:rPr lang="en-US" altLang="cs-CZ" sz="2400" dirty="0">
                <a:latin typeface="Calibri" pitchFamily="34" charset="0"/>
              </a:rPr>
              <a:t>Family Frames: Photography, Narrative, and </a:t>
            </a:r>
            <a:r>
              <a:rPr lang="en-US" altLang="cs-CZ" sz="2400" dirty="0" err="1">
                <a:latin typeface="Calibri" pitchFamily="34" charset="0"/>
              </a:rPr>
              <a:t>Postmemory</a:t>
            </a:r>
            <a:r>
              <a:rPr lang="en-US" altLang="cs-CZ" sz="2400" dirty="0">
                <a:latin typeface="Calibri" pitchFamily="34" charset="0"/>
              </a:rPr>
              <a:t>, 1997)</a:t>
            </a:r>
            <a:endParaRPr lang="cs-CZ" altLang="cs-CZ" sz="2400" dirty="0">
              <a:latin typeface="Calibri" pitchFamily="34" charset="0"/>
            </a:endParaRPr>
          </a:p>
          <a:p>
            <a:pPr marL="0" indent="0">
              <a:spcBef>
                <a:spcPct val="0"/>
              </a:spcBef>
              <a:buNone/>
            </a:pPr>
            <a:r>
              <a:rPr lang="cs-CZ" altLang="cs-CZ" sz="2400" dirty="0">
                <a:latin typeface="Calibri" pitchFamily="34" charset="0"/>
              </a:rPr>
              <a:t>„</a:t>
            </a:r>
            <a:r>
              <a:rPr lang="cs-CZ" altLang="cs-CZ" sz="2400" dirty="0" err="1">
                <a:latin typeface="Calibri" pitchFamily="34" charset="0"/>
              </a:rPr>
              <a:t>postmemory</a:t>
            </a:r>
            <a:r>
              <a:rPr lang="cs-CZ" altLang="cs-CZ" sz="2400" dirty="0">
                <a:latin typeface="Calibri" pitchFamily="34" charset="0"/>
              </a:rPr>
              <a:t>“ – paměť, kterou jsme zdědili po předcích (problematika  následujících generací) </a:t>
            </a:r>
          </a:p>
          <a:p>
            <a:pPr marL="0" indent="0">
              <a:buNone/>
            </a:pPr>
            <a:endParaRPr lang="cs-CZ" sz="2400" dirty="0"/>
          </a:p>
          <a:p>
            <a:pPr marL="0" indent="0">
              <a:buNone/>
            </a:pPr>
            <a:endParaRPr lang="cs-CZ" sz="2400" dirty="0"/>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b="1" dirty="0"/>
          </a:p>
          <a:p>
            <a:pPr marL="0" indent="0">
              <a:buNone/>
            </a:pPr>
            <a:endParaRPr lang="cs-CZ" sz="2400" b="1" dirty="0"/>
          </a:p>
          <a:p>
            <a:pPr marL="0" indent="0" algn="just">
              <a:spcBef>
                <a:spcPts val="0"/>
              </a:spcBef>
              <a:buNone/>
            </a:pPr>
            <a:endParaRPr lang="cs-CZ" sz="2400" b="1" cap="all" dirty="0"/>
          </a:p>
          <a:p>
            <a:pPr marL="0" indent="0" algn="just">
              <a:spcBef>
                <a:spcPts val="0"/>
              </a:spcBef>
              <a:buNone/>
            </a:pPr>
            <a:endParaRPr lang="cs-CZ" sz="2400" dirty="0"/>
          </a:p>
          <a:p>
            <a:pPr marL="0" indent="0" algn="just">
              <a:spcBef>
                <a:spcPts val="0"/>
              </a:spcBef>
              <a:buNone/>
            </a:pPr>
            <a:endParaRPr lang="cs-CZ" sz="2400" dirty="0"/>
          </a:p>
          <a:p>
            <a:pPr marL="0" indent="0" algn="just">
              <a:spcBef>
                <a:spcPts val="0"/>
              </a:spcBef>
              <a:buNone/>
            </a:pPr>
            <a:endParaRPr lang="cs-CZ" sz="2400" dirty="0"/>
          </a:p>
        </p:txBody>
      </p:sp>
    </p:spTree>
    <p:extLst>
      <p:ext uri="{BB962C8B-B14F-4D97-AF65-F5344CB8AC3E}">
        <p14:creationId xmlns:p14="http://schemas.microsoft.com/office/powerpoint/2010/main" val="2848013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88640"/>
            <a:ext cx="8784976" cy="6480720"/>
          </a:xfrm>
        </p:spPr>
        <p:style>
          <a:lnRef idx="0">
            <a:scrgbClr r="0" g="0" b="0"/>
          </a:lnRef>
          <a:fillRef idx="1001">
            <a:schemeClr val="lt2"/>
          </a:fillRef>
          <a:effectRef idx="0">
            <a:scrgbClr r="0" g="0" b="0"/>
          </a:effectRef>
          <a:fontRef idx="major"/>
        </p:style>
        <p:txBody>
          <a:bodyPr>
            <a:normAutofit lnSpcReduction="10000"/>
          </a:bodyPr>
          <a:lstStyle/>
          <a:p>
            <a:pPr>
              <a:spcBef>
                <a:spcPct val="50000"/>
              </a:spcBef>
              <a:buNone/>
            </a:pPr>
            <a:r>
              <a:rPr lang="cs-CZ" altLang="cs-CZ" sz="2800" b="1" dirty="0">
                <a:latin typeface="Calibri" pitchFamily="34" charset="0"/>
              </a:rPr>
              <a:t>MÉDIA A KOLEKTIVNÍ PAMĚŤ:</a:t>
            </a:r>
          </a:p>
          <a:p>
            <a:pPr>
              <a:spcBef>
                <a:spcPct val="50000"/>
              </a:spcBef>
              <a:buNone/>
            </a:pPr>
            <a:r>
              <a:rPr lang="cs-CZ" altLang="cs-CZ" sz="2800" b="1" dirty="0">
                <a:latin typeface="Calibri" pitchFamily="34" charset="0"/>
              </a:rPr>
              <a:t>OHROŽENÍ HEGEMONIÍ</a:t>
            </a:r>
          </a:p>
          <a:p>
            <a:pPr>
              <a:spcBef>
                <a:spcPct val="50000"/>
              </a:spcBef>
              <a:buNone/>
            </a:pPr>
            <a:endParaRPr lang="cs-CZ" altLang="cs-CZ" sz="2800" b="1" dirty="0">
              <a:latin typeface="Calibri" pitchFamily="34" charset="0"/>
            </a:endParaRPr>
          </a:p>
          <a:p>
            <a:pPr>
              <a:spcBef>
                <a:spcPct val="50000"/>
              </a:spcBef>
              <a:buFont typeface="Courier New" panose="02070309020205020404" pitchFamily="49" charset="0"/>
              <a:buChar char="o"/>
            </a:pPr>
            <a:r>
              <a:rPr lang="cs-CZ" altLang="cs-CZ" sz="2800" dirty="0">
                <a:latin typeface="Calibri" pitchFamily="34" charset="0"/>
              </a:rPr>
              <a:t>Kolektivní paměť je vázaná na sociální skupinu (skupina, národ) – nejde o sumu vzpomínek jednotlivců – </a:t>
            </a:r>
            <a:r>
              <a:rPr lang="cs-CZ" altLang="cs-CZ" sz="2800" dirty="0" err="1">
                <a:latin typeface="Calibri" pitchFamily="34" charset="0"/>
              </a:rPr>
              <a:t>Jeffrey</a:t>
            </a:r>
            <a:r>
              <a:rPr lang="cs-CZ" altLang="cs-CZ" sz="2800" dirty="0">
                <a:latin typeface="Calibri" pitchFamily="34" charset="0"/>
              </a:rPr>
              <a:t> </a:t>
            </a:r>
            <a:r>
              <a:rPr lang="cs-CZ" altLang="cs-CZ" sz="2800" dirty="0" err="1">
                <a:latin typeface="Calibri" pitchFamily="34" charset="0"/>
              </a:rPr>
              <a:t>Olick</a:t>
            </a:r>
            <a:r>
              <a:rPr lang="cs-CZ" altLang="cs-CZ" sz="2800" dirty="0">
                <a:latin typeface="Calibri" pitchFamily="34" charset="0"/>
              </a:rPr>
              <a:t>: </a:t>
            </a:r>
            <a:r>
              <a:rPr lang="cs-CZ" altLang="cs-CZ" sz="2800" dirty="0" err="1">
                <a:latin typeface="Calibri" pitchFamily="34" charset="0"/>
              </a:rPr>
              <a:t>collected</a:t>
            </a:r>
            <a:r>
              <a:rPr lang="cs-CZ" altLang="cs-CZ" sz="2800" dirty="0">
                <a:latin typeface="Calibri" pitchFamily="34" charset="0"/>
              </a:rPr>
              <a:t> </a:t>
            </a:r>
            <a:r>
              <a:rPr lang="cs-CZ" altLang="cs-CZ" sz="2800" dirty="0" err="1">
                <a:latin typeface="Calibri" pitchFamily="34" charset="0"/>
              </a:rPr>
              <a:t>memories</a:t>
            </a:r>
            <a:r>
              <a:rPr lang="cs-CZ" altLang="cs-CZ" sz="2800" dirty="0">
                <a:latin typeface="Calibri" pitchFamily="34" charset="0"/>
              </a:rPr>
              <a:t> vs. </a:t>
            </a:r>
            <a:r>
              <a:rPr lang="cs-CZ" altLang="cs-CZ" sz="2800" dirty="0" err="1">
                <a:latin typeface="Calibri" pitchFamily="34" charset="0"/>
              </a:rPr>
              <a:t>collective</a:t>
            </a:r>
            <a:r>
              <a:rPr lang="cs-CZ" altLang="cs-CZ" sz="2800" dirty="0">
                <a:latin typeface="Calibri" pitchFamily="34" charset="0"/>
              </a:rPr>
              <a:t> </a:t>
            </a:r>
            <a:r>
              <a:rPr lang="cs-CZ" altLang="cs-CZ" sz="2800" dirty="0" err="1">
                <a:latin typeface="Calibri" pitchFamily="34" charset="0"/>
              </a:rPr>
              <a:t>memory</a:t>
            </a:r>
            <a:endParaRPr lang="cs-CZ" altLang="cs-CZ" sz="2800" dirty="0">
              <a:latin typeface="Calibri" pitchFamily="34" charset="0"/>
            </a:endParaRPr>
          </a:p>
          <a:p>
            <a:pPr>
              <a:spcBef>
                <a:spcPct val="50000"/>
              </a:spcBef>
              <a:buFont typeface="Courier New" panose="02070309020205020404" pitchFamily="49" charset="0"/>
              <a:buChar char="o"/>
            </a:pPr>
            <a:r>
              <a:rPr lang="cs-CZ" altLang="cs-CZ" sz="2800" dirty="0">
                <a:latin typeface="Calibri" pitchFamily="34" charset="0"/>
              </a:rPr>
              <a:t>Kolektivní paměť je selektivní a rekonstruktivní – přepisování, převyprávění minulosti podle současné dominantní představy o uspořádání a směřování společnosti </a:t>
            </a:r>
          </a:p>
          <a:p>
            <a:pPr>
              <a:spcBef>
                <a:spcPct val="50000"/>
              </a:spcBef>
              <a:buFont typeface="Courier New" panose="02070309020205020404" pitchFamily="49" charset="0"/>
              <a:buChar char="o"/>
            </a:pPr>
            <a:r>
              <a:rPr lang="cs-CZ" altLang="cs-CZ" sz="2800" dirty="0" err="1">
                <a:latin typeface="Calibri" pitchFamily="34" charset="0"/>
              </a:rPr>
              <a:t>Memory</a:t>
            </a:r>
            <a:r>
              <a:rPr lang="cs-CZ" altLang="cs-CZ" sz="2800" dirty="0">
                <a:latin typeface="Calibri" pitchFamily="34" charset="0"/>
              </a:rPr>
              <a:t> </a:t>
            </a:r>
            <a:r>
              <a:rPr lang="cs-CZ" altLang="cs-CZ" sz="2800" dirty="0" err="1">
                <a:latin typeface="Calibri" pitchFamily="34" charset="0"/>
              </a:rPr>
              <a:t>politics</a:t>
            </a:r>
            <a:r>
              <a:rPr lang="cs-CZ" altLang="cs-CZ" sz="2800" dirty="0">
                <a:latin typeface="Calibri" pitchFamily="34" charset="0"/>
              </a:rPr>
              <a:t> – paměť jako teritorium moci</a:t>
            </a:r>
          </a:p>
          <a:p>
            <a:pPr>
              <a:spcBef>
                <a:spcPct val="50000"/>
              </a:spcBef>
              <a:buFont typeface="Courier New" panose="02070309020205020404" pitchFamily="49" charset="0"/>
              <a:buChar char="o"/>
            </a:pPr>
            <a:r>
              <a:rPr lang="cs-CZ" altLang="cs-CZ" sz="2800" dirty="0">
                <a:latin typeface="Calibri" pitchFamily="34" charset="0"/>
              </a:rPr>
              <a:t>Neustále ohrožena rizikem kolonizace hegemonní ideologií</a:t>
            </a:r>
          </a:p>
          <a:p>
            <a:pPr marL="0" indent="0">
              <a:buNone/>
            </a:pPr>
            <a:endParaRPr lang="cs-CZ" sz="2400" dirty="0"/>
          </a:p>
          <a:p>
            <a:pPr marL="0" indent="0">
              <a:buNone/>
            </a:pPr>
            <a:endParaRPr lang="cs-CZ" sz="2400" dirty="0"/>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b="1" dirty="0"/>
          </a:p>
          <a:p>
            <a:pPr marL="0" indent="0">
              <a:buNone/>
            </a:pPr>
            <a:endParaRPr lang="cs-CZ" sz="2400" b="1" dirty="0"/>
          </a:p>
          <a:p>
            <a:pPr marL="0" indent="0" algn="just">
              <a:spcBef>
                <a:spcPts val="0"/>
              </a:spcBef>
              <a:buNone/>
            </a:pPr>
            <a:endParaRPr lang="cs-CZ" sz="2400" b="1" cap="all" dirty="0"/>
          </a:p>
          <a:p>
            <a:pPr marL="0" indent="0" algn="just">
              <a:spcBef>
                <a:spcPts val="0"/>
              </a:spcBef>
              <a:buNone/>
            </a:pPr>
            <a:endParaRPr lang="cs-CZ" sz="2400" dirty="0"/>
          </a:p>
          <a:p>
            <a:pPr marL="0" indent="0" algn="just">
              <a:spcBef>
                <a:spcPts val="0"/>
              </a:spcBef>
              <a:buNone/>
            </a:pPr>
            <a:endParaRPr lang="cs-CZ" sz="2400" dirty="0"/>
          </a:p>
          <a:p>
            <a:pPr marL="0" indent="0" algn="just">
              <a:spcBef>
                <a:spcPts val="0"/>
              </a:spcBef>
              <a:buNone/>
            </a:pPr>
            <a:endParaRPr lang="cs-CZ" sz="2400" dirty="0"/>
          </a:p>
        </p:txBody>
      </p:sp>
    </p:spTree>
    <p:extLst>
      <p:ext uri="{BB962C8B-B14F-4D97-AF65-F5344CB8AC3E}">
        <p14:creationId xmlns:p14="http://schemas.microsoft.com/office/powerpoint/2010/main" val="591179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88640"/>
            <a:ext cx="8784976" cy="6480720"/>
          </a:xfrm>
        </p:spPr>
        <p:style>
          <a:lnRef idx="0">
            <a:scrgbClr r="0" g="0" b="0"/>
          </a:lnRef>
          <a:fillRef idx="1001">
            <a:schemeClr val="lt2"/>
          </a:fillRef>
          <a:effectRef idx="0">
            <a:scrgbClr r="0" g="0" b="0"/>
          </a:effectRef>
          <a:fontRef idx="major"/>
        </p:style>
        <p:txBody>
          <a:bodyPr>
            <a:normAutofit/>
          </a:bodyPr>
          <a:lstStyle/>
          <a:p>
            <a:pPr>
              <a:spcBef>
                <a:spcPct val="50000"/>
              </a:spcBef>
              <a:buNone/>
            </a:pPr>
            <a:r>
              <a:rPr lang="cs-CZ" altLang="cs-CZ" sz="2600" b="1" dirty="0">
                <a:latin typeface="Calibri" pitchFamily="34" charset="0"/>
              </a:rPr>
              <a:t>MÉDIA A KOLEKTIVNÍ PAMĚŤ:</a:t>
            </a:r>
          </a:p>
          <a:p>
            <a:pPr>
              <a:spcBef>
                <a:spcPct val="50000"/>
              </a:spcBef>
              <a:buNone/>
            </a:pPr>
            <a:r>
              <a:rPr lang="cs-CZ" altLang="cs-CZ" sz="2600" b="1" dirty="0">
                <a:latin typeface="Calibri" pitchFamily="34" charset="0"/>
              </a:rPr>
              <a:t>AUTENTICITA, VĚRNOST, PŘESNOST</a:t>
            </a:r>
          </a:p>
          <a:p>
            <a:pPr marL="0" indent="0" algn="ctr">
              <a:spcBef>
                <a:spcPts val="0"/>
              </a:spcBef>
              <a:buNone/>
            </a:pPr>
            <a:endParaRPr lang="cs-CZ" sz="2800" b="1" cap="all" dirty="0"/>
          </a:p>
          <a:p>
            <a:pPr marL="0" indent="0" algn="ctr">
              <a:spcBef>
                <a:spcPts val="0"/>
              </a:spcBef>
              <a:buNone/>
            </a:pPr>
            <a:endParaRPr lang="cs-CZ" sz="2400" b="1" cap="all" dirty="0"/>
          </a:p>
          <a:p>
            <a:pPr>
              <a:spcBef>
                <a:spcPct val="50000"/>
              </a:spcBef>
              <a:buFont typeface="Courier New" panose="02070309020205020404" pitchFamily="49" charset="0"/>
              <a:buChar char="o"/>
            </a:pPr>
            <a:r>
              <a:rPr lang="en-GB" altLang="cs-CZ" sz="2400" dirty="0" err="1">
                <a:latin typeface="Calibri" pitchFamily="34" charset="0"/>
              </a:rPr>
              <a:t>Odvozeno</a:t>
            </a:r>
            <a:r>
              <a:rPr lang="en-GB" altLang="cs-CZ" sz="2400" dirty="0">
                <a:latin typeface="Calibri" pitchFamily="34" charset="0"/>
              </a:rPr>
              <a:t> z </a:t>
            </a:r>
            <a:r>
              <a:rPr lang="en-GB" altLang="cs-CZ" sz="2400" dirty="0" err="1">
                <a:latin typeface="Calibri" pitchFamily="34" charset="0"/>
              </a:rPr>
              <a:t>obecné</a:t>
            </a:r>
            <a:r>
              <a:rPr lang="en-GB" altLang="cs-CZ" sz="2400" dirty="0">
                <a:latin typeface="Calibri" pitchFamily="34" charset="0"/>
              </a:rPr>
              <a:t> </a:t>
            </a:r>
            <a:r>
              <a:rPr lang="en-GB" altLang="cs-CZ" sz="2400" dirty="0" err="1">
                <a:latin typeface="Calibri" pitchFamily="34" charset="0"/>
              </a:rPr>
              <a:t>kritické</a:t>
            </a:r>
            <a:r>
              <a:rPr lang="en-GB" altLang="cs-CZ" sz="2400" dirty="0">
                <a:latin typeface="Calibri" pitchFamily="34" charset="0"/>
              </a:rPr>
              <a:t> </a:t>
            </a:r>
            <a:r>
              <a:rPr lang="en-GB" altLang="cs-CZ" sz="2400" dirty="0" err="1">
                <a:latin typeface="Calibri" pitchFamily="34" charset="0"/>
              </a:rPr>
              <a:t>teorie</a:t>
            </a:r>
            <a:r>
              <a:rPr lang="en-GB" altLang="cs-CZ" sz="2400" dirty="0">
                <a:latin typeface="Calibri" pitchFamily="34" charset="0"/>
              </a:rPr>
              <a:t> </a:t>
            </a:r>
            <a:r>
              <a:rPr lang="en-GB" altLang="cs-CZ" sz="2400" dirty="0" err="1">
                <a:latin typeface="Calibri" pitchFamily="34" charset="0"/>
              </a:rPr>
              <a:t>médií</a:t>
            </a:r>
            <a:r>
              <a:rPr lang="en-GB" altLang="cs-CZ" sz="2400" dirty="0">
                <a:latin typeface="Calibri" pitchFamily="34" charset="0"/>
              </a:rPr>
              <a:t> a </a:t>
            </a:r>
            <a:r>
              <a:rPr lang="en-GB" altLang="cs-CZ" sz="2400" dirty="0" err="1">
                <a:latin typeface="Calibri" pitchFamily="34" charset="0"/>
              </a:rPr>
              <a:t>její</a:t>
            </a:r>
            <a:r>
              <a:rPr lang="en-GB" altLang="cs-CZ" sz="2400" dirty="0">
                <a:latin typeface="Calibri" pitchFamily="34" charset="0"/>
              </a:rPr>
              <a:t> </a:t>
            </a:r>
            <a:r>
              <a:rPr lang="en-GB" altLang="cs-CZ" sz="2400" dirty="0" err="1">
                <a:latin typeface="Calibri" pitchFamily="34" charset="0"/>
              </a:rPr>
              <a:t>kritiky</a:t>
            </a:r>
            <a:r>
              <a:rPr lang="en-GB" altLang="cs-CZ" sz="2400" dirty="0">
                <a:latin typeface="Calibri" pitchFamily="34" charset="0"/>
              </a:rPr>
              <a:t> </a:t>
            </a:r>
            <a:r>
              <a:rPr lang="en-GB" altLang="cs-CZ" sz="2400" dirty="0" err="1">
                <a:latin typeface="Calibri" pitchFamily="34" charset="0"/>
              </a:rPr>
              <a:t>reprezentace</a:t>
            </a:r>
            <a:r>
              <a:rPr lang="en-GB" altLang="cs-CZ" sz="2400" dirty="0">
                <a:latin typeface="Calibri" pitchFamily="34" charset="0"/>
              </a:rPr>
              <a:t> reality v </a:t>
            </a:r>
            <a:r>
              <a:rPr lang="en-GB" altLang="cs-CZ" sz="2400" dirty="0" err="1">
                <a:latin typeface="Calibri" pitchFamily="34" charset="0"/>
              </a:rPr>
              <a:t>médiích</a:t>
            </a:r>
            <a:r>
              <a:rPr lang="en-GB" altLang="cs-CZ" sz="2400" dirty="0">
                <a:latin typeface="Calibri" pitchFamily="34" charset="0"/>
              </a:rPr>
              <a:t> – </a:t>
            </a:r>
            <a:r>
              <a:rPr lang="en-GB" altLang="cs-CZ" sz="2400" dirty="0" err="1">
                <a:latin typeface="Calibri" pitchFamily="34" charset="0"/>
              </a:rPr>
              <a:t>dochází</a:t>
            </a:r>
            <a:r>
              <a:rPr lang="en-GB" altLang="cs-CZ" sz="2400" dirty="0">
                <a:latin typeface="Calibri" pitchFamily="34" charset="0"/>
              </a:rPr>
              <a:t> k </a:t>
            </a:r>
            <a:r>
              <a:rPr lang="en-GB" altLang="cs-CZ" sz="2400" dirty="0" err="1">
                <a:latin typeface="Calibri" pitchFamily="34" charset="0"/>
              </a:rPr>
              <a:t>distorzi</a:t>
            </a:r>
            <a:r>
              <a:rPr lang="en-GB" altLang="cs-CZ" sz="2400" dirty="0">
                <a:latin typeface="Calibri" pitchFamily="34" charset="0"/>
              </a:rPr>
              <a:t> </a:t>
            </a:r>
            <a:r>
              <a:rPr lang="en-GB" altLang="cs-CZ" sz="2400" dirty="0" err="1">
                <a:latin typeface="Calibri" pitchFamily="34" charset="0"/>
              </a:rPr>
              <a:t>skutečnosti</a:t>
            </a:r>
            <a:endParaRPr lang="cs-CZ" altLang="cs-CZ" sz="2400" dirty="0">
              <a:latin typeface="Calibri" pitchFamily="34" charset="0"/>
            </a:endParaRPr>
          </a:p>
          <a:p>
            <a:pPr>
              <a:spcBef>
                <a:spcPct val="50000"/>
              </a:spcBef>
              <a:buFont typeface="Courier New" panose="02070309020205020404" pitchFamily="49" charset="0"/>
              <a:buChar char="o"/>
            </a:pPr>
            <a:endParaRPr lang="cs-CZ" altLang="cs-CZ" sz="2400" dirty="0">
              <a:latin typeface="Calibri" pitchFamily="34" charset="0"/>
            </a:endParaRPr>
          </a:p>
          <a:p>
            <a:pPr>
              <a:spcBef>
                <a:spcPct val="50000"/>
              </a:spcBef>
              <a:buFont typeface="Courier New" panose="02070309020205020404" pitchFamily="49" charset="0"/>
              <a:buChar char="o"/>
            </a:pPr>
            <a:r>
              <a:rPr lang="en-GB" altLang="cs-CZ" sz="2400" dirty="0" err="1">
                <a:latin typeface="Calibri" pitchFamily="34" charset="0"/>
              </a:rPr>
              <a:t>Minulost</a:t>
            </a:r>
            <a:r>
              <a:rPr lang="en-GB" altLang="cs-CZ" sz="2400" dirty="0">
                <a:latin typeface="Calibri" pitchFamily="34" charset="0"/>
              </a:rPr>
              <a:t> v </a:t>
            </a:r>
            <a:r>
              <a:rPr lang="en-GB" altLang="cs-CZ" sz="2400" dirty="0" err="1">
                <a:latin typeface="Calibri" pitchFamily="34" charset="0"/>
              </a:rPr>
              <a:t>médiích</a:t>
            </a:r>
            <a:r>
              <a:rPr lang="en-GB" altLang="cs-CZ" sz="2400" dirty="0">
                <a:latin typeface="Calibri" pitchFamily="34" charset="0"/>
              </a:rPr>
              <a:t> </a:t>
            </a:r>
            <a:r>
              <a:rPr lang="en-GB" altLang="cs-CZ" sz="2400" dirty="0" err="1">
                <a:latin typeface="Calibri" pitchFamily="34" charset="0"/>
              </a:rPr>
              <a:t>zobrazována</a:t>
            </a:r>
            <a:r>
              <a:rPr lang="en-GB" altLang="cs-CZ" sz="2400" dirty="0">
                <a:latin typeface="Calibri" pitchFamily="34" charset="0"/>
              </a:rPr>
              <a:t> </a:t>
            </a:r>
            <a:r>
              <a:rPr lang="en-GB" altLang="cs-CZ" sz="2400" dirty="0" err="1">
                <a:latin typeface="Calibri" pitchFamily="34" charset="0"/>
              </a:rPr>
              <a:t>kýčovitě</a:t>
            </a:r>
            <a:r>
              <a:rPr lang="en-GB" altLang="cs-CZ" sz="2400" dirty="0">
                <a:latin typeface="Calibri" pitchFamily="34" charset="0"/>
              </a:rPr>
              <a:t>, </a:t>
            </a:r>
            <a:r>
              <a:rPr lang="en-GB" altLang="cs-CZ" sz="2400" dirty="0" err="1">
                <a:latin typeface="Calibri" pitchFamily="34" charset="0"/>
              </a:rPr>
              <a:t>povrchně</a:t>
            </a:r>
            <a:r>
              <a:rPr lang="en-GB" altLang="cs-CZ" sz="2400" dirty="0">
                <a:latin typeface="Calibri" pitchFamily="34" charset="0"/>
              </a:rPr>
              <a:t>, </a:t>
            </a:r>
            <a:r>
              <a:rPr lang="en-GB" altLang="cs-CZ" sz="2400" dirty="0" err="1">
                <a:latin typeface="Calibri" pitchFamily="34" charset="0"/>
              </a:rPr>
              <a:t>zkreslěně</a:t>
            </a:r>
            <a:r>
              <a:rPr lang="cs-CZ" altLang="cs-CZ" sz="2400" dirty="0">
                <a:latin typeface="Calibri" pitchFamily="34" charset="0"/>
              </a:rPr>
              <a:t>; d</a:t>
            </a:r>
            <a:r>
              <a:rPr lang="en-GB" altLang="cs-CZ" sz="2400" dirty="0" err="1">
                <a:latin typeface="Calibri" pitchFamily="34" charset="0"/>
              </a:rPr>
              <a:t>egradace</a:t>
            </a:r>
            <a:r>
              <a:rPr lang="en-GB" altLang="cs-CZ" sz="2400" dirty="0">
                <a:latin typeface="Calibri" pitchFamily="34" charset="0"/>
              </a:rPr>
              <a:t> </a:t>
            </a:r>
            <a:r>
              <a:rPr lang="en-GB" altLang="cs-CZ" sz="2400" dirty="0" err="1">
                <a:latin typeface="Calibri" pitchFamily="34" charset="0"/>
              </a:rPr>
              <a:t>seriózní</a:t>
            </a:r>
            <a:r>
              <a:rPr lang="en-GB" altLang="cs-CZ" sz="2400" dirty="0">
                <a:latin typeface="Calibri" pitchFamily="34" charset="0"/>
              </a:rPr>
              <a:t> </a:t>
            </a:r>
            <a:r>
              <a:rPr lang="en-GB" altLang="cs-CZ" sz="2400" dirty="0" err="1">
                <a:latin typeface="Calibri" pitchFamily="34" charset="0"/>
              </a:rPr>
              <a:t>historické</a:t>
            </a:r>
            <a:r>
              <a:rPr lang="en-GB" altLang="cs-CZ" sz="2400" dirty="0">
                <a:latin typeface="Calibri" pitchFamily="34" charset="0"/>
              </a:rPr>
              <a:t> </a:t>
            </a:r>
            <a:r>
              <a:rPr lang="en-GB" altLang="cs-CZ" sz="2400" dirty="0" err="1">
                <a:latin typeface="Calibri" pitchFamily="34" charset="0"/>
              </a:rPr>
              <a:t>reprezentace</a:t>
            </a:r>
            <a:r>
              <a:rPr lang="cs-CZ" altLang="cs-CZ" sz="2400" dirty="0">
                <a:latin typeface="Calibri" pitchFamily="34" charset="0"/>
              </a:rPr>
              <a:t>; m</a:t>
            </a:r>
            <a:r>
              <a:rPr lang="en-GB" altLang="cs-CZ" sz="2400" dirty="0" err="1">
                <a:latin typeface="Calibri" pitchFamily="34" charset="0"/>
              </a:rPr>
              <a:t>édia</a:t>
            </a:r>
            <a:r>
              <a:rPr lang="en-GB" altLang="cs-CZ" sz="2400" dirty="0">
                <a:latin typeface="Calibri" pitchFamily="34" charset="0"/>
              </a:rPr>
              <a:t> </a:t>
            </a:r>
            <a:r>
              <a:rPr lang="en-GB" altLang="cs-CZ" sz="2400" dirty="0" err="1">
                <a:latin typeface="Calibri" pitchFamily="34" charset="0"/>
              </a:rPr>
              <a:t>poskytují</a:t>
            </a:r>
            <a:r>
              <a:rPr lang="en-GB" altLang="cs-CZ" sz="2400" dirty="0">
                <a:latin typeface="Calibri" pitchFamily="34" charset="0"/>
              </a:rPr>
              <a:t> </a:t>
            </a:r>
            <a:r>
              <a:rPr lang="en-GB" altLang="cs-CZ" sz="2400" dirty="0" err="1">
                <a:latin typeface="Calibri" pitchFamily="34" charset="0"/>
              </a:rPr>
              <a:t>kolektivní</a:t>
            </a:r>
            <a:r>
              <a:rPr lang="en-GB" altLang="cs-CZ" sz="2400" dirty="0">
                <a:latin typeface="Calibri" pitchFamily="34" charset="0"/>
              </a:rPr>
              <a:t> </a:t>
            </a:r>
            <a:r>
              <a:rPr lang="en-GB" altLang="cs-CZ" sz="2400" dirty="0" err="1">
                <a:latin typeface="Calibri" pitchFamily="34" charset="0"/>
              </a:rPr>
              <a:t>paměti</a:t>
            </a:r>
            <a:r>
              <a:rPr lang="en-GB" altLang="cs-CZ" sz="2400" dirty="0">
                <a:latin typeface="Calibri" pitchFamily="34" charset="0"/>
              </a:rPr>
              <a:t> </a:t>
            </a:r>
            <a:r>
              <a:rPr lang="en-GB" altLang="cs-CZ" sz="2400" dirty="0" err="1">
                <a:latin typeface="Calibri" pitchFamily="34" charset="0"/>
              </a:rPr>
              <a:t>vadný</a:t>
            </a:r>
            <a:r>
              <a:rPr lang="en-GB" altLang="cs-CZ" sz="2400" dirty="0">
                <a:latin typeface="Calibri" pitchFamily="34" charset="0"/>
              </a:rPr>
              <a:t>, </a:t>
            </a:r>
            <a:r>
              <a:rPr lang="en-GB" altLang="cs-CZ" sz="2400" dirty="0" err="1">
                <a:latin typeface="Calibri" pitchFamily="34" charset="0"/>
              </a:rPr>
              <a:t>defektní</a:t>
            </a:r>
            <a:r>
              <a:rPr lang="en-GB" altLang="cs-CZ" sz="2400" dirty="0">
                <a:latin typeface="Calibri" pitchFamily="34" charset="0"/>
              </a:rPr>
              <a:t> </a:t>
            </a:r>
            <a:r>
              <a:rPr lang="en-GB" altLang="cs-CZ" sz="2400" dirty="0" err="1">
                <a:latin typeface="Calibri" pitchFamily="34" charset="0"/>
              </a:rPr>
              <a:t>materiál</a:t>
            </a:r>
            <a:endParaRPr lang="cs-CZ" altLang="cs-CZ" sz="2400" dirty="0">
              <a:latin typeface="Calibri" pitchFamily="34" charset="0"/>
            </a:endParaRPr>
          </a:p>
          <a:p>
            <a:pPr>
              <a:spcBef>
                <a:spcPct val="50000"/>
              </a:spcBef>
              <a:buFont typeface="Courier New" panose="02070309020205020404" pitchFamily="49" charset="0"/>
              <a:buChar char="o"/>
            </a:pPr>
            <a:endParaRPr lang="cs-CZ" altLang="cs-CZ" sz="2400" dirty="0">
              <a:latin typeface="Calibri" pitchFamily="34" charset="0"/>
            </a:endParaRPr>
          </a:p>
          <a:p>
            <a:pPr>
              <a:spcBef>
                <a:spcPct val="50000"/>
              </a:spcBef>
              <a:buFont typeface="Courier New" panose="02070309020205020404" pitchFamily="49" charset="0"/>
              <a:buChar char="o"/>
            </a:pPr>
            <a:r>
              <a:rPr lang="cs-CZ" altLang="cs-CZ" sz="2400" dirty="0">
                <a:latin typeface="Calibri" pitchFamily="34" charset="0"/>
              </a:rPr>
              <a:t>Častý přístup v oblasti „film a dějiny“ – požadavek odrazu dějin</a:t>
            </a:r>
          </a:p>
          <a:p>
            <a:pPr marL="0" indent="0">
              <a:buNone/>
            </a:pPr>
            <a:endParaRPr lang="cs-CZ" sz="2400" dirty="0"/>
          </a:p>
          <a:p>
            <a:pPr marL="0" indent="0">
              <a:buNone/>
            </a:pPr>
            <a:endParaRPr lang="cs-CZ" sz="2400" dirty="0"/>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b="1" dirty="0"/>
          </a:p>
          <a:p>
            <a:pPr marL="0" indent="0">
              <a:buNone/>
            </a:pPr>
            <a:endParaRPr lang="cs-CZ" sz="2400" b="1" dirty="0"/>
          </a:p>
          <a:p>
            <a:pPr marL="0" indent="0" algn="just">
              <a:spcBef>
                <a:spcPts val="0"/>
              </a:spcBef>
              <a:buNone/>
            </a:pPr>
            <a:endParaRPr lang="cs-CZ" sz="2400" b="1" cap="all" dirty="0"/>
          </a:p>
          <a:p>
            <a:pPr marL="0" indent="0" algn="just">
              <a:spcBef>
                <a:spcPts val="0"/>
              </a:spcBef>
              <a:buNone/>
            </a:pPr>
            <a:endParaRPr lang="cs-CZ" sz="2400" dirty="0"/>
          </a:p>
          <a:p>
            <a:pPr marL="0" indent="0" algn="just">
              <a:spcBef>
                <a:spcPts val="0"/>
              </a:spcBef>
              <a:buNone/>
            </a:pPr>
            <a:endParaRPr lang="cs-CZ" sz="2400" dirty="0"/>
          </a:p>
          <a:p>
            <a:pPr marL="0" indent="0" algn="just">
              <a:spcBef>
                <a:spcPts val="0"/>
              </a:spcBef>
              <a:buNone/>
            </a:pPr>
            <a:endParaRPr lang="cs-CZ" sz="2400" dirty="0"/>
          </a:p>
        </p:txBody>
      </p:sp>
    </p:spTree>
    <p:extLst>
      <p:ext uri="{BB962C8B-B14F-4D97-AF65-F5344CB8AC3E}">
        <p14:creationId xmlns:p14="http://schemas.microsoft.com/office/powerpoint/2010/main" val="2848013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88640"/>
            <a:ext cx="8784976" cy="6480720"/>
          </a:xfrm>
        </p:spPr>
        <p:style>
          <a:lnRef idx="0">
            <a:scrgbClr r="0" g="0" b="0"/>
          </a:lnRef>
          <a:fillRef idx="1001">
            <a:schemeClr val="lt2"/>
          </a:fillRef>
          <a:effectRef idx="0">
            <a:scrgbClr r="0" g="0" b="0"/>
          </a:effectRef>
          <a:fontRef idx="major"/>
        </p:style>
        <p:txBody>
          <a:bodyPr>
            <a:normAutofit/>
          </a:bodyPr>
          <a:lstStyle/>
          <a:p>
            <a:pPr>
              <a:spcBef>
                <a:spcPct val="50000"/>
              </a:spcBef>
              <a:buNone/>
            </a:pPr>
            <a:r>
              <a:rPr lang="cs-CZ" altLang="cs-CZ" sz="2600" b="1" dirty="0">
                <a:latin typeface="Calibri" pitchFamily="34" charset="0"/>
              </a:rPr>
              <a:t>MÉDIA A KOLEKTIVNÍ PAMĚŤ:</a:t>
            </a:r>
          </a:p>
          <a:p>
            <a:pPr>
              <a:spcBef>
                <a:spcPct val="50000"/>
              </a:spcBef>
              <a:buNone/>
            </a:pPr>
            <a:r>
              <a:rPr lang="cs-CZ" altLang="cs-CZ" sz="2600" b="1" dirty="0">
                <a:latin typeface="Calibri" pitchFamily="34" charset="0"/>
              </a:rPr>
              <a:t>KOMODIFIKACE</a:t>
            </a:r>
          </a:p>
          <a:p>
            <a:pPr marL="0" indent="0">
              <a:spcBef>
                <a:spcPct val="50000"/>
              </a:spcBef>
              <a:buNone/>
            </a:pPr>
            <a:endParaRPr lang="cs-CZ" altLang="cs-CZ" sz="2800" dirty="0">
              <a:latin typeface="Calibri" pitchFamily="34" charset="0"/>
            </a:endParaRPr>
          </a:p>
          <a:p>
            <a:pPr>
              <a:spcBef>
                <a:spcPct val="50000"/>
              </a:spcBef>
              <a:buFont typeface="Courier New" panose="02070309020205020404" pitchFamily="49" charset="0"/>
              <a:buChar char="o"/>
            </a:pPr>
            <a:r>
              <a:rPr lang="cs-CZ" altLang="cs-CZ" sz="2400" dirty="0">
                <a:latin typeface="Calibri" pitchFamily="34" charset="0"/>
              </a:rPr>
              <a:t>provozování paměti  jako nový trh s obchodovatelným zbožím (suvenýry, upomínky, </a:t>
            </a:r>
            <a:r>
              <a:rPr lang="cs-CZ" altLang="cs-CZ" sz="2400" dirty="0" err="1">
                <a:latin typeface="Calibri" pitchFamily="34" charset="0"/>
              </a:rPr>
              <a:t>marketizace</a:t>
            </a:r>
            <a:r>
              <a:rPr lang="cs-CZ" altLang="cs-CZ" sz="2400" dirty="0">
                <a:latin typeface="Calibri" pitchFamily="34" charset="0"/>
              </a:rPr>
              <a:t> minulosti)</a:t>
            </a:r>
          </a:p>
          <a:p>
            <a:pPr>
              <a:spcBef>
                <a:spcPct val="50000"/>
              </a:spcBef>
              <a:buFont typeface="Courier New" panose="02070309020205020404" pitchFamily="49" charset="0"/>
              <a:buChar char="o"/>
            </a:pPr>
            <a:endParaRPr lang="cs-CZ" altLang="cs-CZ" sz="2400" dirty="0">
              <a:latin typeface="Calibri" pitchFamily="34" charset="0"/>
            </a:endParaRPr>
          </a:p>
          <a:p>
            <a:pPr>
              <a:spcBef>
                <a:spcPct val="50000"/>
              </a:spcBef>
              <a:buFont typeface="Courier New" panose="02070309020205020404" pitchFamily="49" charset="0"/>
              <a:buChar char="o"/>
            </a:pPr>
            <a:r>
              <a:rPr lang="cs-CZ" altLang="cs-CZ" sz="2400" dirty="0">
                <a:latin typeface="Calibri" pitchFamily="34" charset="0"/>
              </a:rPr>
              <a:t> „</a:t>
            </a:r>
            <a:r>
              <a:rPr lang="cs-CZ" altLang="cs-CZ" sz="2400" dirty="0" err="1">
                <a:latin typeface="Calibri" pitchFamily="34" charset="0"/>
              </a:rPr>
              <a:t>hypersuvenýry</a:t>
            </a:r>
            <a:r>
              <a:rPr lang="cs-CZ" altLang="cs-CZ" sz="2400" dirty="0">
                <a:latin typeface="Calibri" pitchFamily="34" charset="0"/>
              </a:rPr>
              <a:t>“ – předměty, které nám nepřipomínají minulost, ale akt našeho vzpomínání</a:t>
            </a:r>
          </a:p>
          <a:p>
            <a:pPr>
              <a:spcBef>
                <a:spcPct val="50000"/>
              </a:spcBef>
              <a:buFont typeface="Courier New" panose="02070309020205020404" pitchFamily="49" charset="0"/>
              <a:buChar char="o"/>
            </a:pPr>
            <a:endParaRPr lang="cs-CZ" altLang="cs-CZ" sz="2400" dirty="0">
              <a:latin typeface="Calibri" pitchFamily="34" charset="0"/>
            </a:endParaRPr>
          </a:p>
          <a:p>
            <a:pPr>
              <a:spcBef>
                <a:spcPct val="50000"/>
              </a:spcBef>
              <a:buFont typeface="Courier New" panose="02070309020205020404" pitchFamily="49" charset="0"/>
              <a:buChar char="o"/>
            </a:pPr>
            <a:r>
              <a:rPr lang="cs-CZ" altLang="cs-CZ" sz="2400" dirty="0">
                <a:latin typeface="Calibri" pitchFamily="34" charset="0"/>
              </a:rPr>
              <a:t> </a:t>
            </a:r>
            <a:r>
              <a:rPr lang="en-GB" altLang="cs-CZ" sz="2400" dirty="0" err="1">
                <a:latin typeface="Calibri" pitchFamily="34" charset="0"/>
              </a:rPr>
              <a:t>Marita</a:t>
            </a:r>
            <a:r>
              <a:rPr lang="en-GB" altLang="cs-CZ" sz="2400" dirty="0">
                <a:latin typeface="Calibri" pitchFamily="34" charset="0"/>
              </a:rPr>
              <a:t> </a:t>
            </a:r>
            <a:r>
              <a:rPr lang="en-GB" altLang="cs-CZ" sz="2400" dirty="0" err="1">
                <a:latin typeface="Calibri" pitchFamily="34" charset="0"/>
              </a:rPr>
              <a:t>Sturken</a:t>
            </a:r>
            <a:r>
              <a:rPr lang="en-GB" altLang="cs-CZ" sz="2400" dirty="0">
                <a:latin typeface="Calibri" pitchFamily="34" charset="0"/>
              </a:rPr>
              <a:t> (Tourists of History, 2007) </a:t>
            </a:r>
            <a:r>
              <a:rPr lang="cs-CZ" altLang="cs-CZ" sz="2400" dirty="0">
                <a:latin typeface="Calibri" pitchFamily="34" charset="0"/>
              </a:rPr>
              <a:t>pamětihodná místa amerických dějin </a:t>
            </a:r>
            <a:r>
              <a:rPr lang="en-GB" altLang="cs-CZ" sz="2400" dirty="0">
                <a:latin typeface="Calibri" pitchFamily="34" charset="0"/>
              </a:rPr>
              <a:t>(Oklahoma, Ground Zero) </a:t>
            </a:r>
            <a:r>
              <a:rPr lang="cs-CZ" altLang="cs-CZ" sz="2400" dirty="0">
                <a:latin typeface="Calibri" pitchFamily="34" charset="0"/>
              </a:rPr>
              <a:t>a jejich </a:t>
            </a:r>
            <a:r>
              <a:rPr lang="cs-CZ" altLang="cs-CZ" sz="2400" dirty="0" err="1">
                <a:latin typeface="Calibri" pitchFamily="34" charset="0"/>
              </a:rPr>
              <a:t>komodifikace</a:t>
            </a:r>
            <a:r>
              <a:rPr lang="cs-CZ" altLang="cs-CZ" sz="2400" dirty="0">
                <a:latin typeface="Calibri" pitchFamily="34" charset="0"/>
              </a:rPr>
              <a:t> </a:t>
            </a:r>
            <a:r>
              <a:rPr lang="en-GB" altLang="cs-CZ" sz="2400" dirty="0">
                <a:latin typeface="Calibri" pitchFamily="34" charset="0"/>
              </a:rPr>
              <a:t>(T-shirts with the pictures of 9/11 victims). </a:t>
            </a:r>
            <a:endParaRPr lang="cs-CZ" altLang="cs-CZ" sz="2400" dirty="0">
              <a:latin typeface="Calibri" pitchFamily="34" charset="0"/>
            </a:endParaRPr>
          </a:p>
        </p:txBody>
      </p:sp>
    </p:spTree>
    <p:extLst>
      <p:ext uri="{BB962C8B-B14F-4D97-AF65-F5344CB8AC3E}">
        <p14:creationId xmlns:p14="http://schemas.microsoft.com/office/powerpoint/2010/main" val="1959352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88640"/>
            <a:ext cx="8784976" cy="6480720"/>
          </a:xfrm>
        </p:spPr>
        <p:style>
          <a:lnRef idx="0">
            <a:scrgbClr r="0" g="0" b="0"/>
          </a:lnRef>
          <a:fillRef idx="1001">
            <a:schemeClr val="lt2"/>
          </a:fillRef>
          <a:effectRef idx="0">
            <a:scrgbClr r="0" g="0" b="0"/>
          </a:effectRef>
          <a:fontRef idx="major"/>
        </p:style>
        <p:txBody>
          <a:bodyPr>
            <a:normAutofit fontScale="92500" lnSpcReduction="10000"/>
          </a:bodyPr>
          <a:lstStyle/>
          <a:p>
            <a:pPr>
              <a:spcBef>
                <a:spcPct val="0"/>
              </a:spcBef>
              <a:buNone/>
            </a:pPr>
            <a:r>
              <a:rPr lang="cs-CZ" altLang="cs-CZ" sz="2800" b="1" cap="all" dirty="0" err="1">
                <a:latin typeface="Calibri" pitchFamily="34" charset="0"/>
              </a:rPr>
              <a:t>Pamět</a:t>
            </a:r>
            <a:r>
              <a:rPr lang="cs-CZ" altLang="cs-CZ" sz="2800" b="1" cap="all" dirty="0">
                <a:latin typeface="Calibri" pitchFamily="34" charset="0"/>
              </a:rPr>
              <a:t> ve věku nových médií</a:t>
            </a:r>
          </a:p>
          <a:p>
            <a:pPr>
              <a:spcBef>
                <a:spcPct val="0"/>
              </a:spcBef>
              <a:buFontTx/>
              <a:buNone/>
            </a:pPr>
            <a:endParaRPr lang="cs-CZ" altLang="cs-CZ" sz="2800" dirty="0">
              <a:latin typeface="Calibri" pitchFamily="34" charset="0"/>
            </a:endParaRPr>
          </a:p>
          <a:p>
            <a:pPr>
              <a:spcBef>
                <a:spcPct val="0"/>
              </a:spcBef>
              <a:buFontTx/>
              <a:buNone/>
            </a:pPr>
            <a:r>
              <a:rPr lang="cs-CZ" altLang="cs-CZ" sz="2800" dirty="0">
                <a:latin typeface="Calibri" pitchFamily="34" charset="0"/>
              </a:rPr>
              <a:t>1) </a:t>
            </a:r>
            <a:r>
              <a:rPr lang="en-GB" altLang="cs-CZ" sz="2600" dirty="0" err="1">
                <a:latin typeface="Calibri" pitchFamily="34" charset="0"/>
              </a:rPr>
              <a:t>Rostoucí</a:t>
            </a:r>
            <a:r>
              <a:rPr lang="en-GB" altLang="cs-CZ" sz="2600" dirty="0">
                <a:latin typeface="Calibri" pitchFamily="34" charset="0"/>
              </a:rPr>
              <a:t> </a:t>
            </a:r>
            <a:r>
              <a:rPr lang="en-GB" altLang="cs-CZ" sz="2600" dirty="0" err="1">
                <a:latin typeface="Calibri" pitchFamily="34" charset="0"/>
              </a:rPr>
              <a:t>rychlost</a:t>
            </a:r>
            <a:r>
              <a:rPr lang="en-GB" altLang="cs-CZ" sz="2600" dirty="0">
                <a:latin typeface="Calibri" pitchFamily="34" charset="0"/>
              </a:rPr>
              <a:t> a </a:t>
            </a:r>
            <a:r>
              <a:rPr lang="en-GB" altLang="cs-CZ" sz="2600" dirty="0" err="1">
                <a:latin typeface="Calibri" pitchFamily="34" charset="0"/>
              </a:rPr>
              <a:t>rozsah</a:t>
            </a:r>
            <a:r>
              <a:rPr lang="en-GB" altLang="cs-CZ" sz="2600" dirty="0">
                <a:latin typeface="Calibri" pitchFamily="34" charset="0"/>
              </a:rPr>
              <a:t> </a:t>
            </a:r>
            <a:r>
              <a:rPr lang="en-GB" altLang="cs-CZ" sz="2600" dirty="0" err="1">
                <a:latin typeface="Calibri" pitchFamily="34" charset="0"/>
              </a:rPr>
              <a:t>procesu</a:t>
            </a:r>
            <a:r>
              <a:rPr lang="en-GB" altLang="cs-CZ" sz="2600" dirty="0">
                <a:latin typeface="Calibri" pitchFamily="34" charset="0"/>
              </a:rPr>
              <a:t> </a:t>
            </a:r>
            <a:r>
              <a:rPr lang="en-GB" altLang="cs-CZ" sz="2600" dirty="0" err="1">
                <a:latin typeface="Calibri" pitchFamily="34" charset="0"/>
              </a:rPr>
              <a:t>tvorby</a:t>
            </a:r>
            <a:r>
              <a:rPr lang="en-GB" altLang="cs-CZ" sz="2600" dirty="0">
                <a:latin typeface="Calibri" pitchFamily="34" charset="0"/>
              </a:rPr>
              <a:t> </a:t>
            </a:r>
            <a:r>
              <a:rPr lang="en-GB" altLang="cs-CZ" sz="2600" dirty="0" err="1">
                <a:latin typeface="Calibri" pitchFamily="34" charset="0"/>
              </a:rPr>
              <a:t>paměti</a:t>
            </a:r>
            <a:r>
              <a:rPr lang="en-GB" altLang="cs-CZ" sz="2600" dirty="0">
                <a:latin typeface="Calibri" pitchFamily="34" charset="0"/>
              </a:rPr>
              <a:t> – </a:t>
            </a:r>
            <a:r>
              <a:rPr lang="en-GB" altLang="cs-CZ" sz="2600" dirty="0" err="1">
                <a:latin typeface="Calibri" pitchFamily="34" charset="0"/>
              </a:rPr>
              <a:t>virální</a:t>
            </a:r>
            <a:r>
              <a:rPr lang="en-GB" altLang="cs-CZ" sz="2600" dirty="0">
                <a:latin typeface="Calibri" pitchFamily="34" charset="0"/>
              </a:rPr>
              <a:t> </a:t>
            </a:r>
            <a:r>
              <a:rPr lang="en-GB" altLang="cs-CZ" sz="2600" dirty="0" err="1">
                <a:latin typeface="Calibri" pitchFamily="34" charset="0"/>
              </a:rPr>
              <a:t>proliferace</a:t>
            </a:r>
            <a:r>
              <a:rPr lang="en-GB" altLang="cs-CZ" sz="2600" dirty="0">
                <a:latin typeface="Calibri" pitchFamily="34" charset="0"/>
              </a:rPr>
              <a:t> </a:t>
            </a:r>
            <a:r>
              <a:rPr lang="en-GB" altLang="cs-CZ" sz="2600" dirty="0" err="1">
                <a:latin typeface="Calibri" pitchFamily="34" charset="0"/>
              </a:rPr>
              <a:t>vzpomínek</a:t>
            </a:r>
            <a:endParaRPr lang="cs-CZ" altLang="cs-CZ" sz="2600" dirty="0">
              <a:latin typeface="Calibri" pitchFamily="34" charset="0"/>
            </a:endParaRPr>
          </a:p>
          <a:p>
            <a:pPr>
              <a:spcBef>
                <a:spcPct val="0"/>
              </a:spcBef>
              <a:buFontTx/>
              <a:buNone/>
            </a:pPr>
            <a:r>
              <a:rPr lang="cs-CZ" altLang="cs-CZ" sz="2600" dirty="0">
                <a:latin typeface="Calibri" pitchFamily="34" charset="0"/>
              </a:rPr>
              <a:t>2) </a:t>
            </a:r>
            <a:r>
              <a:rPr lang="en-GB" altLang="cs-CZ" sz="2600" dirty="0" err="1">
                <a:latin typeface="Calibri" pitchFamily="34" charset="0"/>
              </a:rPr>
              <a:t>Dramatické</a:t>
            </a:r>
            <a:r>
              <a:rPr lang="en-GB" altLang="cs-CZ" sz="2600" dirty="0">
                <a:latin typeface="Calibri" pitchFamily="34" charset="0"/>
              </a:rPr>
              <a:t> </a:t>
            </a:r>
            <a:r>
              <a:rPr lang="en-GB" altLang="cs-CZ" sz="2600" dirty="0" err="1">
                <a:latin typeface="Calibri" pitchFamily="34" charset="0"/>
              </a:rPr>
              <a:t>posílení</a:t>
            </a:r>
            <a:r>
              <a:rPr lang="en-GB" altLang="cs-CZ" sz="2600" dirty="0">
                <a:latin typeface="Calibri" pitchFamily="34" charset="0"/>
              </a:rPr>
              <a:t> role </a:t>
            </a:r>
            <a:r>
              <a:rPr lang="en-GB" altLang="cs-CZ" sz="2600" dirty="0" err="1">
                <a:latin typeface="Calibri" pitchFamily="34" charset="0"/>
              </a:rPr>
              <a:t>neinstitucionálních</a:t>
            </a:r>
            <a:r>
              <a:rPr lang="en-GB" altLang="cs-CZ" sz="2600" dirty="0">
                <a:latin typeface="Calibri" pitchFamily="34" charset="0"/>
              </a:rPr>
              <a:t> </a:t>
            </a:r>
            <a:r>
              <a:rPr lang="en-GB" altLang="cs-CZ" sz="2600" dirty="0" err="1">
                <a:latin typeface="Calibri" pitchFamily="34" charset="0"/>
              </a:rPr>
              <a:t>aktérů</a:t>
            </a:r>
            <a:r>
              <a:rPr lang="en-GB" altLang="cs-CZ" sz="2600" dirty="0">
                <a:latin typeface="Calibri" pitchFamily="34" charset="0"/>
              </a:rPr>
              <a:t> </a:t>
            </a:r>
            <a:r>
              <a:rPr lang="en-GB" altLang="cs-CZ" sz="2600" dirty="0" err="1">
                <a:latin typeface="Calibri" pitchFamily="34" charset="0"/>
              </a:rPr>
              <a:t>paměti</a:t>
            </a:r>
            <a:r>
              <a:rPr lang="en-GB" altLang="cs-CZ" sz="2600" dirty="0">
                <a:latin typeface="Calibri" pitchFamily="34" charset="0"/>
              </a:rPr>
              <a:t>  (UGC, citizen journalism, Twitter, </a:t>
            </a:r>
            <a:r>
              <a:rPr lang="en-GB" altLang="cs-CZ" sz="2600" dirty="0" err="1">
                <a:latin typeface="Calibri" pitchFamily="34" charset="0"/>
              </a:rPr>
              <a:t>produsage</a:t>
            </a:r>
            <a:r>
              <a:rPr lang="en-GB" altLang="cs-CZ" sz="2600" dirty="0">
                <a:latin typeface="Calibri" pitchFamily="34" charset="0"/>
              </a:rPr>
              <a:t>)</a:t>
            </a:r>
            <a:endParaRPr lang="cs-CZ" altLang="cs-CZ" sz="2600" dirty="0">
              <a:latin typeface="Calibri" pitchFamily="34" charset="0"/>
            </a:endParaRPr>
          </a:p>
          <a:p>
            <a:pPr>
              <a:spcBef>
                <a:spcPct val="0"/>
              </a:spcBef>
              <a:buFontTx/>
              <a:buNone/>
            </a:pPr>
            <a:endParaRPr lang="cs-CZ" altLang="cs-CZ" sz="2600" dirty="0">
              <a:latin typeface="Calibri" pitchFamily="34" charset="0"/>
            </a:endParaRPr>
          </a:p>
          <a:p>
            <a:pPr>
              <a:spcBef>
                <a:spcPct val="0"/>
              </a:spcBef>
              <a:buSzPct val="130000"/>
              <a:buFont typeface="Courier New" panose="02070309020205020404" pitchFamily="49" charset="0"/>
              <a:buChar char="o"/>
            </a:pPr>
            <a:r>
              <a:rPr lang="cs-CZ" altLang="cs-CZ" sz="2600" dirty="0">
                <a:latin typeface="Calibri" pitchFamily="34" charset="0"/>
              </a:rPr>
              <a:t>g</a:t>
            </a:r>
            <a:r>
              <a:rPr lang="en-GB" altLang="cs-CZ" sz="2600" dirty="0" err="1">
                <a:latin typeface="Calibri" pitchFamily="34" charset="0"/>
              </a:rPr>
              <a:t>lobital</a:t>
            </a:r>
            <a:r>
              <a:rPr lang="en-GB" altLang="cs-CZ" sz="2600" dirty="0">
                <a:latin typeface="Calibri" pitchFamily="34" charset="0"/>
              </a:rPr>
              <a:t> Memory (Anna Reading)</a:t>
            </a:r>
            <a:r>
              <a:rPr lang="cs-CZ" altLang="cs-CZ" sz="2600" dirty="0">
                <a:latin typeface="Calibri" pitchFamily="34" charset="0"/>
              </a:rPr>
              <a:t>: </a:t>
            </a:r>
            <a:r>
              <a:rPr lang="en-GB" altLang="cs-CZ" sz="2600" dirty="0" err="1">
                <a:latin typeface="Calibri" pitchFamily="34" charset="0"/>
              </a:rPr>
              <a:t>paměť</a:t>
            </a:r>
            <a:r>
              <a:rPr lang="en-GB" altLang="cs-CZ" sz="2600" dirty="0">
                <a:latin typeface="Calibri" pitchFamily="34" charset="0"/>
              </a:rPr>
              <a:t> je </a:t>
            </a:r>
            <a:r>
              <a:rPr lang="en-GB" altLang="cs-CZ" sz="2600" dirty="0" err="1">
                <a:latin typeface="Calibri" pitchFamily="34" charset="0"/>
              </a:rPr>
              <a:t>tvořena</a:t>
            </a:r>
            <a:r>
              <a:rPr lang="en-GB" altLang="cs-CZ" sz="2600" dirty="0">
                <a:latin typeface="Calibri" pitchFamily="34" charset="0"/>
              </a:rPr>
              <a:t> </a:t>
            </a:r>
            <a:r>
              <a:rPr lang="en-GB" altLang="cs-CZ" sz="2600" dirty="0" err="1">
                <a:latin typeface="Calibri" pitchFamily="34" charset="0"/>
              </a:rPr>
              <a:t>lokálně</a:t>
            </a:r>
            <a:r>
              <a:rPr lang="en-GB" altLang="cs-CZ" sz="2600" dirty="0">
                <a:latin typeface="Calibri" pitchFamily="34" charset="0"/>
              </a:rPr>
              <a:t> a </a:t>
            </a:r>
            <a:r>
              <a:rPr lang="en-GB" altLang="cs-CZ" sz="2600" dirty="0" err="1">
                <a:latin typeface="Calibri" pitchFamily="34" charset="0"/>
              </a:rPr>
              <a:t>individuálně</a:t>
            </a:r>
            <a:r>
              <a:rPr lang="en-GB" altLang="cs-CZ" sz="2600" dirty="0">
                <a:latin typeface="Calibri" pitchFamily="34" charset="0"/>
              </a:rPr>
              <a:t>, ale </a:t>
            </a:r>
            <a:r>
              <a:rPr lang="en-GB" altLang="cs-CZ" sz="2600" dirty="0" err="1">
                <a:latin typeface="Calibri" pitchFamily="34" charset="0"/>
              </a:rPr>
              <a:t>distribuována</a:t>
            </a:r>
            <a:r>
              <a:rPr lang="en-GB" altLang="cs-CZ" sz="2600" dirty="0">
                <a:latin typeface="Calibri" pitchFamily="34" charset="0"/>
              </a:rPr>
              <a:t> </a:t>
            </a:r>
            <a:r>
              <a:rPr lang="en-GB" altLang="cs-CZ" sz="2600" dirty="0" err="1">
                <a:latin typeface="Calibri" pitchFamily="34" charset="0"/>
              </a:rPr>
              <a:t>globálně</a:t>
            </a:r>
            <a:endParaRPr lang="cs-CZ" altLang="cs-CZ" sz="2600" dirty="0">
              <a:latin typeface="Calibri" pitchFamily="34" charset="0"/>
            </a:endParaRPr>
          </a:p>
          <a:p>
            <a:pPr>
              <a:spcBef>
                <a:spcPct val="0"/>
              </a:spcBef>
              <a:buSzPct val="130000"/>
              <a:buFont typeface="Courier New" panose="02070309020205020404" pitchFamily="49" charset="0"/>
              <a:buChar char="o"/>
            </a:pPr>
            <a:endParaRPr lang="cs-CZ" altLang="cs-CZ" sz="2600" dirty="0">
              <a:latin typeface="Calibri" pitchFamily="34" charset="0"/>
            </a:endParaRPr>
          </a:p>
          <a:p>
            <a:pPr>
              <a:spcBef>
                <a:spcPct val="0"/>
              </a:spcBef>
              <a:buSzPct val="130000"/>
              <a:buFont typeface="Courier New" panose="02070309020205020404" pitchFamily="49" charset="0"/>
              <a:buChar char="o"/>
            </a:pPr>
            <a:r>
              <a:rPr lang="cs-CZ" altLang="cs-CZ" sz="2600" dirty="0">
                <a:latin typeface="Calibri" pitchFamily="34" charset="0"/>
              </a:rPr>
              <a:t>m</a:t>
            </a:r>
            <a:r>
              <a:rPr lang="en-GB" altLang="cs-CZ" sz="2600" dirty="0" err="1">
                <a:latin typeface="Calibri" pitchFamily="34" charset="0"/>
              </a:rPr>
              <a:t>ediatizace</a:t>
            </a:r>
            <a:r>
              <a:rPr lang="en-GB" altLang="cs-CZ" sz="2600" dirty="0">
                <a:latin typeface="Calibri" pitchFamily="34" charset="0"/>
              </a:rPr>
              <a:t> </a:t>
            </a:r>
            <a:r>
              <a:rPr lang="en-GB" altLang="cs-CZ" sz="2600" dirty="0" err="1">
                <a:latin typeface="Calibri" pitchFamily="34" charset="0"/>
              </a:rPr>
              <a:t>paměti</a:t>
            </a:r>
            <a:r>
              <a:rPr lang="en-GB" altLang="cs-CZ" sz="2600" dirty="0">
                <a:latin typeface="Calibri" pitchFamily="34" charset="0"/>
              </a:rPr>
              <a:t>  (Jose </a:t>
            </a:r>
            <a:r>
              <a:rPr lang="en-GB" altLang="cs-CZ" sz="2600" dirty="0" err="1">
                <a:latin typeface="Calibri" pitchFamily="34" charset="0"/>
              </a:rPr>
              <a:t>VanDijck</a:t>
            </a:r>
            <a:r>
              <a:rPr lang="en-GB" altLang="cs-CZ" sz="2600" dirty="0">
                <a:latin typeface="Calibri" pitchFamily="34" charset="0"/>
              </a:rPr>
              <a:t>)</a:t>
            </a:r>
            <a:r>
              <a:rPr lang="cs-CZ" altLang="cs-CZ" sz="2600" dirty="0">
                <a:latin typeface="Calibri" pitchFamily="34" charset="0"/>
              </a:rPr>
              <a:t> – s</a:t>
            </a:r>
            <a:r>
              <a:rPr lang="en-GB" altLang="cs-CZ" sz="2600" dirty="0" err="1">
                <a:latin typeface="Calibri" pitchFamily="34" charset="0"/>
              </a:rPr>
              <a:t>ouvislost</a:t>
            </a:r>
            <a:r>
              <a:rPr lang="en-GB" altLang="cs-CZ" sz="2600" dirty="0">
                <a:latin typeface="Calibri" pitchFamily="34" charset="0"/>
              </a:rPr>
              <a:t> s </a:t>
            </a:r>
            <a:r>
              <a:rPr lang="en-GB" altLang="cs-CZ" sz="2600" dirty="0" err="1">
                <a:latin typeface="Calibri" pitchFamily="34" charset="0"/>
              </a:rPr>
              <a:t>pojmem</a:t>
            </a:r>
            <a:r>
              <a:rPr lang="en-GB" altLang="cs-CZ" sz="2600" dirty="0">
                <a:latin typeface="Calibri" pitchFamily="34" charset="0"/>
              </a:rPr>
              <a:t> “prosthetic memory” (Alison </a:t>
            </a:r>
            <a:r>
              <a:rPr lang="en-GB" altLang="cs-CZ" sz="2600" dirty="0" err="1">
                <a:latin typeface="Calibri" pitchFamily="34" charset="0"/>
              </a:rPr>
              <a:t>Landsberg</a:t>
            </a:r>
            <a:r>
              <a:rPr lang="en-GB" altLang="cs-CZ" sz="2600" dirty="0">
                <a:latin typeface="Calibri" pitchFamily="34" charset="0"/>
              </a:rPr>
              <a:t>, 2004) – </a:t>
            </a:r>
            <a:r>
              <a:rPr lang="en-GB" altLang="cs-CZ" sz="2600" dirty="0" err="1">
                <a:latin typeface="Calibri" pitchFamily="34" charset="0"/>
              </a:rPr>
              <a:t>technologicky</a:t>
            </a:r>
            <a:r>
              <a:rPr lang="en-GB" altLang="cs-CZ" sz="2600" dirty="0">
                <a:latin typeface="Calibri" pitchFamily="34" charset="0"/>
              </a:rPr>
              <a:t> </a:t>
            </a:r>
            <a:r>
              <a:rPr lang="en-GB" altLang="cs-CZ" sz="2600" dirty="0" err="1">
                <a:latin typeface="Calibri" pitchFamily="34" charset="0"/>
              </a:rPr>
              <a:t>podpořená</a:t>
            </a:r>
            <a:r>
              <a:rPr lang="en-GB" altLang="cs-CZ" sz="2600" dirty="0">
                <a:latin typeface="Calibri" pitchFamily="34" charset="0"/>
              </a:rPr>
              <a:t> </a:t>
            </a:r>
            <a:r>
              <a:rPr lang="en-GB" altLang="cs-CZ" sz="2600" dirty="0" err="1">
                <a:latin typeface="Calibri" pitchFamily="34" charset="0"/>
              </a:rPr>
              <a:t>paměť</a:t>
            </a:r>
            <a:r>
              <a:rPr lang="en-GB" altLang="cs-CZ" sz="2600" dirty="0">
                <a:latin typeface="Calibri" pitchFamily="34" charset="0"/>
              </a:rPr>
              <a:t> </a:t>
            </a:r>
            <a:r>
              <a:rPr lang="en-GB" altLang="cs-CZ" sz="2600" dirty="0" err="1">
                <a:latin typeface="Calibri" pitchFamily="34" charset="0"/>
              </a:rPr>
              <a:t>nahrazuje</a:t>
            </a:r>
            <a:r>
              <a:rPr lang="en-GB" altLang="cs-CZ" sz="2600" dirty="0">
                <a:latin typeface="Calibri" pitchFamily="34" charset="0"/>
              </a:rPr>
              <a:t> </a:t>
            </a:r>
            <a:r>
              <a:rPr lang="en-GB" altLang="cs-CZ" sz="2600" dirty="0" err="1">
                <a:latin typeface="Calibri" pitchFamily="34" charset="0"/>
              </a:rPr>
              <a:t>lidskou</a:t>
            </a:r>
            <a:r>
              <a:rPr lang="en-GB" altLang="cs-CZ" sz="2600" dirty="0">
                <a:latin typeface="Calibri" pitchFamily="34" charset="0"/>
              </a:rPr>
              <a:t> </a:t>
            </a:r>
            <a:r>
              <a:rPr lang="en-GB" altLang="cs-CZ" sz="2600" dirty="0" err="1">
                <a:latin typeface="Calibri" pitchFamily="34" charset="0"/>
              </a:rPr>
              <a:t>přirozenou</a:t>
            </a:r>
            <a:r>
              <a:rPr lang="en-GB" altLang="cs-CZ" sz="2600" dirty="0">
                <a:latin typeface="Calibri" pitchFamily="34" charset="0"/>
              </a:rPr>
              <a:t> </a:t>
            </a:r>
            <a:r>
              <a:rPr lang="en-GB" altLang="cs-CZ" sz="2600" dirty="0" err="1">
                <a:latin typeface="Calibri" pitchFamily="34" charset="0"/>
              </a:rPr>
              <a:t>paměť</a:t>
            </a:r>
            <a:r>
              <a:rPr lang="en-GB" altLang="cs-CZ" sz="2600" dirty="0">
                <a:latin typeface="Calibri" pitchFamily="34" charset="0"/>
              </a:rPr>
              <a:t> </a:t>
            </a:r>
            <a:endParaRPr lang="cs-CZ" altLang="cs-CZ" sz="2600" dirty="0">
              <a:latin typeface="Calibri" pitchFamily="34" charset="0"/>
            </a:endParaRPr>
          </a:p>
          <a:p>
            <a:pPr>
              <a:spcBef>
                <a:spcPct val="0"/>
              </a:spcBef>
              <a:buSzPct val="130000"/>
              <a:buFont typeface="Courier New" panose="02070309020205020404" pitchFamily="49" charset="0"/>
              <a:buChar char="o"/>
            </a:pPr>
            <a:endParaRPr lang="cs-CZ" altLang="cs-CZ" sz="2600" dirty="0">
              <a:latin typeface="Calibri" pitchFamily="34" charset="0"/>
            </a:endParaRPr>
          </a:p>
          <a:p>
            <a:pPr>
              <a:spcBef>
                <a:spcPct val="0"/>
              </a:spcBef>
              <a:buSzPct val="130000"/>
              <a:buFont typeface="Courier New" panose="02070309020205020404" pitchFamily="49" charset="0"/>
              <a:buChar char="o"/>
            </a:pPr>
            <a:r>
              <a:rPr lang="cs-CZ" altLang="cs-CZ" sz="2600" dirty="0">
                <a:latin typeface="Calibri" pitchFamily="34" charset="0"/>
              </a:rPr>
              <a:t>„d</a:t>
            </a:r>
            <a:r>
              <a:rPr lang="en-GB" altLang="cs-CZ" sz="2600" dirty="0" err="1">
                <a:latin typeface="Calibri" pitchFamily="34" charset="0"/>
              </a:rPr>
              <a:t>ifúzní</a:t>
            </a:r>
            <a:r>
              <a:rPr lang="en-GB" altLang="cs-CZ" sz="2600" dirty="0">
                <a:latin typeface="Calibri" pitchFamily="34" charset="0"/>
              </a:rPr>
              <a:t> </a:t>
            </a:r>
            <a:r>
              <a:rPr lang="en-GB" altLang="cs-CZ" sz="2600" dirty="0" err="1">
                <a:latin typeface="Calibri" pitchFamily="34" charset="0"/>
              </a:rPr>
              <a:t>paměť</a:t>
            </a:r>
            <a:r>
              <a:rPr lang="cs-CZ" altLang="cs-CZ" sz="2600" dirty="0">
                <a:latin typeface="Calibri" pitchFamily="34" charset="0"/>
              </a:rPr>
              <a:t>“</a:t>
            </a:r>
            <a:r>
              <a:rPr lang="en-GB" altLang="cs-CZ" sz="2600" dirty="0">
                <a:latin typeface="Calibri" pitchFamily="34" charset="0"/>
              </a:rPr>
              <a:t> (Andrew Hoskins)</a:t>
            </a:r>
            <a:r>
              <a:rPr lang="cs-CZ" altLang="cs-CZ" sz="2600" dirty="0">
                <a:latin typeface="Calibri" pitchFamily="34" charset="0"/>
              </a:rPr>
              <a:t>: </a:t>
            </a:r>
            <a:r>
              <a:rPr lang="en-GB" altLang="cs-CZ" sz="2600" dirty="0" err="1">
                <a:latin typeface="Calibri" pitchFamily="34" charset="0"/>
              </a:rPr>
              <a:t>archív</a:t>
            </a:r>
            <a:r>
              <a:rPr lang="en-GB" altLang="cs-CZ" sz="2600" dirty="0">
                <a:latin typeface="Calibri" pitchFamily="34" charset="0"/>
              </a:rPr>
              <a:t> </a:t>
            </a:r>
            <a:r>
              <a:rPr lang="en-GB" altLang="cs-CZ" sz="2600" dirty="0" err="1">
                <a:latin typeface="Calibri" pitchFamily="34" charset="0"/>
              </a:rPr>
              <a:t>už</a:t>
            </a:r>
            <a:r>
              <a:rPr lang="en-GB" altLang="cs-CZ" sz="2600" dirty="0">
                <a:latin typeface="Calibri" pitchFamily="34" charset="0"/>
              </a:rPr>
              <a:t> </a:t>
            </a:r>
            <a:r>
              <a:rPr lang="en-GB" altLang="cs-CZ" sz="2600" dirty="0" err="1">
                <a:latin typeface="Calibri" pitchFamily="34" charset="0"/>
              </a:rPr>
              <a:t>není</a:t>
            </a:r>
            <a:r>
              <a:rPr lang="en-GB" altLang="cs-CZ" sz="2600" dirty="0">
                <a:latin typeface="Calibri" pitchFamily="34" charset="0"/>
              </a:rPr>
              <a:t> </a:t>
            </a:r>
            <a:r>
              <a:rPr lang="en-GB" altLang="cs-CZ" sz="2600" dirty="0" err="1">
                <a:latin typeface="Calibri" pitchFamily="34" charset="0"/>
              </a:rPr>
              <a:t>statický</a:t>
            </a:r>
            <a:r>
              <a:rPr lang="cs-CZ" altLang="cs-CZ" sz="2600" dirty="0">
                <a:latin typeface="Calibri" pitchFamily="34" charset="0"/>
              </a:rPr>
              <a:t> – </a:t>
            </a:r>
            <a:r>
              <a:rPr lang="en-GB" altLang="cs-CZ" sz="2600" dirty="0" err="1">
                <a:latin typeface="Calibri" pitchFamily="34" charset="0"/>
              </a:rPr>
              <a:t>permanentní</a:t>
            </a:r>
            <a:r>
              <a:rPr lang="en-GB" altLang="cs-CZ" sz="2600" dirty="0">
                <a:latin typeface="Calibri" pitchFamily="34" charset="0"/>
              </a:rPr>
              <a:t> </a:t>
            </a:r>
            <a:r>
              <a:rPr lang="en-GB" altLang="cs-CZ" sz="2600" dirty="0" err="1">
                <a:latin typeface="Calibri" pitchFamily="34" charset="0"/>
              </a:rPr>
              <a:t>sklad</a:t>
            </a:r>
            <a:r>
              <a:rPr lang="en-GB" altLang="cs-CZ" sz="2600" dirty="0">
                <a:latin typeface="Calibri" pitchFamily="34" charset="0"/>
              </a:rPr>
              <a:t> – </a:t>
            </a:r>
            <a:r>
              <a:rPr lang="en-GB" altLang="cs-CZ" sz="2600" dirty="0" err="1">
                <a:latin typeface="Calibri" pitchFamily="34" charset="0"/>
              </a:rPr>
              <a:t>neustále</a:t>
            </a:r>
            <a:r>
              <a:rPr lang="en-GB" altLang="cs-CZ" sz="2600" dirty="0">
                <a:latin typeface="Calibri" pitchFamily="34" charset="0"/>
              </a:rPr>
              <a:t> </a:t>
            </a:r>
            <a:r>
              <a:rPr lang="cs-CZ" altLang="cs-CZ" sz="2600" dirty="0">
                <a:latin typeface="Calibri" pitchFamily="34" charset="0"/>
              </a:rPr>
              <a:t>se </a:t>
            </a:r>
            <a:r>
              <a:rPr lang="en-GB" altLang="cs-CZ" sz="2600" dirty="0" err="1">
                <a:latin typeface="Calibri" pitchFamily="34" charset="0"/>
              </a:rPr>
              <a:t>proměňuje</a:t>
            </a:r>
            <a:r>
              <a:rPr lang="en-GB" altLang="cs-CZ" sz="2600" dirty="0">
                <a:latin typeface="Calibri" pitchFamily="34" charset="0"/>
              </a:rPr>
              <a:t> – </a:t>
            </a:r>
            <a:r>
              <a:rPr lang="en-GB" altLang="cs-CZ" sz="2600" dirty="0" err="1">
                <a:latin typeface="Calibri" pitchFamily="34" charset="0"/>
              </a:rPr>
              <a:t>permanentní</a:t>
            </a:r>
            <a:r>
              <a:rPr lang="en-GB" altLang="cs-CZ" sz="2600" dirty="0">
                <a:latin typeface="Calibri" pitchFamily="34" charset="0"/>
              </a:rPr>
              <a:t> </a:t>
            </a:r>
            <a:r>
              <a:rPr lang="en-GB" altLang="cs-CZ" sz="2600" dirty="0" err="1">
                <a:latin typeface="Calibri" pitchFamily="34" charset="0"/>
              </a:rPr>
              <a:t>přenos</a:t>
            </a:r>
            <a:r>
              <a:rPr lang="en-GB" altLang="cs-CZ" sz="2600" dirty="0">
                <a:latin typeface="Calibri" pitchFamily="34" charset="0"/>
              </a:rPr>
              <a:t> </a:t>
            </a:r>
            <a:r>
              <a:rPr lang="en-GB" altLang="cs-CZ" sz="2600" dirty="0" err="1">
                <a:latin typeface="Calibri" pitchFamily="34" charset="0"/>
              </a:rPr>
              <a:t>dat</a:t>
            </a:r>
            <a:r>
              <a:rPr lang="en-GB" altLang="cs-CZ" sz="2600" dirty="0">
                <a:latin typeface="Calibri" pitchFamily="34" charset="0"/>
              </a:rPr>
              <a:t> – </a:t>
            </a:r>
            <a:r>
              <a:rPr lang="en-GB" altLang="cs-CZ" sz="2600" dirty="0" err="1">
                <a:latin typeface="Calibri" pitchFamily="34" charset="0"/>
              </a:rPr>
              <a:t>představu</a:t>
            </a:r>
            <a:r>
              <a:rPr lang="en-GB" altLang="cs-CZ" sz="2600" dirty="0">
                <a:latin typeface="Calibri" pitchFamily="34" charset="0"/>
              </a:rPr>
              <a:t> o </a:t>
            </a:r>
            <a:r>
              <a:rPr lang="en-GB" altLang="cs-CZ" sz="2600" dirty="0" err="1">
                <a:latin typeface="Calibri" pitchFamily="34" charset="0"/>
              </a:rPr>
              <a:t>minulosti</a:t>
            </a:r>
            <a:r>
              <a:rPr lang="en-GB" altLang="cs-CZ" sz="2600" dirty="0">
                <a:latin typeface="Calibri" pitchFamily="34" charset="0"/>
              </a:rPr>
              <a:t> </a:t>
            </a:r>
            <a:r>
              <a:rPr lang="en-GB" altLang="cs-CZ" sz="2600" dirty="0" err="1">
                <a:latin typeface="Calibri" pitchFamily="34" charset="0"/>
              </a:rPr>
              <a:t>nelze</a:t>
            </a:r>
            <a:r>
              <a:rPr lang="en-GB" altLang="cs-CZ" sz="2600" dirty="0">
                <a:latin typeface="Calibri" pitchFamily="34" charset="0"/>
              </a:rPr>
              <a:t> </a:t>
            </a:r>
            <a:r>
              <a:rPr lang="en-GB" altLang="cs-CZ" sz="2600" dirty="0" err="1">
                <a:latin typeface="Calibri" pitchFamily="34" charset="0"/>
              </a:rPr>
              <a:t>zafixovat</a:t>
            </a:r>
            <a:r>
              <a:rPr lang="en-GB" altLang="cs-CZ" sz="2600" dirty="0">
                <a:latin typeface="Calibri" pitchFamily="34" charset="0"/>
              </a:rPr>
              <a:t>, </a:t>
            </a:r>
            <a:r>
              <a:rPr lang="en-GB" altLang="cs-CZ" sz="2600" dirty="0" err="1">
                <a:latin typeface="Calibri" pitchFamily="34" charset="0"/>
              </a:rPr>
              <a:t>neustále</a:t>
            </a:r>
            <a:r>
              <a:rPr lang="en-GB" altLang="cs-CZ" sz="2600" dirty="0">
                <a:latin typeface="Calibri" pitchFamily="34" charset="0"/>
              </a:rPr>
              <a:t> </a:t>
            </a:r>
            <a:r>
              <a:rPr lang="en-GB" altLang="cs-CZ" sz="2600" dirty="0" err="1">
                <a:latin typeface="Calibri" pitchFamily="34" charset="0"/>
              </a:rPr>
              <a:t>uniká</a:t>
            </a:r>
            <a:r>
              <a:rPr lang="en-GB" altLang="cs-CZ" sz="2600" dirty="0">
                <a:latin typeface="Calibri" pitchFamily="34" charset="0"/>
              </a:rPr>
              <a:t>, je </a:t>
            </a:r>
            <a:r>
              <a:rPr lang="en-GB" altLang="cs-CZ" sz="2600" dirty="0" err="1">
                <a:latin typeface="Calibri" pitchFamily="34" charset="0"/>
              </a:rPr>
              <a:t>tekutá</a:t>
            </a:r>
            <a:r>
              <a:rPr lang="en-GB" altLang="cs-CZ" sz="2600" dirty="0">
                <a:latin typeface="Calibri" pitchFamily="34" charset="0"/>
              </a:rPr>
              <a:t> (</a:t>
            </a:r>
            <a:r>
              <a:rPr lang="en-GB" altLang="cs-CZ" sz="2600" dirty="0" err="1">
                <a:latin typeface="Calibri" pitchFamily="34" charset="0"/>
              </a:rPr>
              <a:t>tekutost</a:t>
            </a:r>
            <a:r>
              <a:rPr lang="en-GB" altLang="cs-CZ" sz="2600" dirty="0">
                <a:latin typeface="Calibri" pitchFamily="34" charset="0"/>
              </a:rPr>
              <a:t> temporality) </a:t>
            </a:r>
            <a:endParaRPr lang="cs-CZ" altLang="cs-CZ" sz="2600" dirty="0">
              <a:latin typeface="Calibri" pitchFamily="34" charset="0"/>
            </a:endParaRPr>
          </a:p>
        </p:txBody>
      </p:sp>
    </p:spTree>
    <p:extLst>
      <p:ext uri="{BB962C8B-B14F-4D97-AF65-F5344CB8AC3E}">
        <p14:creationId xmlns:p14="http://schemas.microsoft.com/office/powerpoint/2010/main" val="2041323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1297457147-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75"/>
            <a:ext cx="9144000" cy="697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C:\Users\Irena Reifová\Desktop\gus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052736"/>
            <a:ext cx="7056784" cy="5055606"/>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1835696" y="4365104"/>
            <a:ext cx="5328592"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cs-CZ" sz="4400" b="1" dirty="0"/>
              <a:t>KULTURNÍ PAMĚŤ</a:t>
            </a:r>
          </a:p>
        </p:txBody>
      </p:sp>
    </p:spTree>
    <p:extLst>
      <p:ext uri="{BB962C8B-B14F-4D97-AF65-F5344CB8AC3E}">
        <p14:creationId xmlns:p14="http://schemas.microsoft.com/office/powerpoint/2010/main" val="368666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16632"/>
            <a:ext cx="8784976" cy="6480720"/>
          </a:xfrm>
        </p:spPr>
        <p:style>
          <a:lnRef idx="0">
            <a:scrgbClr r="0" g="0" b="0"/>
          </a:lnRef>
          <a:fillRef idx="1001">
            <a:schemeClr val="lt2"/>
          </a:fillRef>
          <a:effectRef idx="0">
            <a:scrgbClr r="0" g="0" b="0"/>
          </a:effectRef>
          <a:fontRef idx="major"/>
        </p:style>
        <p:txBody>
          <a:bodyPr>
            <a:normAutofit/>
          </a:bodyPr>
          <a:lstStyle/>
          <a:p>
            <a:pPr marL="0" indent="0" algn="ctr">
              <a:spcBef>
                <a:spcPts val="0"/>
              </a:spcBef>
              <a:buNone/>
            </a:pPr>
            <a:endParaRPr lang="cs-CZ" sz="2400" b="1" cap="all" dirty="0"/>
          </a:p>
          <a:p>
            <a:pPr marL="0" indent="0" algn="ctr">
              <a:spcBef>
                <a:spcPts val="0"/>
              </a:spcBef>
              <a:buNone/>
            </a:pPr>
            <a:r>
              <a:rPr lang="cs-CZ" sz="2800" b="1" cap="all" dirty="0"/>
              <a:t>Základní pojmy</a:t>
            </a:r>
          </a:p>
          <a:p>
            <a:pPr marL="0" indent="0" algn="ctr">
              <a:spcBef>
                <a:spcPts val="0"/>
              </a:spcBef>
              <a:buNone/>
            </a:pPr>
            <a:endParaRPr lang="cs-CZ" sz="2400" b="1" cap="all" dirty="0"/>
          </a:p>
          <a:p>
            <a:pPr marL="0" indent="0">
              <a:buNone/>
            </a:pPr>
            <a:endParaRPr lang="cs-CZ" sz="2400" dirty="0"/>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b="1" dirty="0"/>
          </a:p>
          <a:p>
            <a:pPr marL="0" indent="0">
              <a:buNone/>
            </a:pPr>
            <a:endParaRPr lang="cs-CZ" sz="2400" b="1" dirty="0"/>
          </a:p>
          <a:p>
            <a:pPr marL="0" indent="0" algn="just">
              <a:spcBef>
                <a:spcPts val="0"/>
              </a:spcBef>
              <a:buNone/>
            </a:pPr>
            <a:endParaRPr lang="cs-CZ" sz="2400" b="1" cap="all" dirty="0"/>
          </a:p>
          <a:p>
            <a:pPr marL="0" indent="0" algn="just">
              <a:spcBef>
                <a:spcPts val="0"/>
              </a:spcBef>
              <a:buNone/>
            </a:pPr>
            <a:endParaRPr lang="cs-CZ" sz="2400" dirty="0"/>
          </a:p>
          <a:p>
            <a:pPr marL="0" indent="0" algn="just">
              <a:spcBef>
                <a:spcPts val="0"/>
              </a:spcBef>
              <a:buNone/>
            </a:pPr>
            <a:endParaRPr lang="cs-CZ" sz="2400" dirty="0"/>
          </a:p>
          <a:p>
            <a:pPr marL="0" indent="0" algn="just">
              <a:spcBef>
                <a:spcPts val="0"/>
              </a:spcBef>
              <a:buNone/>
            </a:pPr>
            <a:endParaRPr lang="cs-CZ" sz="2400" dirty="0"/>
          </a:p>
        </p:txBody>
      </p:sp>
      <p:graphicFrame>
        <p:nvGraphicFramePr>
          <p:cNvPr id="4" name="Diagram 3"/>
          <p:cNvGraphicFramePr/>
          <p:nvPr>
            <p:extLst>
              <p:ext uri="{D42A27DB-BD31-4B8C-83A1-F6EECF244321}">
                <p14:modId xmlns:p14="http://schemas.microsoft.com/office/powerpoint/2010/main" val="2116473763"/>
              </p:ext>
            </p:extLst>
          </p:nvPr>
        </p:nvGraphicFramePr>
        <p:xfrm>
          <a:off x="1187624" y="1988840"/>
          <a:ext cx="712879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107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88640"/>
            <a:ext cx="8784976" cy="6480720"/>
          </a:xfrm>
        </p:spPr>
        <p:style>
          <a:lnRef idx="0">
            <a:scrgbClr r="0" g="0" b="0"/>
          </a:lnRef>
          <a:fillRef idx="1001">
            <a:schemeClr val="lt2"/>
          </a:fillRef>
          <a:effectRef idx="0">
            <a:scrgbClr r="0" g="0" b="0"/>
          </a:effectRef>
          <a:fontRef idx="major"/>
        </p:style>
        <p:txBody>
          <a:bodyPr>
            <a:normAutofit/>
          </a:bodyPr>
          <a:lstStyle/>
          <a:p>
            <a:pPr marL="0" indent="0" algn="ctr">
              <a:spcBef>
                <a:spcPts val="0"/>
              </a:spcBef>
              <a:buNone/>
            </a:pPr>
            <a:endParaRPr lang="cs-CZ" sz="2400" b="1" cap="all" dirty="0"/>
          </a:p>
          <a:p>
            <a:pPr marL="0" indent="0" algn="ctr">
              <a:spcBef>
                <a:spcPts val="0"/>
              </a:spcBef>
              <a:buNone/>
            </a:pPr>
            <a:r>
              <a:rPr lang="cs-CZ" sz="2800" b="1" cap="all" dirty="0"/>
              <a:t>Základní pojmy – definice</a:t>
            </a:r>
          </a:p>
          <a:p>
            <a:pPr marL="0" indent="0" algn="ctr">
              <a:spcBef>
                <a:spcPts val="0"/>
              </a:spcBef>
              <a:buNone/>
            </a:pPr>
            <a:endParaRPr lang="cs-CZ" sz="2800" b="1" cap="all" dirty="0"/>
          </a:p>
          <a:p>
            <a:pPr algn="ctr">
              <a:spcBef>
                <a:spcPts val="0"/>
              </a:spcBef>
              <a:buFont typeface="Courier New" panose="02070309020205020404" pitchFamily="49" charset="0"/>
              <a:buChar char="o"/>
            </a:pPr>
            <a:endParaRPr lang="cs-CZ" sz="2400" b="1" cap="all" dirty="0"/>
          </a:p>
          <a:p>
            <a:pPr>
              <a:lnSpc>
                <a:spcPct val="110000"/>
              </a:lnSpc>
              <a:spcBef>
                <a:spcPct val="0"/>
              </a:spcBef>
              <a:buFont typeface="Courier New" panose="02070309020205020404" pitchFamily="49" charset="0"/>
              <a:buChar char="o"/>
            </a:pPr>
            <a:r>
              <a:rPr lang="cs-CZ" altLang="cs-CZ" sz="2400" b="1" dirty="0">
                <a:latin typeface="Calibri" pitchFamily="34" charset="0"/>
              </a:rPr>
              <a:t>MINULOST – </a:t>
            </a:r>
            <a:r>
              <a:rPr lang="cs-CZ" altLang="cs-CZ" sz="2400" dirty="0">
                <a:latin typeface="Calibri" pitchFamily="34" charset="0"/>
              </a:rPr>
              <a:t>komplex nezpracovaných, „surových“ událostí a procesů, jak se odehrály v předchozích obdobích</a:t>
            </a:r>
          </a:p>
          <a:p>
            <a:pPr>
              <a:lnSpc>
                <a:spcPct val="110000"/>
              </a:lnSpc>
              <a:spcBef>
                <a:spcPct val="0"/>
              </a:spcBef>
              <a:buFont typeface="Courier New" panose="02070309020205020404" pitchFamily="49" charset="0"/>
              <a:buChar char="o"/>
            </a:pPr>
            <a:endParaRPr lang="cs-CZ" altLang="cs-CZ" sz="2400" b="1" dirty="0">
              <a:latin typeface="Calibri" pitchFamily="34" charset="0"/>
            </a:endParaRPr>
          </a:p>
          <a:p>
            <a:pPr lvl="1">
              <a:lnSpc>
                <a:spcPct val="110000"/>
              </a:lnSpc>
              <a:spcBef>
                <a:spcPct val="0"/>
              </a:spcBef>
            </a:pPr>
            <a:r>
              <a:rPr lang="cs-CZ" altLang="cs-CZ" sz="2000" b="1" dirty="0">
                <a:latin typeface="Calibri" pitchFamily="34" charset="0"/>
              </a:rPr>
              <a:t> </a:t>
            </a:r>
            <a:r>
              <a:rPr lang="cs-CZ" altLang="cs-CZ" sz="2400" b="1" dirty="0">
                <a:solidFill>
                  <a:schemeClr val="accent6">
                    <a:lumMod val="75000"/>
                  </a:schemeClr>
                </a:solidFill>
                <a:latin typeface="Calibri" pitchFamily="34" charset="0"/>
              </a:rPr>
              <a:t>DĚJINY</a:t>
            </a:r>
            <a:r>
              <a:rPr lang="cs-CZ" altLang="cs-CZ" sz="2400" b="1" dirty="0">
                <a:latin typeface="Calibri" pitchFamily="34" charset="0"/>
              </a:rPr>
              <a:t> </a:t>
            </a:r>
            <a:r>
              <a:rPr lang="cs-CZ" altLang="cs-CZ" sz="2400" dirty="0">
                <a:latin typeface="Calibri" pitchFamily="34" charset="0"/>
              </a:rPr>
              <a:t>– specifický nástroj porozumění minulosti (školení profesionálové, ověřené metodologie)</a:t>
            </a:r>
          </a:p>
          <a:p>
            <a:pPr marL="457200" lvl="1" indent="0">
              <a:lnSpc>
                <a:spcPct val="110000"/>
              </a:lnSpc>
              <a:spcBef>
                <a:spcPct val="0"/>
              </a:spcBef>
              <a:buNone/>
            </a:pPr>
            <a:endParaRPr lang="cs-CZ" altLang="cs-CZ" sz="2400" dirty="0">
              <a:latin typeface="Calibri" pitchFamily="34" charset="0"/>
            </a:endParaRPr>
          </a:p>
          <a:p>
            <a:pPr lvl="1">
              <a:lnSpc>
                <a:spcPct val="110000"/>
              </a:lnSpc>
              <a:spcBef>
                <a:spcPct val="0"/>
              </a:spcBef>
            </a:pPr>
            <a:r>
              <a:rPr lang="cs-CZ" altLang="cs-CZ" sz="2400" b="1" dirty="0">
                <a:latin typeface="Calibri" pitchFamily="34" charset="0"/>
              </a:rPr>
              <a:t> </a:t>
            </a:r>
            <a:r>
              <a:rPr lang="cs-CZ" altLang="cs-CZ" sz="2400" b="1" dirty="0">
                <a:solidFill>
                  <a:schemeClr val="accent6">
                    <a:lumMod val="75000"/>
                  </a:schemeClr>
                </a:solidFill>
                <a:latin typeface="Calibri" pitchFamily="34" charset="0"/>
              </a:rPr>
              <a:t>PAMĚŤ</a:t>
            </a:r>
            <a:r>
              <a:rPr lang="cs-CZ" altLang="cs-CZ" sz="2400" b="1" dirty="0">
                <a:latin typeface="Calibri" pitchFamily="34" charset="0"/>
              </a:rPr>
              <a:t> </a:t>
            </a:r>
            <a:r>
              <a:rPr lang="cs-CZ" altLang="cs-CZ" sz="2400" dirty="0">
                <a:latin typeface="Calibri" pitchFamily="34" charset="0"/>
              </a:rPr>
              <a:t>– vztah k minulosti z perspektivy  současnosti</a:t>
            </a:r>
          </a:p>
          <a:p>
            <a:pPr marL="0" indent="0">
              <a:buNone/>
            </a:pPr>
            <a:endParaRPr lang="cs-CZ" sz="2400" dirty="0"/>
          </a:p>
          <a:p>
            <a:pPr marL="0" indent="0">
              <a:buNone/>
            </a:pPr>
            <a:endParaRPr lang="cs-CZ" sz="2400" dirty="0"/>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b="1" dirty="0"/>
          </a:p>
          <a:p>
            <a:pPr marL="0" indent="0">
              <a:buNone/>
            </a:pPr>
            <a:endParaRPr lang="cs-CZ" sz="2400" b="1" dirty="0"/>
          </a:p>
          <a:p>
            <a:pPr marL="0" indent="0" algn="just">
              <a:spcBef>
                <a:spcPts val="0"/>
              </a:spcBef>
              <a:buNone/>
            </a:pPr>
            <a:endParaRPr lang="cs-CZ" sz="2400" b="1" cap="all" dirty="0"/>
          </a:p>
          <a:p>
            <a:pPr marL="0" indent="0" algn="just">
              <a:spcBef>
                <a:spcPts val="0"/>
              </a:spcBef>
              <a:buNone/>
            </a:pPr>
            <a:endParaRPr lang="cs-CZ" sz="2400" dirty="0"/>
          </a:p>
          <a:p>
            <a:pPr marL="0" indent="0" algn="just">
              <a:spcBef>
                <a:spcPts val="0"/>
              </a:spcBef>
              <a:buNone/>
            </a:pPr>
            <a:endParaRPr lang="cs-CZ" sz="2400" dirty="0"/>
          </a:p>
          <a:p>
            <a:pPr marL="0" indent="0" algn="just">
              <a:spcBef>
                <a:spcPts val="0"/>
              </a:spcBef>
              <a:buNone/>
            </a:pPr>
            <a:endParaRPr lang="cs-CZ" sz="2400" dirty="0"/>
          </a:p>
        </p:txBody>
      </p:sp>
    </p:spTree>
    <p:extLst>
      <p:ext uri="{BB962C8B-B14F-4D97-AF65-F5344CB8AC3E}">
        <p14:creationId xmlns:p14="http://schemas.microsoft.com/office/powerpoint/2010/main" val="194604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56544" y="188640"/>
            <a:ext cx="8784976" cy="6480720"/>
          </a:xfrm>
        </p:spPr>
        <p:style>
          <a:lnRef idx="0">
            <a:scrgbClr r="0" g="0" b="0"/>
          </a:lnRef>
          <a:fillRef idx="1001">
            <a:schemeClr val="lt2"/>
          </a:fillRef>
          <a:effectRef idx="0">
            <a:scrgbClr r="0" g="0" b="0"/>
          </a:effectRef>
          <a:fontRef idx="major"/>
        </p:style>
        <p:txBody>
          <a:bodyPr>
            <a:normAutofit/>
          </a:bodyPr>
          <a:lstStyle/>
          <a:p>
            <a:pPr marL="0" indent="0" algn="ctr">
              <a:spcBef>
                <a:spcPts val="0"/>
              </a:spcBef>
              <a:buNone/>
            </a:pPr>
            <a:endParaRPr lang="cs-CZ" sz="2400" b="1" cap="all" dirty="0"/>
          </a:p>
          <a:p>
            <a:pPr marL="0" indent="0" algn="ctr">
              <a:spcBef>
                <a:spcPts val="0"/>
              </a:spcBef>
              <a:buNone/>
            </a:pPr>
            <a:r>
              <a:rPr lang="cs-CZ" sz="2800" b="1" cap="all" dirty="0"/>
              <a:t>Jak se minulost stala moderní?</a:t>
            </a:r>
          </a:p>
          <a:p>
            <a:pPr marL="0" indent="0" algn="ctr">
              <a:spcBef>
                <a:spcPts val="0"/>
              </a:spcBef>
              <a:buNone/>
            </a:pPr>
            <a:endParaRPr lang="cs-CZ" sz="2400" cap="all" dirty="0"/>
          </a:p>
          <a:p>
            <a:pPr marL="0" indent="0" algn="ctr">
              <a:spcBef>
                <a:spcPts val="0"/>
              </a:spcBef>
              <a:buNone/>
            </a:pPr>
            <a:endParaRPr lang="cs-CZ" sz="2400" cap="all" dirty="0"/>
          </a:p>
          <a:p>
            <a:pPr marL="0" indent="0">
              <a:lnSpc>
                <a:spcPct val="110000"/>
              </a:lnSpc>
              <a:spcBef>
                <a:spcPct val="0"/>
              </a:spcBef>
              <a:buNone/>
            </a:pPr>
            <a:r>
              <a:rPr lang="cs-CZ" altLang="cs-CZ" sz="2400" dirty="0">
                <a:latin typeface="Calibri" pitchFamily="34" charset="0"/>
              </a:rPr>
              <a:t>Moderní společnost: dva zvraty ve vztahu k minulosti</a:t>
            </a:r>
          </a:p>
          <a:p>
            <a:pPr marL="0" indent="0">
              <a:lnSpc>
                <a:spcPct val="110000"/>
              </a:lnSpc>
              <a:spcBef>
                <a:spcPct val="0"/>
              </a:spcBef>
              <a:buNone/>
            </a:pPr>
            <a:r>
              <a:rPr lang="cs-CZ" altLang="cs-CZ" sz="2400" dirty="0">
                <a:latin typeface="Calibri" pitchFamily="34" charset="0"/>
              </a:rPr>
              <a:t>nástup modernity/osvícenství: </a:t>
            </a:r>
            <a:r>
              <a:rPr lang="cs-CZ" altLang="cs-CZ" sz="2400" dirty="0">
                <a:solidFill>
                  <a:schemeClr val="accent6">
                    <a:lumMod val="75000"/>
                  </a:schemeClr>
                </a:solidFill>
                <a:latin typeface="Calibri" pitchFamily="34" charset="0"/>
              </a:rPr>
              <a:t>minulost a tradice jako přítěž</a:t>
            </a:r>
          </a:p>
          <a:p>
            <a:pPr marL="0" indent="0">
              <a:lnSpc>
                <a:spcPct val="110000"/>
              </a:lnSpc>
              <a:spcBef>
                <a:spcPct val="0"/>
              </a:spcBef>
              <a:buNone/>
            </a:pPr>
            <a:endParaRPr lang="cs-CZ" altLang="cs-CZ" sz="2400" dirty="0">
              <a:latin typeface="Calibri" pitchFamily="34" charset="0"/>
            </a:endParaRPr>
          </a:p>
          <a:p>
            <a:pPr marL="0" indent="0">
              <a:buNone/>
            </a:pPr>
            <a:r>
              <a:rPr lang="cs-CZ" sz="2400" dirty="0">
                <a:latin typeface="Calibri" pitchFamily="34" charset="0"/>
              </a:rPr>
              <a:t>Moderní společnost: lineární pojetí času (</a:t>
            </a:r>
            <a:r>
              <a:rPr lang="cs-CZ" sz="2400" dirty="0" err="1">
                <a:latin typeface="Calibri" pitchFamily="34" charset="0"/>
              </a:rPr>
              <a:t>temporalita</a:t>
            </a:r>
            <a:r>
              <a:rPr lang="cs-CZ" sz="2400" dirty="0">
                <a:latin typeface="Calibri" pitchFamily="34" charset="0"/>
              </a:rPr>
              <a:t>), důraz na směřování k budoucnosti a pokrok (Paul </a:t>
            </a:r>
            <a:r>
              <a:rPr lang="cs-CZ" sz="2400" dirty="0" err="1">
                <a:latin typeface="Calibri" pitchFamily="34" charset="0"/>
              </a:rPr>
              <a:t>Klee</a:t>
            </a:r>
            <a:r>
              <a:rPr lang="cs-CZ" sz="2400" dirty="0">
                <a:latin typeface="Calibri" pitchFamily="34" charset="0"/>
              </a:rPr>
              <a:t>: </a:t>
            </a:r>
            <a:r>
              <a:rPr lang="cs-CZ" sz="2400" dirty="0" err="1">
                <a:latin typeface="Calibri" pitchFamily="34" charset="0"/>
              </a:rPr>
              <a:t>Angelus</a:t>
            </a:r>
            <a:r>
              <a:rPr lang="cs-CZ" sz="2400" dirty="0">
                <a:latin typeface="Calibri" pitchFamily="34" charset="0"/>
              </a:rPr>
              <a:t> </a:t>
            </a:r>
            <a:r>
              <a:rPr lang="cs-CZ" sz="2400" dirty="0" err="1">
                <a:latin typeface="Calibri" pitchFamily="34" charset="0"/>
              </a:rPr>
              <a:t>Novus</a:t>
            </a:r>
            <a:r>
              <a:rPr lang="cs-CZ" sz="2400" dirty="0">
                <a:latin typeface="Calibri" pitchFamily="34" charset="0"/>
              </a:rPr>
              <a:t>)</a:t>
            </a:r>
          </a:p>
          <a:p>
            <a:pPr marL="0" indent="0">
              <a:buNone/>
            </a:pPr>
            <a:endParaRPr lang="cs-CZ" sz="2400" dirty="0">
              <a:latin typeface="Calibri" pitchFamily="34" charset="0"/>
            </a:endParaRPr>
          </a:p>
          <a:p>
            <a:pPr marL="0" indent="0">
              <a:buNone/>
            </a:pPr>
            <a:r>
              <a:rPr lang="cs-CZ" sz="2400" dirty="0" err="1">
                <a:latin typeface="Calibri" pitchFamily="34" charset="0"/>
              </a:rPr>
              <a:t>Backlash</a:t>
            </a:r>
            <a:r>
              <a:rPr lang="cs-CZ" sz="2400" dirty="0">
                <a:latin typeface="Calibri" pitchFamily="34" charset="0"/>
              </a:rPr>
              <a:t>: s orientací modernity na pokrok a budoucnost </a:t>
            </a:r>
            <a:r>
              <a:rPr lang="cs-CZ" sz="2400" dirty="0">
                <a:solidFill>
                  <a:schemeClr val="accent6">
                    <a:lumMod val="75000"/>
                  </a:schemeClr>
                </a:solidFill>
                <a:latin typeface="Calibri" pitchFamily="34" charset="0"/>
              </a:rPr>
              <a:t>je konstruována minulost jako něco vzácného</a:t>
            </a:r>
          </a:p>
          <a:p>
            <a:pPr>
              <a:buFont typeface="Courier New" panose="02070309020205020404" pitchFamily="49" charset="0"/>
              <a:buChar char="o"/>
            </a:pPr>
            <a:r>
              <a:rPr lang="cs-CZ" sz="2400" dirty="0">
                <a:latin typeface="Calibri" pitchFamily="34" charset="0"/>
              </a:rPr>
              <a:t>romantismus v umění a literatuře </a:t>
            </a:r>
          </a:p>
          <a:p>
            <a:pPr>
              <a:buFont typeface="Courier New" panose="02070309020205020404" pitchFamily="49" charset="0"/>
              <a:buChar char="o"/>
            </a:pPr>
            <a:r>
              <a:rPr lang="cs-CZ" sz="2400" dirty="0"/>
              <a:t>vstup tématu paměti do společenských věd (v pol. 20. století)</a:t>
            </a:r>
          </a:p>
          <a:p>
            <a:pPr marL="0" indent="0">
              <a:buNone/>
            </a:pPr>
            <a:endParaRPr lang="cs-CZ" sz="2400" dirty="0"/>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b="1" dirty="0"/>
          </a:p>
          <a:p>
            <a:pPr marL="0" indent="0">
              <a:buNone/>
            </a:pPr>
            <a:endParaRPr lang="cs-CZ" sz="2400" b="1" dirty="0"/>
          </a:p>
          <a:p>
            <a:pPr marL="0" indent="0" algn="just">
              <a:spcBef>
                <a:spcPts val="0"/>
              </a:spcBef>
              <a:buNone/>
            </a:pPr>
            <a:endParaRPr lang="cs-CZ" sz="2400" b="1" cap="all" dirty="0"/>
          </a:p>
          <a:p>
            <a:pPr marL="0" indent="0" algn="just">
              <a:spcBef>
                <a:spcPts val="0"/>
              </a:spcBef>
              <a:buNone/>
            </a:pPr>
            <a:endParaRPr lang="cs-CZ" sz="2400" dirty="0"/>
          </a:p>
          <a:p>
            <a:pPr marL="0" indent="0" algn="just">
              <a:spcBef>
                <a:spcPts val="0"/>
              </a:spcBef>
              <a:buNone/>
            </a:pPr>
            <a:endParaRPr lang="cs-CZ" sz="2400" dirty="0"/>
          </a:p>
          <a:p>
            <a:pPr marL="0" indent="0" algn="just">
              <a:spcBef>
                <a:spcPts val="0"/>
              </a:spcBef>
              <a:buNone/>
            </a:pPr>
            <a:endParaRPr lang="cs-CZ" sz="2400" dirty="0"/>
          </a:p>
        </p:txBody>
      </p:sp>
    </p:spTree>
    <p:extLst>
      <p:ext uri="{BB962C8B-B14F-4D97-AF65-F5344CB8AC3E}">
        <p14:creationId xmlns:p14="http://schemas.microsoft.com/office/powerpoint/2010/main" val="72604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9144000" cy="6858000"/>
          </a:xfrm>
          <a:solidFill>
            <a:schemeClr val="tx1"/>
          </a:solidFill>
        </p:spPr>
        <p:style>
          <a:lnRef idx="0">
            <a:scrgbClr r="0" g="0" b="0"/>
          </a:lnRef>
          <a:fillRef idx="1001">
            <a:schemeClr val="lt2"/>
          </a:fillRef>
          <a:effectRef idx="0">
            <a:scrgbClr r="0" g="0" b="0"/>
          </a:effectRef>
          <a:fontRef idx="major"/>
        </p:style>
        <p:txBody>
          <a:bodyPr>
            <a:normAutofit/>
          </a:bodyPr>
          <a:lstStyle/>
          <a:p>
            <a:pPr marL="0" indent="0" algn="ctr">
              <a:spcBef>
                <a:spcPts val="0"/>
              </a:spcBef>
              <a:buNone/>
            </a:pPr>
            <a:endParaRPr lang="cs-CZ" sz="2400" b="1" cap="all" dirty="0"/>
          </a:p>
          <a:p>
            <a:pPr marL="0" indent="0" algn="ctr">
              <a:spcBef>
                <a:spcPts val="0"/>
              </a:spcBef>
              <a:buNone/>
            </a:pPr>
            <a:endParaRPr lang="cs-CZ" sz="2800" b="1" cap="all" dirty="0"/>
          </a:p>
          <a:p>
            <a:pPr marL="0" indent="0" algn="ctr">
              <a:spcBef>
                <a:spcPts val="0"/>
              </a:spcBef>
              <a:buNone/>
            </a:pPr>
            <a:endParaRPr lang="cs-CZ" sz="2400" b="1" cap="all" dirty="0"/>
          </a:p>
          <a:p>
            <a:pPr marL="0" indent="0">
              <a:buNone/>
            </a:pPr>
            <a:endParaRPr lang="cs-CZ" sz="2400" dirty="0"/>
          </a:p>
          <a:p>
            <a:pPr marL="0" indent="0">
              <a:buNone/>
            </a:pPr>
            <a:endParaRPr lang="cs-CZ" sz="2400" dirty="0"/>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b="1" dirty="0"/>
          </a:p>
          <a:p>
            <a:pPr marL="0" indent="0">
              <a:buNone/>
            </a:pPr>
            <a:endParaRPr lang="cs-CZ" sz="2400" b="1" dirty="0"/>
          </a:p>
          <a:p>
            <a:pPr marL="0" indent="0" algn="just">
              <a:spcBef>
                <a:spcPts val="0"/>
              </a:spcBef>
              <a:buNone/>
            </a:pPr>
            <a:endParaRPr lang="cs-CZ" sz="2400" dirty="0"/>
          </a:p>
          <a:p>
            <a:pPr marL="0" indent="0" algn="just">
              <a:spcBef>
                <a:spcPts val="0"/>
              </a:spcBef>
              <a:buNone/>
            </a:pPr>
            <a:endParaRPr lang="cs-CZ" sz="2400" dirty="0"/>
          </a:p>
          <a:p>
            <a:pPr marL="0" indent="0" algn="just">
              <a:spcBef>
                <a:spcPts val="0"/>
              </a:spcBef>
              <a:buNone/>
            </a:pPr>
            <a:endParaRPr lang="cs-CZ" sz="2400" dirty="0"/>
          </a:p>
        </p:txBody>
      </p:sp>
      <p:sp>
        <p:nvSpPr>
          <p:cNvPr id="5" name="Obdélník 1"/>
          <p:cNvSpPr>
            <a:spLocks noChangeArrowheads="1"/>
          </p:cNvSpPr>
          <p:nvPr/>
        </p:nvSpPr>
        <p:spPr bwMode="auto">
          <a:xfrm>
            <a:off x="107504" y="196850"/>
            <a:ext cx="4536504"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2000" i="1" dirty="0">
                <a:solidFill>
                  <a:schemeClr val="bg1"/>
                </a:solidFill>
                <a:latin typeface="Calibri" pitchFamily="34" charset="0"/>
              </a:rPr>
              <a:t>„</a:t>
            </a:r>
            <a:r>
              <a:rPr lang="en-US" altLang="cs-CZ" sz="2400" i="1" dirty="0">
                <a:solidFill>
                  <a:schemeClr val="bg1"/>
                </a:solidFill>
                <a:latin typeface="Calibri" pitchFamily="34" charset="0"/>
              </a:rPr>
              <a:t>“A Klee painting named Angelus Novus shows an angel looking as though he is about to move away from something he is fixedly contemplating. His eyes are staring, his mouth is open, his wings are spread. </a:t>
            </a:r>
            <a:r>
              <a:rPr lang="en-US" altLang="cs-CZ" sz="2400" i="1" dirty="0">
                <a:solidFill>
                  <a:srgbClr val="FF0000"/>
                </a:solidFill>
                <a:latin typeface="Calibri" pitchFamily="34" charset="0"/>
              </a:rPr>
              <a:t>This is how one pictures the angel of history</a:t>
            </a:r>
            <a:r>
              <a:rPr lang="en-US" altLang="cs-CZ" sz="2400" i="1" dirty="0">
                <a:solidFill>
                  <a:schemeClr val="bg1"/>
                </a:solidFill>
                <a:latin typeface="Calibri" pitchFamily="34" charset="0"/>
              </a:rPr>
              <a:t>. His face is turned toward the past. ….The angel would like to stay, awaken the dead, and make whole what has been smashed. But the storm irresistibly propels him into the future … </a:t>
            </a:r>
            <a:r>
              <a:rPr lang="en-US" altLang="cs-CZ" sz="2400" i="1" dirty="0">
                <a:solidFill>
                  <a:srgbClr val="FF0000"/>
                </a:solidFill>
                <a:latin typeface="Calibri" pitchFamily="34" charset="0"/>
              </a:rPr>
              <a:t>This storm is what we call progress.</a:t>
            </a:r>
            <a:r>
              <a:rPr lang="cs-CZ" altLang="cs-CZ" sz="2400" i="1" dirty="0">
                <a:solidFill>
                  <a:srgbClr val="FF0000"/>
                </a:solidFill>
                <a:latin typeface="Calibri" pitchFamily="34" charset="0"/>
              </a:rPr>
              <a:t>“</a:t>
            </a:r>
          </a:p>
          <a:p>
            <a:pPr eaLnBrk="1" hangingPunct="1"/>
            <a:endParaRPr lang="cs-CZ" altLang="cs-CZ" sz="2000" i="1" dirty="0">
              <a:solidFill>
                <a:srgbClr val="CC3300"/>
              </a:solidFill>
              <a:latin typeface="Calibri" pitchFamily="34" charset="0"/>
            </a:endParaRPr>
          </a:p>
        </p:txBody>
      </p:sp>
      <p:pic>
        <p:nvPicPr>
          <p:cNvPr id="6" name="Picture 18" descr="Klee,_paul,_angelus_novus,_19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32656"/>
            <a:ext cx="4249737"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2"/>
          <p:cNvSpPr txBox="1">
            <a:spLocks noChangeArrowheads="1"/>
          </p:cNvSpPr>
          <p:nvPr/>
        </p:nvSpPr>
        <p:spPr bwMode="auto">
          <a:xfrm>
            <a:off x="4760315" y="6165850"/>
            <a:ext cx="4249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cs-CZ" altLang="cs-CZ" dirty="0">
                <a:solidFill>
                  <a:schemeClr val="bg1"/>
                </a:solidFill>
              </a:rPr>
              <a:t>Walter Benjamin, K pojetí dějin, 1941</a:t>
            </a:r>
          </a:p>
        </p:txBody>
      </p:sp>
    </p:spTree>
    <p:extLst>
      <p:ext uri="{BB962C8B-B14F-4D97-AF65-F5344CB8AC3E}">
        <p14:creationId xmlns:p14="http://schemas.microsoft.com/office/powerpoint/2010/main" val="53140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88640"/>
            <a:ext cx="8784976" cy="6480720"/>
          </a:xfrm>
        </p:spPr>
        <p:style>
          <a:lnRef idx="0">
            <a:scrgbClr r="0" g="0" b="0"/>
          </a:lnRef>
          <a:fillRef idx="1001">
            <a:schemeClr val="lt2"/>
          </a:fillRef>
          <a:effectRef idx="0">
            <a:scrgbClr r="0" g="0" b="0"/>
          </a:effectRef>
          <a:fontRef idx="major"/>
        </p:style>
        <p:txBody>
          <a:bodyPr>
            <a:normAutofit fontScale="92500"/>
          </a:bodyPr>
          <a:lstStyle/>
          <a:p>
            <a:pPr marL="0" indent="0" algn="ctr">
              <a:spcBef>
                <a:spcPts val="0"/>
              </a:spcBef>
              <a:buNone/>
            </a:pPr>
            <a:endParaRPr lang="cs-CZ" sz="2400" b="1" cap="all" dirty="0"/>
          </a:p>
          <a:p>
            <a:pPr marL="0" indent="0" algn="ctr">
              <a:spcBef>
                <a:spcPts val="0"/>
              </a:spcBef>
              <a:buNone/>
            </a:pPr>
            <a:r>
              <a:rPr lang="cs-CZ" sz="2800" b="1" cap="all" dirty="0"/>
              <a:t>…a další pojmy</a:t>
            </a:r>
          </a:p>
          <a:p>
            <a:pPr algn="ctr">
              <a:spcBef>
                <a:spcPts val="0"/>
              </a:spcBef>
              <a:buFont typeface="Courier New" panose="02070309020205020404" pitchFamily="49" charset="0"/>
              <a:buChar char="o"/>
            </a:pPr>
            <a:endParaRPr lang="cs-CZ" sz="2400" b="1" cap="all" dirty="0"/>
          </a:p>
          <a:p>
            <a:pPr>
              <a:lnSpc>
                <a:spcPct val="110000"/>
              </a:lnSpc>
              <a:spcBef>
                <a:spcPct val="0"/>
              </a:spcBef>
              <a:buFont typeface="Courier New" panose="02070309020205020404" pitchFamily="49" charset="0"/>
              <a:buChar char="o"/>
            </a:pPr>
            <a:r>
              <a:rPr lang="cs-CZ" altLang="cs-CZ" sz="2400" b="1" dirty="0">
                <a:latin typeface="Calibri" pitchFamily="34" charset="0"/>
              </a:rPr>
              <a:t>Osobní, individuální paměť – </a:t>
            </a:r>
            <a:r>
              <a:rPr lang="cs-CZ" altLang="cs-CZ" sz="2400" dirty="0">
                <a:latin typeface="Calibri" pitchFamily="34" charset="0"/>
              </a:rPr>
              <a:t>neurologická perspektiva – paměť jako funkce specifické organizace hmoty mozku – individuální paměť sídlí v hlavě</a:t>
            </a:r>
          </a:p>
          <a:p>
            <a:pPr>
              <a:lnSpc>
                <a:spcPct val="110000"/>
              </a:lnSpc>
              <a:spcBef>
                <a:spcPct val="0"/>
              </a:spcBef>
              <a:buFont typeface="Courier New" panose="02070309020205020404" pitchFamily="49" charset="0"/>
              <a:buChar char="o"/>
            </a:pPr>
            <a:r>
              <a:rPr lang="cs-CZ" altLang="cs-CZ" sz="2400" dirty="0">
                <a:latin typeface="Calibri" pitchFamily="34" charset="0"/>
              </a:rPr>
              <a:t> </a:t>
            </a:r>
            <a:r>
              <a:rPr lang="cs-CZ" altLang="cs-CZ" sz="2400" b="1" dirty="0">
                <a:latin typeface="Calibri" pitchFamily="34" charset="0"/>
              </a:rPr>
              <a:t>Kolektivní, veřejná paměť </a:t>
            </a:r>
            <a:r>
              <a:rPr lang="cs-CZ" altLang="cs-CZ" sz="2400" dirty="0">
                <a:latin typeface="Calibri" pitchFamily="34" charset="0"/>
              </a:rPr>
              <a:t>– zprostředkované vědomí minulosti, kterou jedinec sám nezažil - kde sídlí </a:t>
            </a:r>
            <a:r>
              <a:rPr lang="cs-CZ" altLang="cs-CZ" sz="2400" dirty="0" err="1">
                <a:latin typeface="Calibri" pitchFamily="34" charset="0"/>
              </a:rPr>
              <a:t>kolektvní</a:t>
            </a:r>
            <a:r>
              <a:rPr lang="cs-CZ" altLang="cs-CZ" sz="2400" dirty="0">
                <a:latin typeface="Calibri" pitchFamily="34" charset="0"/>
              </a:rPr>
              <a:t> paměť?</a:t>
            </a:r>
          </a:p>
          <a:p>
            <a:pPr>
              <a:lnSpc>
                <a:spcPct val="110000"/>
              </a:lnSpc>
              <a:spcBef>
                <a:spcPct val="0"/>
              </a:spcBef>
              <a:buNone/>
            </a:pPr>
            <a:endParaRPr lang="cs-CZ" altLang="cs-CZ" sz="2400" dirty="0">
              <a:latin typeface="Calibri" pitchFamily="34" charset="0"/>
            </a:endParaRPr>
          </a:p>
          <a:p>
            <a:pPr>
              <a:lnSpc>
                <a:spcPct val="110000"/>
              </a:lnSpc>
              <a:spcBef>
                <a:spcPct val="0"/>
              </a:spcBef>
              <a:buNone/>
            </a:pPr>
            <a:r>
              <a:rPr lang="cs-CZ" altLang="cs-CZ" sz="2400" dirty="0">
                <a:latin typeface="Calibri" pitchFamily="34" charset="0"/>
              </a:rPr>
              <a:t>Kolektivní paměť se nachází  na průsečíku jednání institucí, které mají potenciál vystupovat jako </a:t>
            </a:r>
            <a:r>
              <a:rPr lang="cs-CZ" altLang="cs-CZ" sz="2400" b="1" dirty="0">
                <a:latin typeface="Calibri" pitchFamily="34" charset="0"/>
              </a:rPr>
              <a:t>„aktéři paměti“</a:t>
            </a:r>
          </a:p>
          <a:p>
            <a:pPr>
              <a:lnSpc>
                <a:spcPct val="110000"/>
              </a:lnSpc>
              <a:spcBef>
                <a:spcPct val="0"/>
              </a:spcBef>
              <a:buNone/>
            </a:pPr>
            <a:endParaRPr lang="cs-CZ" altLang="cs-CZ" sz="2400" dirty="0">
              <a:latin typeface="Calibri" pitchFamily="34" charset="0"/>
            </a:endParaRPr>
          </a:p>
          <a:p>
            <a:pPr>
              <a:lnSpc>
                <a:spcPct val="110000"/>
              </a:lnSpc>
              <a:spcBef>
                <a:spcPct val="0"/>
              </a:spcBef>
              <a:buNone/>
            </a:pPr>
            <a:r>
              <a:rPr lang="cs-CZ" altLang="cs-CZ" sz="2400" dirty="0">
                <a:latin typeface="Calibri" pitchFamily="34" charset="0"/>
              </a:rPr>
              <a:t>paměť jako funkce // paměť jako archív (výsledky výkonu dané funkce)</a:t>
            </a:r>
          </a:p>
          <a:p>
            <a:pPr>
              <a:lnSpc>
                <a:spcPct val="110000"/>
              </a:lnSpc>
              <a:spcBef>
                <a:spcPct val="0"/>
              </a:spcBef>
              <a:buNone/>
            </a:pPr>
            <a:endParaRPr lang="cs-CZ" altLang="cs-CZ" sz="2400" dirty="0">
              <a:latin typeface="Calibri" pitchFamily="34" charset="0"/>
            </a:endParaRPr>
          </a:p>
          <a:p>
            <a:pPr>
              <a:lnSpc>
                <a:spcPct val="110000"/>
              </a:lnSpc>
              <a:spcBef>
                <a:spcPct val="0"/>
              </a:spcBef>
              <a:buNone/>
            </a:pPr>
            <a:r>
              <a:rPr lang="cs-CZ" altLang="cs-CZ" sz="2400" dirty="0">
                <a:latin typeface="Calibri" pitchFamily="34" charset="0"/>
              </a:rPr>
              <a:t>Média jako aktéři paměti: žurnalistika, fotografie (od rodinných alb po práce válečných reportérů), film (dokumentární, historická dramata, kostýmní dramata)</a:t>
            </a:r>
          </a:p>
          <a:p>
            <a:pPr marL="0" indent="0">
              <a:buNone/>
            </a:pPr>
            <a:endParaRPr lang="cs-CZ" sz="2400" dirty="0"/>
          </a:p>
          <a:p>
            <a:pPr marL="0" indent="0">
              <a:buNone/>
            </a:pPr>
            <a:endParaRPr lang="cs-CZ" sz="2400" dirty="0"/>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b="1" dirty="0"/>
          </a:p>
          <a:p>
            <a:pPr marL="0" indent="0">
              <a:buNone/>
            </a:pPr>
            <a:endParaRPr lang="cs-CZ" sz="2400" b="1" dirty="0"/>
          </a:p>
          <a:p>
            <a:pPr marL="0" indent="0" algn="just">
              <a:spcBef>
                <a:spcPts val="0"/>
              </a:spcBef>
              <a:buNone/>
            </a:pPr>
            <a:endParaRPr lang="cs-CZ" sz="2400" b="1" cap="all" dirty="0"/>
          </a:p>
          <a:p>
            <a:pPr marL="0" indent="0" algn="just">
              <a:spcBef>
                <a:spcPts val="0"/>
              </a:spcBef>
              <a:buNone/>
            </a:pPr>
            <a:endParaRPr lang="cs-CZ" sz="2400" dirty="0"/>
          </a:p>
          <a:p>
            <a:pPr marL="0" indent="0" algn="just">
              <a:spcBef>
                <a:spcPts val="0"/>
              </a:spcBef>
              <a:buNone/>
            </a:pPr>
            <a:endParaRPr lang="cs-CZ" sz="2400" dirty="0"/>
          </a:p>
          <a:p>
            <a:pPr marL="0" indent="0" algn="just">
              <a:spcBef>
                <a:spcPts val="0"/>
              </a:spcBef>
              <a:buNone/>
            </a:pPr>
            <a:endParaRPr lang="cs-CZ" sz="2400" dirty="0"/>
          </a:p>
        </p:txBody>
      </p:sp>
    </p:spTree>
    <p:extLst>
      <p:ext uri="{BB962C8B-B14F-4D97-AF65-F5344CB8AC3E}">
        <p14:creationId xmlns:p14="http://schemas.microsoft.com/office/powerpoint/2010/main" val="53140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88640"/>
            <a:ext cx="8784976" cy="6480720"/>
          </a:xfrm>
        </p:spPr>
        <p:style>
          <a:lnRef idx="0">
            <a:scrgbClr r="0" g="0" b="0"/>
          </a:lnRef>
          <a:fillRef idx="1001">
            <a:schemeClr val="lt2"/>
          </a:fillRef>
          <a:effectRef idx="0">
            <a:scrgbClr r="0" g="0" b="0"/>
          </a:effectRef>
          <a:fontRef idx="major"/>
        </p:style>
        <p:txBody>
          <a:bodyPr>
            <a:normAutofit/>
          </a:bodyPr>
          <a:lstStyle/>
          <a:p>
            <a:pPr marL="0" indent="0" algn="ctr">
              <a:spcBef>
                <a:spcPts val="0"/>
              </a:spcBef>
              <a:buNone/>
            </a:pPr>
            <a:endParaRPr lang="cs-CZ" sz="2400" b="1" cap="all" dirty="0"/>
          </a:p>
          <a:p>
            <a:pPr marL="0" indent="0">
              <a:buNone/>
            </a:pPr>
            <a:endParaRPr lang="cs-CZ" sz="2400" dirty="0"/>
          </a:p>
          <a:p>
            <a:pPr marL="0" indent="0">
              <a:buNone/>
            </a:pPr>
            <a:endParaRPr lang="cs-CZ" sz="2400" dirty="0"/>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b="1" dirty="0"/>
          </a:p>
          <a:p>
            <a:pPr marL="0" indent="0">
              <a:buNone/>
            </a:pPr>
            <a:endParaRPr lang="cs-CZ" sz="2400" b="1" dirty="0"/>
          </a:p>
          <a:p>
            <a:pPr marL="0" indent="0" algn="just">
              <a:spcBef>
                <a:spcPts val="0"/>
              </a:spcBef>
              <a:buNone/>
            </a:pPr>
            <a:endParaRPr lang="cs-CZ" sz="2400" b="1" cap="all" dirty="0"/>
          </a:p>
          <a:p>
            <a:pPr marL="0" indent="0" algn="just">
              <a:spcBef>
                <a:spcPts val="0"/>
              </a:spcBef>
              <a:buNone/>
            </a:pPr>
            <a:endParaRPr lang="cs-CZ" sz="2400" dirty="0"/>
          </a:p>
          <a:p>
            <a:pPr marL="0" indent="0" algn="just">
              <a:spcBef>
                <a:spcPts val="0"/>
              </a:spcBef>
              <a:buNone/>
            </a:pPr>
            <a:endParaRPr lang="cs-CZ" sz="2400" dirty="0"/>
          </a:p>
          <a:p>
            <a:pPr marL="0" indent="0" algn="just">
              <a:spcBef>
                <a:spcPts val="0"/>
              </a:spcBef>
              <a:buNone/>
            </a:pPr>
            <a:endParaRPr lang="cs-CZ" sz="2400" dirty="0"/>
          </a:p>
        </p:txBody>
      </p:sp>
      <p:pic>
        <p:nvPicPr>
          <p:cNvPr id="4" name="Obrázek 3">
            <a:extLst>
              <a:ext uri="{FF2B5EF4-FFF2-40B4-BE49-F238E27FC236}">
                <a16:creationId xmlns:a16="http://schemas.microsoft.com/office/drawing/2014/main" id="{5950347E-611A-4173-B6BB-00196D7E3928}"/>
              </a:ext>
            </a:extLst>
          </p:cNvPr>
          <p:cNvPicPr>
            <a:picLocks noChangeAspect="1"/>
          </p:cNvPicPr>
          <p:nvPr/>
        </p:nvPicPr>
        <p:blipFill>
          <a:blip r:embed="rId2"/>
          <a:stretch>
            <a:fillRect/>
          </a:stretch>
        </p:blipFill>
        <p:spPr>
          <a:xfrm>
            <a:off x="1835696" y="764703"/>
            <a:ext cx="5544616" cy="5256833"/>
          </a:xfrm>
          <a:prstGeom prst="rect">
            <a:avLst/>
          </a:prstGeom>
        </p:spPr>
      </p:pic>
    </p:spTree>
    <p:extLst>
      <p:ext uri="{BB962C8B-B14F-4D97-AF65-F5344CB8AC3E}">
        <p14:creationId xmlns:p14="http://schemas.microsoft.com/office/powerpoint/2010/main" val="383392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88640"/>
            <a:ext cx="8784976" cy="6480720"/>
          </a:xfrm>
        </p:spPr>
        <p:style>
          <a:lnRef idx="0">
            <a:scrgbClr r="0" g="0" b="0"/>
          </a:lnRef>
          <a:fillRef idx="1001">
            <a:schemeClr val="lt2"/>
          </a:fillRef>
          <a:effectRef idx="0">
            <a:scrgbClr r="0" g="0" b="0"/>
          </a:effectRef>
          <a:fontRef idx="major"/>
        </p:style>
        <p:txBody>
          <a:bodyPr>
            <a:normAutofit/>
          </a:bodyPr>
          <a:lstStyle/>
          <a:p>
            <a:pPr marL="0" indent="0" algn="ctr">
              <a:spcBef>
                <a:spcPts val="0"/>
              </a:spcBef>
              <a:buNone/>
            </a:pPr>
            <a:endParaRPr lang="cs-CZ" sz="2400" b="1" cap="all" dirty="0"/>
          </a:p>
          <a:p>
            <a:pPr marL="0" indent="0" algn="ctr">
              <a:spcBef>
                <a:spcPts val="0"/>
              </a:spcBef>
              <a:buNone/>
            </a:pPr>
            <a:r>
              <a:rPr lang="cs-CZ" altLang="cs-CZ" sz="2800" b="1" dirty="0"/>
              <a:t>PAMĚŤ PRONIKÁ DO SOCIÁLNÍCH VĚD A KULTURÁLNÍCH STUDIÍ</a:t>
            </a:r>
          </a:p>
          <a:p>
            <a:pPr marL="0" indent="0" algn="ctr">
              <a:spcBef>
                <a:spcPts val="0"/>
              </a:spcBef>
              <a:buNone/>
            </a:pPr>
            <a:endParaRPr lang="cs-CZ" sz="2800" b="1" cap="all" dirty="0"/>
          </a:p>
          <a:p>
            <a:pPr marL="0" indent="0" algn="ctr">
              <a:spcBef>
                <a:spcPts val="0"/>
              </a:spcBef>
              <a:buNone/>
            </a:pPr>
            <a:endParaRPr lang="cs-CZ" sz="2400" b="1" cap="all" dirty="0"/>
          </a:p>
          <a:p>
            <a:pPr>
              <a:spcBef>
                <a:spcPct val="50000"/>
              </a:spcBef>
              <a:buNone/>
            </a:pPr>
            <a:r>
              <a:rPr lang="cs-CZ" altLang="cs-CZ" sz="2400" b="1" dirty="0" err="1">
                <a:latin typeface="Calibri" pitchFamily="34" charset="0"/>
              </a:rPr>
              <a:t>Dehistorifikace</a:t>
            </a:r>
            <a:r>
              <a:rPr lang="cs-CZ" altLang="cs-CZ" sz="2400" b="1" dirty="0">
                <a:latin typeface="Calibri" pitchFamily="34" charset="0"/>
              </a:rPr>
              <a:t> historie: </a:t>
            </a:r>
            <a:r>
              <a:rPr lang="cs-CZ" altLang="cs-CZ" sz="2400" dirty="0">
                <a:latin typeface="Calibri" pitchFamily="34" charset="0"/>
              </a:rPr>
              <a:t>francouzská tradice </a:t>
            </a:r>
            <a:r>
              <a:rPr lang="cs-CZ" altLang="cs-CZ" sz="2400" dirty="0" err="1">
                <a:latin typeface="Calibri" pitchFamily="34" charset="0"/>
              </a:rPr>
              <a:t>nouvelle</a:t>
            </a:r>
            <a:r>
              <a:rPr lang="cs-CZ" altLang="cs-CZ" sz="2400" dirty="0">
                <a:latin typeface="Calibri" pitchFamily="34" charset="0"/>
              </a:rPr>
              <a:t> </a:t>
            </a:r>
            <a:r>
              <a:rPr lang="cs-CZ" altLang="cs-CZ" sz="2400" dirty="0" err="1">
                <a:latin typeface="Calibri" pitchFamily="34" charset="0"/>
              </a:rPr>
              <a:t>histoire</a:t>
            </a:r>
            <a:endParaRPr lang="cs-CZ" altLang="cs-CZ" sz="2400" dirty="0">
              <a:latin typeface="Calibri" pitchFamily="34" charset="0"/>
            </a:endParaRPr>
          </a:p>
          <a:p>
            <a:pPr>
              <a:spcBef>
                <a:spcPct val="50000"/>
              </a:spcBef>
              <a:buNone/>
            </a:pPr>
            <a:endParaRPr lang="cs-CZ" altLang="cs-CZ" sz="2400" dirty="0">
              <a:latin typeface="Calibri" pitchFamily="34" charset="0"/>
            </a:endParaRPr>
          </a:p>
          <a:p>
            <a:pPr>
              <a:spcBef>
                <a:spcPct val="50000"/>
              </a:spcBef>
              <a:buSzPct val="130000"/>
              <a:buFont typeface="Courier New" panose="02070309020205020404" pitchFamily="49" charset="0"/>
              <a:buChar char="o"/>
            </a:pPr>
            <a:r>
              <a:rPr lang="cs-CZ" altLang="cs-CZ" sz="2400" dirty="0">
                <a:latin typeface="Calibri" pitchFamily="34" charset="0"/>
              </a:rPr>
              <a:t>Škola Les </a:t>
            </a:r>
            <a:r>
              <a:rPr lang="cs-CZ" altLang="cs-CZ" sz="2400" dirty="0" err="1">
                <a:latin typeface="Calibri" pitchFamily="34" charset="0"/>
              </a:rPr>
              <a:t>Annales</a:t>
            </a:r>
            <a:r>
              <a:rPr lang="cs-CZ" altLang="cs-CZ" sz="2400" dirty="0">
                <a:latin typeface="Calibri" pitchFamily="34" charset="0"/>
              </a:rPr>
              <a:t> (</a:t>
            </a:r>
            <a:r>
              <a:rPr lang="cs-CZ" altLang="cs-CZ" sz="2400" dirty="0" err="1">
                <a:latin typeface="Calibri" pitchFamily="34" charset="0"/>
              </a:rPr>
              <a:t>Annales</a:t>
            </a:r>
            <a:r>
              <a:rPr lang="cs-CZ" altLang="cs-CZ" sz="2400" dirty="0">
                <a:latin typeface="Calibri" pitchFamily="34" charset="0"/>
              </a:rPr>
              <a:t> </a:t>
            </a:r>
            <a:r>
              <a:rPr lang="cs-CZ" altLang="cs-CZ" sz="2400" dirty="0" err="1">
                <a:latin typeface="Calibri" pitchFamily="34" charset="0"/>
              </a:rPr>
              <a:t>d´histoire</a:t>
            </a:r>
            <a:r>
              <a:rPr lang="cs-CZ" altLang="cs-CZ" sz="2400" dirty="0">
                <a:latin typeface="Calibri" pitchFamily="34" charset="0"/>
              </a:rPr>
              <a:t> </a:t>
            </a:r>
            <a:r>
              <a:rPr lang="cs-CZ" altLang="cs-CZ" sz="2400" dirty="0" err="1">
                <a:latin typeface="Calibri" pitchFamily="34" charset="0"/>
              </a:rPr>
              <a:t>économique</a:t>
            </a:r>
            <a:r>
              <a:rPr lang="cs-CZ" altLang="cs-CZ" sz="2400" dirty="0">
                <a:latin typeface="Calibri" pitchFamily="34" charset="0"/>
              </a:rPr>
              <a:t> et </a:t>
            </a:r>
            <a:r>
              <a:rPr lang="cs-CZ" altLang="cs-CZ" sz="2400" dirty="0" err="1">
                <a:latin typeface="Calibri" pitchFamily="34" charset="0"/>
              </a:rPr>
              <a:t>sociale</a:t>
            </a:r>
            <a:r>
              <a:rPr lang="cs-CZ" altLang="cs-CZ" sz="2400" dirty="0">
                <a:latin typeface="Calibri" pitchFamily="34" charset="0"/>
              </a:rPr>
              <a:t>)</a:t>
            </a:r>
          </a:p>
          <a:p>
            <a:pPr>
              <a:spcBef>
                <a:spcPct val="50000"/>
              </a:spcBef>
              <a:buSzPct val="130000"/>
              <a:buFont typeface="Courier New" panose="02070309020205020404" pitchFamily="49" charset="0"/>
              <a:buChar char="o"/>
            </a:pPr>
            <a:r>
              <a:rPr lang="cs-CZ" altLang="cs-CZ" sz="2400" dirty="0">
                <a:latin typeface="Calibri" pitchFamily="34" charset="0"/>
              </a:rPr>
              <a:t>Proti historiografii zaměřené na kumulaci dat o událostech politických a diplomatických dějin</a:t>
            </a:r>
          </a:p>
          <a:p>
            <a:pPr>
              <a:spcBef>
                <a:spcPct val="50000"/>
              </a:spcBef>
              <a:buSzPct val="130000"/>
              <a:buFont typeface="Courier New" panose="02070309020205020404" pitchFamily="49" charset="0"/>
              <a:buChar char="o"/>
            </a:pPr>
            <a:r>
              <a:rPr lang="cs-CZ" altLang="cs-CZ" sz="2400" dirty="0">
                <a:latin typeface="Calibri" pitchFamily="34" charset="0"/>
              </a:rPr>
              <a:t>Prosazení perspektivy sociálních a hospodářských dějin, dějin každodennosti</a:t>
            </a:r>
          </a:p>
          <a:p>
            <a:pPr>
              <a:spcBef>
                <a:spcPct val="50000"/>
              </a:spcBef>
              <a:buSzPct val="130000"/>
              <a:buFont typeface="Courier New" panose="02070309020205020404" pitchFamily="49" charset="0"/>
              <a:buChar char="o"/>
            </a:pPr>
            <a:r>
              <a:rPr lang="cs-CZ" altLang="cs-CZ" sz="2400" dirty="0">
                <a:latin typeface="Calibri" pitchFamily="34" charset="0"/>
              </a:rPr>
              <a:t>Dějiny událostí (</a:t>
            </a:r>
            <a:r>
              <a:rPr lang="cs-CZ" altLang="cs-CZ" sz="2400" dirty="0" err="1">
                <a:latin typeface="Calibri" pitchFamily="34" charset="0"/>
              </a:rPr>
              <a:t>evental</a:t>
            </a:r>
            <a:r>
              <a:rPr lang="cs-CZ" altLang="cs-CZ" sz="2400" dirty="0">
                <a:latin typeface="Calibri" pitchFamily="34" charset="0"/>
              </a:rPr>
              <a:t> </a:t>
            </a:r>
            <a:r>
              <a:rPr lang="cs-CZ" altLang="cs-CZ" sz="2400" dirty="0" err="1">
                <a:latin typeface="Calibri" pitchFamily="34" charset="0"/>
              </a:rPr>
              <a:t>history</a:t>
            </a:r>
            <a:r>
              <a:rPr lang="cs-CZ" altLang="cs-CZ" sz="2400" dirty="0">
                <a:latin typeface="Calibri" pitchFamily="34" charset="0"/>
              </a:rPr>
              <a:t>) a dějiny mentalit </a:t>
            </a:r>
          </a:p>
          <a:p>
            <a:pPr marL="0" indent="0">
              <a:buNone/>
            </a:pPr>
            <a:endParaRPr lang="cs-CZ" sz="2400" dirty="0"/>
          </a:p>
          <a:p>
            <a:pPr marL="0" indent="0">
              <a:buNone/>
            </a:pPr>
            <a:endParaRPr lang="cs-CZ" sz="2400" dirty="0"/>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b="1" dirty="0"/>
          </a:p>
          <a:p>
            <a:pPr marL="0" indent="0">
              <a:buNone/>
            </a:pPr>
            <a:endParaRPr lang="cs-CZ" sz="2400" b="1" dirty="0"/>
          </a:p>
          <a:p>
            <a:pPr marL="0" indent="0" algn="just">
              <a:spcBef>
                <a:spcPts val="0"/>
              </a:spcBef>
              <a:buNone/>
            </a:pPr>
            <a:endParaRPr lang="cs-CZ" sz="2400" b="1" cap="all" dirty="0"/>
          </a:p>
          <a:p>
            <a:pPr marL="0" indent="0" algn="just">
              <a:spcBef>
                <a:spcPts val="0"/>
              </a:spcBef>
              <a:buNone/>
            </a:pPr>
            <a:endParaRPr lang="cs-CZ" sz="2400" dirty="0"/>
          </a:p>
          <a:p>
            <a:pPr marL="0" indent="0" algn="just">
              <a:spcBef>
                <a:spcPts val="0"/>
              </a:spcBef>
              <a:buNone/>
            </a:pPr>
            <a:endParaRPr lang="cs-CZ" sz="2400" dirty="0"/>
          </a:p>
          <a:p>
            <a:pPr marL="0" indent="0" algn="just">
              <a:spcBef>
                <a:spcPts val="0"/>
              </a:spcBef>
              <a:buNone/>
            </a:pPr>
            <a:endParaRPr lang="cs-CZ" sz="2400" dirty="0"/>
          </a:p>
        </p:txBody>
      </p:sp>
    </p:spTree>
    <p:extLst>
      <p:ext uri="{BB962C8B-B14F-4D97-AF65-F5344CB8AC3E}">
        <p14:creationId xmlns:p14="http://schemas.microsoft.com/office/powerpoint/2010/main" val="531402622"/>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1838</TotalTime>
  <Words>1081</Words>
  <Application>Microsoft Office PowerPoint</Application>
  <PresentationFormat>Předvádění na obrazovce (4:3)</PresentationFormat>
  <Paragraphs>293</Paragraphs>
  <Slides>18</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18</vt:i4>
      </vt:variant>
    </vt:vector>
  </HeadingPairs>
  <TitlesOfParts>
    <vt:vector size="22" baseType="lpstr">
      <vt:lpstr>Arial</vt:lpstr>
      <vt:lpstr>Calibri</vt:lpstr>
      <vt:lpstr>Courier New</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Irena Reifová</dc:creator>
  <cp:lastModifiedBy>Irena Reifová</cp:lastModifiedBy>
  <cp:revision>103</cp:revision>
  <cp:lastPrinted>2015-04-29T15:31:36Z</cp:lastPrinted>
  <dcterms:created xsi:type="dcterms:W3CDTF">2015-02-19T10:23:30Z</dcterms:created>
  <dcterms:modified xsi:type="dcterms:W3CDTF">2022-04-20T10:24:08Z</dcterms:modified>
</cp:coreProperties>
</file>