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4"/>
  </p:sldMasterIdLst>
  <p:sldIdLst>
    <p:sldId id="256" r:id="rId5"/>
    <p:sldId id="269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5B70-7A25-487D-8396-B1D7601D7EC6}" type="datetimeFigureOut">
              <a:rPr lang="cs-CZ" smtClean="0"/>
              <a:t>21.03.2026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A5D3-D1CA-44DD-9E88-D0852F4F22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7456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5B70-7A25-487D-8396-B1D7601D7EC6}" type="datetimeFigureOut">
              <a:rPr lang="cs-CZ" smtClean="0"/>
              <a:t>21.03.2026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A5D3-D1CA-44DD-9E88-D0852F4F22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4890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5B70-7A25-487D-8396-B1D7601D7EC6}" type="datetimeFigureOut">
              <a:rPr lang="cs-CZ" smtClean="0"/>
              <a:t>21.03.2026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A5D3-D1CA-44DD-9E88-D0852F4F22EA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7106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5B70-7A25-487D-8396-B1D7601D7EC6}" type="datetimeFigureOut">
              <a:rPr lang="cs-CZ" smtClean="0"/>
              <a:t>21.03.2026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A5D3-D1CA-44DD-9E88-D0852F4F22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948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5B70-7A25-487D-8396-B1D7601D7EC6}" type="datetimeFigureOut">
              <a:rPr lang="cs-CZ" smtClean="0"/>
              <a:t>21.03.2026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A5D3-D1CA-44DD-9E88-D0852F4F22EA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80634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5B70-7A25-487D-8396-B1D7601D7EC6}" type="datetimeFigureOut">
              <a:rPr lang="cs-CZ" smtClean="0"/>
              <a:t>21.03.2026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A5D3-D1CA-44DD-9E88-D0852F4F22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7271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5B70-7A25-487D-8396-B1D7601D7EC6}" type="datetimeFigureOut">
              <a:rPr lang="cs-CZ" smtClean="0"/>
              <a:t>21.03.2026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A5D3-D1CA-44DD-9E88-D0852F4F22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48096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5B70-7A25-487D-8396-B1D7601D7EC6}" type="datetimeFigureOut">
              <a:rPr lang="cs-CZ" smtClean="0"/>
              <a:t>21.03.2026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A5D3-D1CA-44DD-9E88-D0852F4F22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1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5B70-7A25-487D-8396-B1D7601D7EC6}" type="datetimeFigureOut">
              <a:rPr lang="cs-CZ" smtClean="0"/>
              <a:t>21.03.2026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A5D3-D1CA-44DD-9E88-D0852F4F22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9489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5B70-7A25-487D-8396-B1D7601D7EC6}" type="datetimeFigureOut">
              <a:rPr lang="cs-CZ" smtClean="0"/>
              <a:t>21.03.2026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A5D3-D1CA-44DD-9E88-D0852F4F22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3289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5B70-7A25-487D-8396-B1D7601D7EC6}" type="datetimeFigureOut">
              <a:rPr lang="cs-CZ" smtClean="0"/>
              <a:t>21.03.2026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A5D3-D1CA-44DD-9E88-D0852F4F22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7682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5B70-7A25-487D-8396-B1D7601D7EC6}" type="datetimeFigureOut">
              <a:rPr lang="cs-CZ" smtClean="0"/>
              <a:t>21.03.2026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A5D3-D1CA-44DD-9E88-D0852F4F22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926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5B70-7A25-487D-8396-B1D7601D7EC6}" type="datetimeFigureOut">
              <a:rPr lang="cs-CZ" smtClean="0"/>
              <a:t>21.03.2026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A5D3-D1CA-44DD-9E88-D0852F4F22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4314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5B70-7A25-487D-8396-B1D7601D7EC6}" type="datetimeFigureOut">
              <a:rPr lang="cs-CZ" smtClean="0"/>
              <a:t>21.03.2026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A5D3-D1CA-44DD-9E88-D0852F4F22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7744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5B70-7A25-487D-8396-B1D7601D7EC6}" type="datetimeFigureOut">
              <a:rPr lang="cs-CZ" smtClean="0"/>
              <a:t>21.03.2026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A5D3-D1CA-44DD-9E88-D0852F4F22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9009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2AA5D3-D1CA-44DD-9E88-D0852F4F22EA}" type="slidenum">
              <a:rPr lang="cs-CZ" smtClean="0"/>
              <a:t>‹#›</a:t>
            </a:fld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15B70-7A25-487D-8396-B1D7601D7EC6}" type="datetimeFigureOut">
              <a:rPr lang="cs-CZ" smtClean="0"/>
              <a:t>21.03.2026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9272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15B70-7A25-487D-8396-B1D7601D7EC6}" type="datetimeFigureOut">
              <a:rPr lang="cs-CZ" smtClean="0"/>
              <a:t>21.03.2026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52AA5D3-D1CA-44DD-9E88-D0852F4F22E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491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C9QVyGSDl0" TargetMode="External"/><Relationship Id="rId2" Type="http://schemas.openxmlformats.org/officeDocument/2006/relationships/hyperlink" Target="https://www.youtube.com/watch?v=xBvVidI9n2I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F5350C7-E454-1305-DF85-8A6040C14E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 l="6942" t="11111"/>
          <a:stretch/>
        </p:blipFill>
        <p:spPr>
          <a:xfrm>
            <a:off x="5097780" y="-1"/>
            <a:ext cx="7091044" cy="6858001"/>
          </a:xfrm>
          <a:custGeom>
            <a:avLst/>
            <a:gdLst/>
            <a:ahLst/>
            <a:cxnLst/>
            <a:rect l="l" t="t" r="r" b="b"/>
            <a:pathLst>
              <a:path w="7091044" h="6858001">
                <a:moveTo>
                  <a:pt x="405750" y="0"/>
                </a:moveTo>
                <a:lnTo>
                  <a:pt x="7091044" y="0"/>
                </a:lnTo>
                <a:lnTo>
                  <a:pt x="7091044" y="6858001"/>
                </a:lnTo>
                <a:lnTo>
                  <a:pt x="53572" y="6858001"/>
                </a:lnTo>
                <a:lnTo>
                  <a:pt x="1828991" y="4521201"/>
                </a:lnTo>
                <a:close/>
                <a:moveTo>
                  <a:pt x="0" y="0"/>
                </a:moveTo>
                <a:lnTo>
                  <a:pt x="405750" y="0"/>
                </a:lnTo>
                <a:lnTo>
                  <a:pt x="0" y="434"/>
                </a:lnTo>
                <a:close/>
              </a:path>
            </a:pathLst>
          </a:cu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68866" y="1678666"/>
            <a:ext cx="5123515" cy="236909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4100"/>
              <a:t>Ekonomie, ekonomika a management sportu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77335" y="4050831"/>
            <a:ext cx="5113217" cy="1386931"/>
          </a:xfrm>
        </p:spPr>
        <p:txBody>
          <a:bodyPr>
            <a:normAutofit/>
          </a:bodyPr>
          <a:lstStyle/>
          <a:p>
            <a:r>
              <a:rPr lang="cs-CZ" sz="2000" dirty="0"/>
              <a:t>Peníze, měny a trh peněz</a:t>
            </a:r>
          </a:p>
          <a:p>
            <a:endParaRPr lang="cs-CZ" sz="2000" dirty="0"/>
          </a:p>
          <a:p>
            <a:r>
              <a:rPr lang="cs-CZ" sz="2000" dirty="0"/>
              <a:t>Mgr. Veronika Krause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7A85E05-9D34-4977-8352-DB3956997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CDED616-E554-4DB6-9F28-08F38A64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23">
            <a:extLst>
              <a:ext uri="{FF2B5EF4-FFF2-40B4-BE49-F238E27FC236}">
                <a16:creationId xmlns:a16="http://schemas.microsoft.com/office/drawing/2014/main" id="{8CDA3497-1EDA-4EB3-9C27-4D9835D30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5" name="Rectangle 25">
            <a:extLst>
              <a:ext uri="{FF2B5EF4-FFF2-40B4-BE49-F238E27FC236}">
                <a16:creationId xmlns:a16="http://schemas.microsoft.com/office/drawing/2014/main" id="{41F9764E-9AA0-49A3-9EA2-885EE9914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7" name="Isosceles Triangle 24">
            <a:extLst>
              <a:ext uri="{FF2B5EF4-FFF2-40B4-BE49-F238E27FC236}">
                <a16:creationId xmlns:a16="http://schemas.microsoft.com/office/drawing/2014/main" id="{FA3A4F4A-4DC4-43F2-AC2D-06211A812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19" name="Rectangle 27">
            <a:extLst>
              <a:ext uri="{FF2B5EF4-FFF2-40B4-BE49-F238E27FC236}">
                <a16:creationId xmlns:a16="http://schemas.microsoft.com/office/drawing/2014/main" id="{84CFB374-B343-457A-B567-B4D784B1F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0597FEEE-1E11-4396-BB69-B43FA92F9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A2DB2F81-3E68-4044-B7C2-03DEEC50D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5" name="Isosceles Triangle 29">
            <a:extLst>
              <a:ext uri="{FF2B5EF4-FFF2-40B4-BE49-F238E27FC236}">
                <a16:creationId xmlns:a16="http://schemas.microsoft.com/office/drawing/2014/main" id="{DC2F7294-2397-4C96-AB1E-E66CDEA3B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398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fungují operace na devizovém trhu?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Zakreslete </a:t>
            </a:r>
            <a:r>
              <a:rPr lang="cs-CZ" dirty="0" err="1"/>
              <a:t>apreciaci</a:t>
            </a:r>
            <a:r>
              <a:rPr lang="cs-CZ" dirty="0"/>
              <a:t> i depreciaci kurzu CZK/EUR</a:t>
            </a:r>
          </a:p>
        </p:txBody>
      </p:sp>
    </p:spTree>
    <p:extLst>
      <p:ext uri="{BB962C8B-B14F-4D97-AF65-F5344CB8AC3E}">
        <p14:creationId xmlns:p14="http://schemas.microsoft.com/office/powerpoint/2010/main" val="25283226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dirty="0"/>
              <a:t>Co </a:t>
            </a:r>
            <a:r>
              <a:rPr lang="en-US" dirty="0" err="1"/>
              <a:t>způsobí</a:t>
            </a:r>
            <a:r>
              <a:rPr lang="en-US" dirty="0"/>
              <a:t> </a:t>
            </a:r>
            <a:r>
              <a:rPr lang="en-US" dirty="0" err="1"/>
              <a:t>posun</a:t>
            </a:r>
            <a:r>
              <a:rPr lang="en-US" dirty="0"/>
              <a:t> </a:t>
            </a:r>
            <a:r>
              <a:rPr lang="en-US" dirty="0" err="1"/>
              <a:t>křivek</a:t>
            </a:r>
            <a:r>
              <a:rPr lang="en-US" dirty="0"/>
              <a:t>?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07067" y="1397000"/>
            <a:ext cx="7766936" cy="2653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/>
              <a:t>Zakreslete trh peněz</a:t>
            </a:r>
          </a:p>
        </p:txBody>
      </p:sp>
      <p:sp>
        <p:nvSpPr>
          <p:cNvPr id="30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16548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58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62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63" name="Isosceles Triangle 62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64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65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66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Isosceles Triangle 70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73" name="Isosceles Triangle 72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sz="180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07067" y="1397000"/>
            <a:ext cx="7766936" cy="2653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/>
              <a:t>Jak můžeme určit, kolik má být peněz v oběhu?</a:t>
            </a:r>
          </a:p>
        </p:txBody>
      </p:sp>
      <p:sp>
        <p:nvSpPr>
          <p:cNvPr id="79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108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Určete rychlost obratu peněz v této ekonomice: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3200" dirty="0"/>
              <a:t>Oběživo je v této zemi ve velikosti 60 mld.</a:t>
            </a:r>
          </a:p>
          <a:p>
            <a:pPr>
              <a:lnSpc>
                <a:spcPct val="150000"/>
              </a:lnSpc>
            </a:pPr>
            <a:r>
              <a:rPr lang="cs-CZ" sz="3200" dirty="0"/>
              <a:t>Vklady na běžných účtech činí 90 mld.</a:t>
            </a:r>
          </a:p>
          <a:p>
            <a:pPr>
              <a:lnSpc>
                <a:spcPct val="150000"/>
              </a:lnSpc>
            </a:pPr>
            <a:r>
              <a:rPr lang="cs-CZ" sz="3200" dirty="0"/>
              <a:t>Na termínovaných vkladech je 400 mld.</a:t>
            </a:r>
          </a:p>
          <a:p>
            <a:pPr>
              <a:lnSpc>
                <a:spcPct val="150000"/>
              </a:lnSpc>
            </a:pPr>
            <a:r>
              <a:rPr lang="cs-CZ" sz="3200" dirty="0"/>
              <a:t>Velikost celkové produkce je 480 mld.</a:t>
            </a:r>
          </a:p>
        </p:txBody>
      </p:sp>
    </p:spTree>
    <p:extLst>
      <p:ext uri="{BB962C8B-B14F-4D97-AF65-F5344CB8AC3E}">
        <p14:creationId xmlns:p14="http://schemas.microsoft.com/office/powerpoint/2010/main" val="1346075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157EB69-12E1-729C-98F7-4FE436FBE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Jakou má Česká republika monetární politiku?</a:t>
            </a:r>
          </a:p>
        </p:txBody>
      </p:sp>
    </p:spTree>
    <p:extLst>
      <p:ext uri="{BB962C8B-B14F-4D97-AF65-F5344CB8AC3E}">
        <p14:creationId xmlns:p14="http://schemas.microsoft.com/office/powerpoint/2010/main" val="1845282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5C99C5-4089-9B48-86BD-174F7F35E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Videa pro manažery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210EF9-D0CF-E8CF-4EB5-376DEE418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Peníze, měny</a:t>
            </a:r>
          </a:p>
          <a:p>
            <a:pPr lvl="1"/>
            <a:r>
              <a:rPr lang="cs-CZ" u="sng" dirty="0">
                <a:hlinkClick r:id="rId2"/>
              </a:rPr>
              <a:t>https://www.youtube.com/watch?v=xBvVidI9n2I</a:t>
            </a:r>
            <a:r>
              <a:rPr lang="cs-CZ" dirty="0"/>
              <a:t> </a:t>
            </a:r>
          </a:p>
          <a:p>
            <a:r>
              <a:rPr lang="cs-CZ" dirty="0"/>
              <a:t>Banky</a:t>
            </a:r>
          </a:p>
          <a:p>
            <a:pPr lvl="1"/>
            <a:r>
              <a:rPr lang="cs-CZ" u="sng" dirty="0">
                <a:hlinkClick r:id="rId3"/>
              </a:rPr>
              <a:t>https://www.youtube.com/watch?v=JC9QVyGSDl0</a:t>
            </a:r>
            <a:r>
              <a:rPr lang="cs-CZ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08057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2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3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6" name="Picture 5" descr="Stará wrinkled ruce s některými mincemi">
            <a:extLst>
              <a:ext uri="{FF2B5EF4-FFF2-40B4-BE49-F238E27FC236}">
                <a16:creationId xmlns:a16="http://schemas.microsoft.com/office/drawing/2014/main" id="{FF053443-444F-E159-3CFC-0AB21773E9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9091" b="23391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F5F0CD5C-72F3-4090-8A69-8E15CB432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9" name="Parallelogram 38">
            <a:extLst>
              <a:ext uri="{FF2B5EF4-FFF2-40B4-BE49-F238E27FC236}">
                <a16:creationId xmlns:a16="http://schemas.microsoft.com/office/drawing/2014/main" id="{217496A2-9394-4FB7-BA0E-717D2D2E7A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33800" y="0"/>
            <a:ext cx="7315200" cy="6858000"/>
          </a:xfrm>
          <a:prstGeom prst="parallelogram">
            <a:avLst>
              <a:gd name="adj" fmla="val 15925"/>
            </a:avLst>
          </a:prstGeom>
          <a:solidFill>
            <a:schemeClr val="bg1">
              <a:alpha val="8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02CF681-4765-4E88-802F-B2474DCD5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D57B2BA-243C-45C7-A5D8-46CA719437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23">
            <a:extLst>
              <a:ext uri="{FF2B5EF4-FFF2-40B4-BE49-F238E27FC236}">
                <a16:creationId xmlns:a16="http://schemas.microsoft.com/office/drawing/2014/main" id="{67374FB5-CBB7-46FF-95B5-2251BC685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7" name="Rectangle 25">
            <a:extLst>
              <a:ext uri="{FF2B5EF4-FFF2-40B4-BE49-F238E27FC236}">
                <a16:creationId xmlns:a16="http://schemas.microsoft.com/office/drawing/2014/main" id="{34BCEAB7-D9E0-40A4-9254-8593BD346E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D567A354-BB63-405C-8E5F-2F510E670F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91450" y="1678665"/>
            <a:ext cx="4482553" cy="236913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4600"/>
              <a:t>Jak se historicky vyvinuly peníze?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4561280" y="5117704"/>
            <a:ext cx="4485725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cs-CZ" sz="1800" dirty="0"/>
              <a:t>Pro zajímavost na doma: https://www.youtube.com/watch?v=o_fLzJv6Q9g</a:t>
            </a:r>
            <a:endParaRPr lang="en-US" sz="1800" dirty="0"/>
          </a:p>
        </p:txBody>
      </p:sp>
      <p:sp>
        <p:nvSpPr>
          <p:cNvPr id="51" name="Rectangle 27">
            <a:extLst>
              <a:ext uri="{FF2B5EF4-FFF2-40B4-BE49-F238E27FC236}">
                <a16:creationId xmlns:a16="http://schemas.microsoft.com/office/drawing/2014/main" id="{9185A8D7-2F20-4F7A-97BE-21DB1654C7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3" name="Rectangle 28">
            <a:extLst>
              <a:ext uri="{FF2B5EF4-FFF2-40B4-BE49-F238E27FC236}">
                <a16:creationId xmlns:a16="http://schemas.microsoft.com/office/drawing/2014/main" id="{CB65BD56-22B3-4E13-BFCA-B8E8BEB92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5" name="Rectangle 29">
            <a:extLst>
              <a:ext uri="{FF2B5EF4-FFF2-40B4-BE49-F238E27FC236}">
                <a16:creationId xmlns:a16="http://schemas.microsoft.com/office/drawing/2014/main" id="{6790ED68-BCA0-4247-A72F-1CB85DF06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7" name="Isosceles Triangle 56">
            <a:extLst>
              <a:ext uri="{FF2B5EF4-FFF2-40B4-BE49-F238E27FC236}">
                <a16:creationId xmlns:a16="http://schemas.microsoft.com/office/drawing/2014/main" id="{DD0F2B3F-DC55-4FA7-B667-1ACD07920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9469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sz="180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07067" y="1397000"/>
            <a:ext cx="7766936" cy="2653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000"/>
              <a:t>Existuje nějaký příklad ze sportovního odvětví, kde stále funguje barter?</a:t>
            </a:r>
          </a:p>
        </p:txBody>
      </p:sp>
      <p:sp>
        <p:nvSpPr>
          <p:cNvPr id="30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6713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5" name="Picture 4" descr="Mapa světa tvořená mincemi">
            <a:extLst>
              <a:ext uri="{FF2B5EF4-FFF2-40B4-BE49-F238E27FC236}">
                <a16:creationId xmlns:a16="http://schemas.microsoft.com/office/drawing/2014/main" id="{666C8F4C-96C4-9F7E-BAAF-AF358CED20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55" r="17541" b="-2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0563" y="1678665"/>
            <a:ext cx="3887839" cy="237216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5400"/>
              <a:t>Jaké máme peněžní agregáty?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80563" y="4050833"/>
            <a:ext cx="3893440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913257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sz="180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07067" y="1397000"/>
            <a:ext cx="7766936" cy="2653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/>
              <a:t>Jaké funkce mají peníze?</a:t>
            </a:r>
          </a:p>
        </p:txBody>
      </p:sp>
      <p:sp>
        <p:nvSpPr>
          <p:cNvPr id="30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7496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A5AFB369-4673-4727-A7CD-D86AFE0AE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50709826-4D6B-4A97-8DB3-5DA1666262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7263F58-6EE6-45B3-9BF2-C0BD5D30A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197CE03-EB81-4718-BEA1-C2D488961E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3">
              <a:extLst>
                <a:ext uri="{FF2B5EF4-FFF2-40B4-BE49-F238E27FC236}">
                  <a16:creationId xmlns:a16="http://schemas.microsoft.com/office/drawing/2014/main" id="{A3451629-72D6-4E33-A99A-40FAF7445D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9" name="Rectangle 25">
              <a:extLst>
                <a:ext uri="{FF2B5EF4-FFF2-40B4-BE49-F238E27FC236}">
                  <a16:creationId xmlns:a16="http://schemas.microsoft.com/office/drawing/2014/main" id="{E04F0FD4-BCD5-4435-A6B5-A2E69303B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DE110F09-1C81-4E73-B5E9-D857CD879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1" name="Rectangle 27">
              <a:extLst>
                <a:ext uri="{FF2B5EF4-FFF2-40B4-BE49-F238E27FC236}">
                  <a16:creationId xmlns:a16="http://schemas.microsoft.com/office/drawing/2014/main" id="{273A9C01-06BD-4E8E-8BBF-2E2A9ECF49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2" name="Rectangle 28">
              <a:extLst>
                <a:ext uri="{FF2B5EF4-FFF2-40B4-BE49-F238E27FC236}">
                  <a16:creationId xmlns:a16="http://schemas.microsoft.com/office/drawing/2014/main" id="{B206C9B2-27BE-4B6F-A4D0-485FBBEB58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3" name="Rectangle 29">
              <a:extLst>
                <a:ext uri="{FF2B5EF4-FFF2-40B4-BE49-F238E27FC236}">
                  <a16:creationId xmlns:a16="http://schemas.microsoft.com/office/drawing/2014/main" id="{2E7D673E-0C5C-4F2B-B46E-3E9286B9E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F0F78B34-9B26-4CA9-B8F0-B9638730F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5" name="Picture 4" descr="Stará wrinkled ruce s některými mincemi">
            <a:extLst>
              <a:ext uri="{FF2B5EF4-FFF2-40B4-BE49-F238E27FC236}">
                <a16:creationId xmlns:a16="http://schemas.microsoft.com/office/drawing/2014/main" id="{24374D33-FE94-68BE-5790-38BBCE1111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 l="11272" r="25984" b="9091"/>
          <a:stretch/>
        </p:blipFill>
        <p:spPr>
          <a:xfrm>
            <a:off x="5097780" y="-1"/>
            <a:ext cx="7091044" cy="6858001"/>
          </a:xfrm>
          <a:custGeom>
            <a:avLst/>
            <a:gdLst/>
            <a:ahLst/>
            <a:cxnLst/>
            <a:rect l="l" t="t" r="r" b="b"/>
            <a:pathLst>
              <a:path w="7091044" h="6858001">
                <a:moveTo>
                  <a:pt x="405750" y="0"/>
                </a:moveTo>
                <a:lnTo>
                  <a:pt x="7091044" y="0"/>
                </a:lnTo>
                <a:lnTo>
                  <a:pt x="7091044" y="6858001"/>
                </a:lnTo>
                <a:lnTo>
                  <a:pt x="53572" y="6858001"/>
                </a:lnTo>
                <a:lnTo>
                  <a:pt x="1828991" y="4521201"/>
                </a:lnTo>
                <a:close/>
                <a:moveTo>
                  <a:pt x="0" y="0"/>
                </a:moveTo>
                <a:lnTo>
                  <a:pt x="405750" y="0"/>
                </a:lnTo>
                <a:lnTo>
                  <a:pt x="0" y="434"/>
                </a:lnTo>
                <a:close/>
              </a:path>
            </a:pathLst>
          </a:cu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8866" y="1678666"/>
            <a:ext cx="5123515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/>
              <a:t>Jak můžeme dělit měny?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77335" y="4050831"/>
            <a:ext cx="5113217" cy="109690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sz="160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7A85E05-9D34-4977-8352-DB3956997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CDED616-E554-4DB6-9F28-08F38A64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Rectangle 23">
            <a:extLst>
              <a:ext uri="{FF2B5EF4-FFF2-40B4-BE49-F238E27FC236}">
                <a16:creationId xmlns:a16="http://schemas.microsoft.com/office/drawing/2014/main" id="{8CDA3497-1EDA-4EB3-9C27-4D9835D30A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2" name="Rectangle 25">
            <a:extLst>
              <a:ext uri="{FF2B5EF4-FFF2-40B4-BE49-F238E27FC236}">
                <a16:creationId xmlns:a16="http://schemas.microsoft.com/office/drawing/2014/main" id="{41F9764E-9AA0-49A3-9EA2-885EE9914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4" name="Isosceles Triangle 24">
            <a:extLst>
              <a:ext uri="{FF2B5EF4-FFF2-40B4-BE49-F238E27FC236}">
                <a16:creationId xmlns:a16="http://schemas.microsoft.com/office/drawing/2014/main" id="{FA3A4F4A-4DC4-43F2-AC2D-06211A812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6" name="Rectangle 27">
            <a:extLst>
              <a:ext uri="{FF2B5EF4-FFF2-40B4-BE49-F238E27FC236}">
                <a16:creationId xmlns:a16="http://schemas.microsoft.com/office/drawing/2014/main" id="{84CFB374-B343-457A-B567-B4D784B1F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48" name="Rectangle 28">
            <a:extLst>
              <a:ext uri="{FF2B5EF4-FFF2-40B4-BE49-F238E27FC236}">
                <a16:creationId xmlns:a16="http://schemas.microsoft.com/office/drawing/2014/main" id="{0597FEEE-1E11-4396-BB69-B43FA92F9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0" name="Rectangle 29">
            <a:extLst>
              <a:ext uri="{FF2B5EF4-FFF2-40B4-BE49-F238E27FC236}">
                <a16:creationId xmlns:a16="http://schemas.microsoft.com/office/drawing/2014/main" id="{A2DB2F81-3E68-4044-B7C2-03DEEC50D8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52" name="Isosceles Triangle 29">
            <a:extLst>
              <a:ext uri="{FF2B5EF4-FFF2-40B4-BE49-F238E27FC236}">
                <a16:creationId xmlns:a16="http://schemas.microsoft.com/office/drawing/2014/main" id="{DC2F7294-2397-4C96-AB1E-E66CDEA3B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3291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6582886-877C-4AEC-A77F-8055EB9A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171A838D-27EA-485C-9A80-DCE624AB30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059F313-A1BB-425E-9626-2BD43CAC64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9ABF76A-A1AE-44BB-9ECB-D55D2FE29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23">
              <a:extLst>
                <a:ext uri="{FF2B5EF4-FFF2-40B4-BE49-F238E27FC236}">
                  <a16:creationId xmlns:a16="http://schemas.microsoft.com/office/drawing/2014/main" id="{5B6D2EC4-82D3-43B8-82D6-028CB43456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Rectangle 25">
              <a:extLst>
                <a:ext uri="{FF2B5EF4-FFF2-40B4-BE49-F238E27FC236}">
                  <a16:creationId xmlns:a16="http://schemas.microsoft.com/office/drawing/2014/main" id="{520034CE-71F9-4E0F-94D8-99335CB85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1926C6C0-16F7-4CDC-B481-2D19B2F3BF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042CE423-CE6E-4EE9-91F2-3E40EFB40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8">
              <a:extLst>
                <a:ext uri="{FF2B5EF4-FFF2-40B4-BE49-F238E27FC236}">
                  <a16:creationId xmlns:a16="http://schemas.microsoft.com/office/drawing/2014/main" id="{699BB4BD-31D7-434C-A6DB-E2CF3ACF6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23D406B8-656A-4D8B-91D0-BF4202C86F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83F4BFB6-D6B8-446C-8E17-3D54DCA9F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lumMod val="75000"/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endParaRPr lang="en-US" sz="180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07067" y="1397000"/>
            <a:ext cx="7766936" cy="2653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/>
              <a:t>Čím je dán kurz konvertibilní měny?</a:t>
            </a:r>
          </a:p>
        </p:txBody>
      </p:sp>
      <p:sp>
        <p:nvSpPr>
          <p:cNvPr id="30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4006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dva stupně tvoří českou bankovní soustavu?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2206983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130EB4B94AA2444A2F16D775C9B6FAB" ma:contentTypeVersion="6" ma:contentTypeDescription="Vytvoří nový dokument" ma:contentTypeScope="" ma:versionID="64b107881da434c7ad68f85c63453251">
  <xsd:schema xmlns:xsd="http://www.w3.org/2001/XMLSchema" xmlns:xs="http://www.w3.org/2001/XMLSchema" xmlns:p="http://schemas.microsoft.com/office/2006/metadata/properties" xmlns:ns2="5d82f241-0fcf-48e8-979f-533798adc2b5" xmlns:ns3="ac486633-1d05-4354-aec9-8c70eb0770ac" targetNamespace="http://schemas.microsoft.com/office/2006/metadata/properties" ma:root="true" ma:fieldsID="ff41f2b999117432ae682e0d04dbfe5d" ns2:_="" ns3:_="">
    <xsd:import namespace="5d82f241-0fcf-48e8-979f-533798adc2b5"/>
    <xsd:import namespace="ac486633-1d05-4354-aec9-8c70eb0770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82f241-0fcf-48e8-979f-533798adc2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486633-1d05-4354-aec9-8c70eb0770a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8794886-8B4B-4E6B-984F-B98DF163507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CF97BDC-F1A9-41A1-96C1-296BFAE82F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82f241-0fcf-48e8-979f-533798adc2b5"/>
    <ds:schemaRef ds:uri="ac486633-1d05-4354-aec9-8c70eb0770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5AEDA17-37DD-4CCE-850B-E16D2334498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112</TotalTime>
  <Words>198</Words>
  <Application>Microsoft Office PowerPoint</Application>
  <PresentationFormat>Širokoúhlá obrazovka</PresentationFormat>
  <Paragraphs>28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Trebuchet MS</vt:lpstr>
      <vt:lpstr>Wingdings 3</vt:lpstr>
      <vt:lpstr>Fazeta</vt:lpstr>
      <vt:lpstr>Ekonomie, ekonomika a management sportu</vt:lpstr>
      <vt:lpstr>Videa pro manažery</vt:lpstr>
      <vt:lpstr>Jak se historicky vyvinuly peníze?</vt:lpstr>
      <vt:lpstr>Existuje nějaký příklad ze sportovního odvětví, kde stále funguje barter?</vt:lpstr>
      <vt:lpstr>Jaké máme peněžní agregáty?</vt:lpstr>
      <vt:lpstr>Jaké funkce mají peníze?</vt:lpstr>
      <vt:lpstr>Jak můžeme dělit měny?</vt:lpstr>
      <vt:lpstr>Čím je dán kurz konvertibilní měny?</vt:lpstr>
      <vt:lpstr>Jaké dva stupně tvoří českou bankovní soustavu?</vt:lpstr>
      <vt:lpstr>Jak fungují operace na devizovém trhu?</vt:lpstr>
      <vt:lpstr>Zakreslete trh peněz</vt:lpstr>
      <vt:lpstr>Jak můžeme určit, kolik má být peněz v oběhu?</vt:lpstr>
      <vt:lpstr>Určete rychlost obratu peněz v této ekonomice:</vt:lpstr>
      <vt:lpstr>Jakou má Česká republika monetární politiku?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Ekonomie, ekonomika a management sportu</dc:title>
  <dc:creator>ucitel</dc:creator>
  <cp:lastModifiedBy>Veronika Půlpán Krause</cp:lastModifiedBy>
  <cp:revision>21</cp:revision>
  <dcterms:created xsi:type="dcterms:W3CDTF">2023-03-10T13:40:38Z</dcterms:created>
  <dcterms:modified xsi:type="dcterms:W3CDTF">2026-03-21T09:54:36Z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0x010100B130EB4B94AA2444A2F16D775C9B6FAB</vt:lpwstr>
  </property>
</Properties>
</file>