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7DF56E-0D08-4547-8639-FDA7CBDDE9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3D86483-955B-4EBC-A9DC-5F695BA936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A7C15BC-B67E-41F6-9070-4DA177F181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E0DC1-8220-450F-98E9-1E355025F30C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6CD64C0-1E7B-43A3-98EF-2DC76D67CC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73A5294-F5FB-4B9C-8A3B-2D010BD48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C347E-8CF6-481A-A17B-08DC3990A76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28494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6EC1B2A-257D-4618-B9F7-9C923AAED1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11413EA-1E10-4AFA-ACC9-2A770D5780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0CD0800-7875-4D38-AD4D-EA46B17F44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E0DC1-8220-450F-98E9-1E355025F30C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F2D45B5-968A-4C63-BF3E-230287344A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A1D2789-2B2A-4A15-849F-E5F1BEF198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C347E-8CF6-481A-A17B-08DC3990A76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73509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6D1E1ED4-4F69-4272-A114-8C16A9D940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05CC2471-717E-4EC9-A695-140C8EB6DA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97DB211-2347-4C57-85E0-97C12930D6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E0DC1-8220-450F-98E9-1E355025F30C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2B7EFD9-C725-4067-992C-12552D1B72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2279968-66E5-4D38-A87F-98E1662763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C347E-8CF6-481A-A17B-08DC3990A76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0887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061D80D-8A81-4372-9AE5-EA6113E04F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0CC4F61-15CB-4883-9796-5E59F5AB27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758CDFF-3BDB-4E0E-ABBD-DC8F1E59B8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E0DC1-8220-450F-98E9-1E355025F30C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1BE8BAE-5578-4005-98A9-342C21C0A9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2EE9D90-D19C-497D-A1E8-82DBBC52E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C347E-8CF6-481A-A17B-08DC3990A76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0119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D3DED89-CFEF-48CE-A4A5-24BBAF7DA8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15CB491-9911-4284-9CDC-3E952CDF2C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79F547E-8747-43EB-8191-B92B455272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E0DC1-8220-450F-98E9-1E355025F30C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DBC7001-CFC3-4B62-830C-3F65284BAE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6E842FA-8882-4BA4-B8D4-DA03FE42D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C347E-8CF6-481A-A17B-08DC3990A76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407715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1CAFEFB-538C-4B83-BBF8-0C67440C70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E3D00BE-8C0F-47DB-B094-4A824FAF5D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9B66489F-6132-4788-84B4-94BFF5BBF7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5230245-1135-4228-B42F-AF6EB3E3E9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E0DC1-8220-450F-98E9-1E355025F30C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16533CB-2C55-4BA4-BF42-F15C08CFB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ACD34EA-BFF1-4177-A75B-DE3D41D8CC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C347E-8CF6-481A-A17B-08DC3990A76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15069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38BD1AF-549C-47EA-B74E-00099CF4A1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35535F4-6C03-4E26-B649-FA50247BD3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80ACD07-AEC1-4718-A15D-30A141525B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059B835C-AF30-42C9-8D18-2C33966318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228F61CA-FF93-490A-B123-18CF9F8A6D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B2FF505F-2A8A-4811-9CFC-53D26A6BF7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E0DC1-8220-450F-98E9-1E355025F30C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71CE97AB-B8BB-477E-8DCE-E7C10C622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6E5BBA43-5E14-4CF8-BE6F-EBF8E6AC5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C347E-8CF6-481A-A17B-08DC3990A76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93243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60375D6-B5AC-47CC-A65F-F0B950AFF3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1229AB79-651E-4FA7-BFD6-9AD5399737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E0DC1-8220-450F-98E9-1E355025F30C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13097A4A-72EA-4880-9BBA-234A16C61A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34ACA02-5816-45BA-8FA9-B78953A780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C347E-8CF6-481A-A17B-08DC3990A76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776271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4052EB87-5405-49D3-ADCF-29A1F46D6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E0DC1-8220-450F-98E9-1E355025F30C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C9601336-649A-4E68-A1A0-658FB0C9C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F39B013-810E-4356-A47F-536E21A6DC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C347E-8CF6-481A-A17B-08DC3990A76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3851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E3592A-4F48-424B-9B03-0BE3BBE271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8E0E7C6-439F-48F0-8384-D098BDC867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0A8E023F-0E7F-49DC-A881-59F98FB314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FF70E38-85D6-4CB3-B683-E2C387632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E0DC1-8220-450F-98E9-1E355025F30C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9EC024A-8F7E-46A5-9A98-76D67E739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A3E6C44-C8FA-480C-B68E-6CA80985D0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C347E-8CF6-481A-A17B-08DC3990A76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1149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44621D8-EA4C-45BE-846A-0331287498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26DD768C-92ED-4CD7-B70D-21BF869D8B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F476138-E56F-4D04-922A-3BCD5CA480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DBEDC32-B636-4947-869C-F4400BD117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E0DC1-8220-450F-98E9-1E355025F30C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57D33C1-1E4C-4B6E-A56A-FBFF72BB79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4197001-01E8-49DA-988D-6A16B90D5A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C347E-8CF6-481A-A17B-08DC3990A76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59834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1D316170-66B4-432D-A664-5F47565AF1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3193A21-623B-41FC-BD6A-CEE81517BF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00DE94F-1CE8-46EE-BE51-11145753483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E0DC1-8220-450F-98E9-1E355025F30C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33DB481-E881-4807-990A-6702424D75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B25DFB0-5297-4DEB-BCD3-9C36D4B3BB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DC347E-8CF6-481A-A17B-08DC3990A76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9162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sps.muni.cz/inovace-SEBS-ASEBS/docs/didaktika-plavani/26.jpg" TargetMode="External"/><Relationship Id="rId2" Type="http://schemas.openxmlformats.org/officeDocument/2006/relationships/hyperlink" Target="http://translate.googleusercontent.com/translate_c?hl=cs&amp;sl=en&amp;u=http://www.active.com/swimming/Articles/Bilateral_breathing.htm&amp;prev=/search%3Fq%3Dswimming%2Btechnique%2Bfreestyle%26hl%3Dcs%26prmd%3Div&amp;rurl=translate.google.cz&amp;usg=ALkJrhj52FbQB7xURi2ILxwkUkswqsIZyg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fsps.muni.cz/inovace-SEBS-ASEBS/docs/didaktika-plavani/18.jpg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fsps.muni.cz/inovace-SEBS-ASEBS/docs/didaktika-plavani/19.jpg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fsps.muni.cz/inovace-SEBS-ASEBS/docs/didaktika-plavani/20.jpg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fsps.muni.cz/inovace-SEBS-ASEBS/docs/didaktika-plavani/23.jpg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9A58D22D-5258-49D1-8C22-C01A6C6D62E8}"/>
              </a:ext>
            </a:extLst>
          </p:cNvPr>
          <p:cNvSpPr/>
          <p:nvPr/>
        </p:nvSpPr>
        <p:spPr>
          <a:xfrm>
            <a:off x="922789" y="578840"/>
            <a:ext cx="7717872" cy="4608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107000"/>
              </a:lnSpc>
              <a:spcAft>
                <a:spcPts val="360"/>
              </a:spcAft>
            </a:pPr>
            <a:r>
              <a:rPr lang="cs-CZ" sz="2400" b="1" dirty="0">
                <a:solidFill>
                  <a:srgbClr val="44444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PLAVECKÝ ZPŮSOB KRAUL</a:t>
            </a:r>
            <a:endParaRPr lang="cs-CZ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82386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020918B8-D330-4BA6-9DD7-B9C2CBE053BD}"/>
              </a:ext>
            </a:extLst>
          </p:cNvPr>
          <p:cNvSpPr/>
          <p:nvPr/>
        </p:nvSpPr>
        <p:spPr>
          <a:xfrm>
            <a:off x="478171" y="327171"/>
            <a:ext cx="10435905" cy="24266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107000"/>
              </a:lnSpc>
              <a:spcAft>
                <a:spcPts val="360"/>
              </a:spcAft>
            </a:pPr>
            <a:r>
              <a:rPr lang="cs-CZ" sz="1600" b="1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Dýchání</a:t>
            </a:r>
            <a:endParaRPr lang="cs-CZ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1200"/>
              </a:spcAft>
            </a:pPr>
            <a:r>
              <a:rPr lang="cs-CZ" dirty="0">
                <a:solidFill>
                  <a:srgbClr val="444444"/>
                </a:solidFill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· </a:t>
            </a:r>
            <a:r>
              <a:rPr lang="cs-CZ" sz="12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plavec začíná nadechovat v době, kdy paže na straně </a:t>
            </a:r>
            <a:r>
              <a:rPr lang="cs-CZ" sz="1200" b="1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nádechové ukončila záběr a druhá paže ještě nezačala zabírat (v </a:t>
            </a:r>
            <a:r>
              <a:rPr lang="cs-CZ" sz="1200" b="1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mezizáběrové</a:t>
            </a:r>
            <a:r>
              <a:rPr lang="cs-CZ" sz="1200" b="1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pauze)</a:t>
            </a:r>
          </a:p>
          <a:p>
            <a:pPr fontAlgn="base"/>
            <a:r>
              <a:rPr lang="cs-CZ" dirty="0"/>
              <a:t>· </a:t>
            </a:r>
            <a:r>
              <a:rPr lang="cs-CZ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nejvýhodnější je dýchat na obě strany </a:t>
            </a:r>
            <a:r>
              <a:rPr lang="cs-CZ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 </a:t>
            </a:r>
            <a:r>
              <a:rPr lang="cs-CZ" sz="1200" b="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 tooltip="Dvoustranné dýchání"/>
              </a:rPr>
              <a:t>bilaterální dýchání </a:t>
            </a:r>
            <a:r>
              <a:rPr lang="cs-CZ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 </a:t>
            </a:r>
            <a:r>
              <a:rPr lang="cs-CZ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každý třetí záběr. Tento způsob nádechu slouží k vyrovnání záběru a udrží tělo ve vyvážené poloze. </a:t>
            </a:r>
            <a:r>
              <a:rPr lang="cs-CZ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 vhodný především pro závodní plavce</a:t>
            </a:r>
            <a:endParaRPr lang="cs-CZ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/>
            <a:r>
              <a:rPr lang="cs-CZ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 nácvik dýchání</a:t>
            </a:r>
            <a:r>
              <a:rPr lang="cs-CZ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je zpočátku vhodné </a:t>
            </a:r>
            <a:r>
              <a:rPr lang="cs-CZ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zvolit „lepší“ stranu</a:t>
            </a:r>
            <a:r>
              <a:rPr lang="cs-CZ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a na této straně nádech </a:t>
            </a:r>
            <a:r>
              <a:rPr lang="cs-CZ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cvičit</a:t>
            </a:r>
            <a:endParaRPr lang="cs-CZ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cs-CZ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· teprve při zvládnutí dýchání na „lepší“ stranu nacvičovat bilaterální dýchání</a:t>
            </a:r>
          </a:p>
          <a:p>
            <a:pPr fontAlgn="base"/>
            <a:endParaRPr lang="cs-CZ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endParaRPr lang="cs-CZ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endParaRPr lang="cs-CZ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1200"/>
              </a:spcAft>
            </a:pPr>
            <a:endParaRPr lang="cs-CZ" sz="1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Obrázek 2" descr="obrázek">
            <a:hlinkClick r:id="rId3" tooltip="&quot;Obr. 26 Výdech na konci záběru paže&quot;"/>
            <a:extLst>
              <a:ext uri="{FF2B5EF4-FFF2-40B4-BE49-F238E27FC236}">
                <a16:creationId xmlns:a16="http://schemas.microsoft.com/office/drawing/2014/main" id="{9B76567C-7BE8-4955-8819-E76A260D8FB9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244" y="2323750"/>
            <a:ext cx="5838738" cy="26111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627263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AE827CAE-EEE3-49C0-B3E3-42243B342B07}"/>
              </a:ext>
            </a:extLst>
          </p:cNvPr>
          <p:cNvSpPr/>
          <p:nvPr/>
        </p:nvSpPr>
        <p:spPr>
          <a:xfrm>
            <a:off x="654341" y="520117"/>
            <a:ext cx="9714452" cy="33970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07000"/>
              </a:lnSpc>
              <a:spcAft>
                <a:spcPts val="1200"/>
              </a:spcAft>
            </a:pPr>
            <a:r>
              <a:rPr lang="cs-CZ" sz="12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Plavecký způsob kraul je </a:t>
            </a:r>
            <a:r>
              <a:rPr lang="cs-CZ" sz="1200" b="1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nejrychlejší plavecký způsob</a:t>
            </a:r>
            <a:r>
              <a:rPr lang="cs-CZ" sz="12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a je nejčastěji používaným způsobem pro sportovní plavání (triatlon, duatlon, dlouhé tratě). </a:t>
            </a:r>
            <a:r>
              <a:rPr lang="cs-CZ" sz="1200" b="1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Rychlost plavání je poměrně plynulá</a:t>
            </a:r>
            <a:r>
              <a:rPr lang="cs-CZ" sz="12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nastává u něj </a:t>
            </a:r>
            <a:r>
              <a:rPr lang="cs-CZ" sz="1200" b="1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druhé nejmenší kolísání rychlosti</a:t>
            </a:r>
            <a:r>
              <a:rPr lang="cs-CZ" sz="12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v jednom plaveckém cyklu (nejmenší má znak). Jeho modifikace budou popsány v kapitole „souhra“.</a:t>
            </a:r>
            <a:endParaRPr lang="cs-CZ" sz="1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1200"/>
              </a:spcAft>
            </a:pPr>
            <a:r>
              <a:rPr lang="cs-CZ" sz="1200" b="1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Plavecký způsob kraul je „lakmusovým papírkem“ plavecké gramotnosti.</a:t>
            </a:r>
          </a:p>
          <a:p>
            <a:pPr fontAlgn="base">
              <a:lnSpc>
                <a:spcPct val="107000"/>
              </a:lnSpc>
              <a:spcAft>
                <a:spcPts val="1200"/>
              </a:spcAft>
            </a:pPr>
            <a:r>
              <a:rPr lang="cs-CZ" sz="1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Poloha těla</a:t>
            </a:r>
            <a:endParaRPr lang="cs-CZ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lvl="0" indent="-171450" fontAlgn="base">
              <a:buFont typeface="Arial" panose="020B0604020202020204" pitchFamily="34" charset="0"/>
              <a:buChar char="•"/>
            </a:pPr>
            <a:r>
              <a:rPr lang="cs-CZ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nízká poloha hlavy udržuje boky a celé tělo horizontálně s hladinou</a:t>
            </a:r>
          </a:p>
          <a:p>
            <a:pPr marL="171450" lvl="0" indent="-171450" fontAlgn="base">
              <a:buFont typeface="Arial" panose="020B0604020202020204" pitchFamily="34" charset="0"/>
              <a:buChar char="•"/>
            </a:pPr>
            <a:r>
              <a:rPr lang="cs-CZ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hlava v jedné přímce s tělem minimalizuje turbulenci, která vzniká při kontaktu hlavy a ramen s vodou</a:t>
            </a:r>
          </a:p>
          <a:p>
            <a:pPr marL="171450" lvl="0" indent="-171450" fontAlgn="base">
              <a:buFont typeface="Arial" panose="020B0604020202020204" pitchFamily="34" charset="0"/>
              <a:buChar char="•"/>
            </a:pPr>
            <a:r>
              <a:rPr lang="cs-CZ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odpor vytvořený čelním průmětem je velmi nízký</a:t>
            </a:r>
          </a:p>
          <a:p>
            <a:pPr marL="171450" lvl="0" indent="-171450" fontAlgn="base">
              <a:buFont typeface="Arial" panose="020B0604020202020204" pitchFamily="34" charset="0"/>
              <a:buChar char="•"/>
            </a:pPr>
            <a:r>
              <a:rPr lang="cs-CZ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pohled očí směřuje dolů</a:t>
            </a:r>
          </a:p>
          <a:p>
            <a:pPr marL="171450" lvl="0" indent="-171450" fontAlgn="base">
              <a:buFont typeface="Arial" panose="020B0604020202020204" pitchFamily="34" charset="0"/>
              <a:buChar char="•"/>
            </a:pPr>
            <a:r>
              <a:rPr lang="cs-CZ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plynulá rotace těla kolem podélné osy (40 až 50°) umožňuje, aby se ramena dostala do výhodné polohy pro obě fáze záběru – fázi přenosovou a účinnou fázi záběrovou</a:t>
            </a:r>
          </a:p>
          <a:p>
            <a:pPr marL="171450" lvl="0" indent="-171450" fontAlgn="base">
              <a:buFont typeface="Arial" panose="020B0604020202020204" pitchFamily="34" charset="0"/>
              <a:buChar char="•"/>
            </a:pPr>
            <a:endParaRPr lang="cs-CZ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/>
            <a:endParaRPr lang="cs-CZ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1200"/>
              </a:spcAft>
            </a:pPr>
            <a:endParaRPr lang="cs-CZ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Obrázek 4" descr="obrázek">
            <a:hlinkClick r:id="rId2" tooltip="&quot;Obr. 18 Optimální poloha plavce – kraulera mezi záběry. Foto: autor&quot;"/>
            <a:extLst>
              <a:ext uri="{FF2B5EF4-FFF2-40B4-BE49-F238E27FC236}">
                <a16:creationId xmlns:a16="http://schemas.microsoft.com/office/drawing/2014/main" id="{90F99342-FCCA-4B40-B4CD-4EA52DC5A4CC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3207" y="3816990"/>
            <a:ext cx="6177793" cy="238247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345866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E4352DBE-69DE-4DB3-B9E2-C46D36481208}"/>
              </a:ext>
            </a:extLst>
          </p:cNvPr>
          <p:cNvSpPr/>
          <p:nvPr/>
        </p:nvSpPr>
        <p:spPr>
          <a:xfrm>
            <a:off x="201336" y="192947"/>
            <a:ext cx="11249636" cy="32483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107000"/>
              </a:lnSpc>
              <a:spcAft>
                <a:spcPts val="1200"/>
              </a:spcAft>
            </a:pPr>
            <a:r>
              <a:rPr lang="cs-CZ" sz="1600" b="1" u="sng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Kraul - práce nohou</a:t>
            </a:r>
          </a:p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cs-CZ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Nohy mají především význam pro </a:t>
            </a:r>
            <a:r>
              <a:rPr lang="cs-CZ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udržení správné polohy</a:t>
            </a:r>
            <a:r>
              <a:rPr lang="cs-CZ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těla při splývavé poloze, při nádechu a také udržují jistou </a:t>
            </a:r>
            <a:r>
              <a:rPr lang="cs-CZ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plynulost plavání</a:t>
            </a:r>
            <a:r>
              <a:rPr lang="cs-CZ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171450" indent="-171450" fontAlgn="base">
              <a:buFont typeface="Arial" panose="020B0604020202020204" pitchFamily="34" charset="0"/>
              <a:buChar char="•"/>
            </a:pPr>
            <a:endParaRPr lang="cs-CZ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cs-CZ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Podíl hnacích nohou oproti práci paží je 15 - 20%.</a:t>
            </a:r>
          </a:p>
          <a:p>
            <a:pPr marL="171450" indent="-171450" fontAlgn="base">
              <a:buFont typeface="Arial" panose="020B0604020202020204" pitchFamily="34" charset="0"/>
              <a:buChar char="•"/>
            </a:pPr>
            <a:endParaRPr lang="cs-CZ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cs-CZ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Práce nohou se skládá z kopu (záběru směrem dolů) pohybu nohy směrem k hladině. Pohyb nohy nahoru směrem k hladině má také hnací efekt. Celý pohyb má vlnivý charakter, vychází z kyčle, postupuje přes pokrčené koleno (tupý úhel, cca 120 st.) do jeho propnutí na konci kopu. Při tomto pohybu je voda stlačena směrem dolů, dozadu a vytočenými nárty lehce dovnitř. </a:t>
            </a:r>
            <a:r>
              <a:rPr lang="cs-CZ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Při kopu</a:t>
            </a:r>
            <a:r>
              <a:rPr lang="cs-CZ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je zapojováno především svalstvo přední strany stehna. </a:t>
            </a:r>
            <a:r>
              <a:rPr lang="cs-CZ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Noha se lehce krčí v kolenním kloubu.</a:t>
            </a:r>
          </a:p>
          <a:p>
            <a:pPr marL="171450" indent="-171450" fontAlgn="base">
              <a:buFont typeface="Arial" panose="020B0604020202020204" pitchFamily="34" charset="0"/>
              <a:buChar char="•"/>
            </a:pPr>
            <a:endParaRPr lang="cs-CZ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cs-CZ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Při </a:t>
            </a:r>
            <a:r>
              <a:rPr lang="cs-CZ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pohybu směrem k hladině zůstává noha natažena</a:t>
            </a:r>
            <a:r>
              <a:rPr lang="cs-CZ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hlezenní kloub je uvolněný a je zapojováno svalstvo zadní strany stehna. Rytmus kopání je dán technikou plavce a dobou trvání výkonu.</a:t>
            </a:r>
          </a:p>
          <a:p>
            <a:pPr marL="171450" indent="-171450" fontAlgn="base">
              <a:buFont typeface="Arial" panose="020B0604020202020204" pitchFamily="34" charset="0"/>
              <a:buChar char="•"/>
            </a:pPr>
            <a:endParaRPr lang="cs-CZ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cs-CZ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Nejčastěji se používá šestidobý kraul (6 kopů na jeden plavecký cyklus), při vytrvalostním plavání je využíván i čtyř nebo dvoudobý kraul.</a:t>
            </a:r>
            <a:endParaRPr lang="cs-CZ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cs-CZ" dirty="0"/>
          </a:p>
          <a:p>
            <a:pPr fontAlgn="base">
              <a:lnSpc>
                <a:spcPct val="107000"/>
              </a:lnSpc>
              <a:spcAft>
                <a:spcPts val="1200"/>
              </a:spcAft>
            </a:pPr>
            <a:endParaRPr lang="cs-CZ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Obrázek 2" descr="obrázek">
            <a:hlinkClick r:id="rId2" tooltip="&quot;Obr. 19 Krajní poloha jedné nohy a pokrčení nohy druhé. Autor&quot;"/>
            <a:extLst>
              <a:ext uri="{FF2B5EF4-FFF2-40B4-BE49-F238E27FC236}">
                <a16:creationId xmlns:a16="http://schemas.microsoft.com/office/drawing/2014/main" id="{FFE99DD3-3516-4F92-9543-AA81951542E4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6029" y="4202884"/>
            <a:ext cx="6274965" cy="21727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331225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C0C2992B-4A98-460F-B1BC-BDB26E8BD339}"/>
              </a:ext>
            </a:extLst>
          </p:cNvPr>
          <p:cNvSpPr/>
          <p:nvPr/>
        </p:nvSpPr>
        <p:spPr>
          <a:xfrm>
            <a:off x="738231" y="411061"/>
            <a:ext cx="8405769" cy="36769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107000"/>
              </a:lnSpc>
              <a:spcAft>
                <a:spcPts val="1200"/>
              </a:spcAft>
            </a:pPr>
            <a:r>
              <a:rPr lang="cs-CZ" sz="1600" b="1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Hlavní chyby v práci nohou</a:t>
            </a:r>
            <a:endParaRPr lang="cs-CZ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fontAlgn="base">
              <a:lnSpc>
                <a:spcPct val="107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Nohy jsou příliš krčeny v kolenou</a:t>
            </a:r>
            <a:endParaRPr lang="cs-CZ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fontAlgn="base">
              <a:lnSpc>
                <a:spcPct val="107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Pohyb nevychází z kyčlí ale z kolene</a:t>
            </a:r>
            <a:endParaRPr lang="cs-CZ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fontAlgn="base">
              <a:lnSpc>
                <a:spcPct val="107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Vysazený zadek, nohy kopou hluboko pod hladinou – většinou ve spojení s kopáním od kolen</a:t>
            </a:r>
            <a:endParaRPr lang="cs-CZ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fontAlgn="base">
              <a:lnSpc>
                <a:spcPct val="107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Tzv. cyklistický pohyb – neuvolněný hlezenní kloub</a:t>
            </a:r>
            <a:endParaRPr lang="cs-CZ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fontAlgn="base">
              <a:lnSpc>
                <a:spcPct val="107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Kopání napnutýma nohama</a:t>
            </a:r>
            <a:endParaRPr lang="cs-CZ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fontAlgn="base">
              <a:lnSpc>
                <a:spcPct val="107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Kop směrem k hladině je prováděn pokrčenou nohou</a:t>
            </a:r>
            <a:endParaRPr lang="cs-CZ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fontAlgn="base">
              <a:lnSpc>
                <a:spcPct val="107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Kopy jsou prováděny příliš do stran</a:t>
            </a:r>
            <a:endParaRPr lang="cs-CZ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fontAlgn="base">
              <a:lnSpc>
                <a:spcPct val="107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Kombinace a kumulace těchto chyb</a:t>
            </a:r>
            <a:endParaRPr lang="cs-CZ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6761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526028C0-E2AF-42C5-BF25-76FB91EEA42C}"/>
              </a:ext>
            </a:extLst>
          </p:cNvPr>
          <p:cNvSpPr/>
          <p:nvPr/>
        </p:nvSpPr>
        <p:spPr>
          <a:xfrm>
            <a:off x="352337" y="218114"/>
            <a:ext cx="11207691" cy="41291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107000"/>
              </a:lnSpc>
              <a:spcAft>
                <a:spcPts val="1200"/>
              </a:spcAft>
            </a:pPr>
            <a:r>
              <a:rPr lang="cs-CZ" sz="1400" b="1" u="sng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KRAUL – PRÁCE PAŽÍ</a:t>
            </a:r>
            <a:endParaRPr lang="cs-CZ" sz="1400" u="sng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1200"/>
              </a:spcAft>
            </a:pPr>
            <a:r>
              <a:rPr lang="cs-CZ" sz="1200" b="1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Popis techniky</a:t>
            </a:r>
            <a:endParaRPr lang="cs-CZ" sz="1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1200"/>
              </a:spcAft>
            </a:pPr>
            <a:r>
              <a:rPr lang="cs-CZ" sz="12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Technika záběru paží se dá charakterizovat jako střídavý záběr pažemi ve vodě pod trupem s přenosem paží nad vodou. Celý cyklus (pravá i levá paže) se dá rozdělit na </a:t>
            </a:r>
            <a:r>
              <a:rPr lang="cs-CZ" sz="1200" b="1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záběry paží</a:t>
            </a:r>
            <a:r>
              <a:rPr lang="cs-CZ" sz="12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a </a:t>
            </a:r>
            <a:r>
              <a:rPr lang="cs-CZ" sz="1200" b="1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timing</a:t>
            </a:r>
            <a:r>
              <a:rPr lang="cs-CZ" sz="1200" b="1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střídání paží.</a:t>
            </a:r>
            <a:endParaRPr lang="cs-CZ" sz="1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1200"/>
              </a:spcAft>
            </a:pPr>
            <a:r>
              <a:rPr lang="cs-CZ" sz="1200" b="1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Podíl hnacích sil paží oproti práci nohou je 80 - 85%.</a:t>
            </a:r>
          </a:p>
          <a:p>
            <a:pPr fontAlgn="base"/>
            <a:r>
              <a:rPr lang="cs-CZ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Fáze záběru jednou paží:</a:t>
            </a:r>
            <a:br>
              <a:rPr lang="cs-CZ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cs-CZ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cs-CZ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Fáze cyklu byly určeny na základě pohybu ruky vzhledem k vodnímu prostředí. </a:t>
            </a:r>
            <a:br>
              <a:rPr lang="cs-CZ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Ruka má při záběru největší význam</a:t>
            </a:r>
            <a:r>
              <a:rPr lang="cs-CZ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neboť má velkou plochu, může měnit tvar a pohybuje se největší rychlostí. </a:t>
            </a:r>
            <a:br>
              <a:rPr lang="cs-CZ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Prsty jsou mírně roztaženy,</a:t>
            </a:r>
            <a:r>
              <a:rPr lang="cs-CZ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ale jsou drženy relativně pevně, aby se neohýbaly tlakem vody</a:t>
            </a:r>
            <a:r>
              <a:rPr lang="cs-CZ" sz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cs-CZ" sz="1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!!! Křečovitě sevřené prsty přenáší tuto křečovitost na celou paži.</a:t>
            </a:r>
          </a:p>
          <a:p>
            <a:pPr fontAlgn="base"/>
            <a:endParaRPr lang="cs-CZ" sz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cs-CZ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Rozlišujeme 5 fází pohybu paže:</a:t>
            </a:r>
            <a:endParaRPr lang="cs-CZ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cs-CZ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přípravná fáze</a:t>
            </a:r>
          </a:p>
          <a:p>
            <a:pPr fontAlgn="base"/>
            <a:r>
              <a:rPr lang="cs-CZ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 přechodová fáze</a:t>
            </a:r>
          </a:p>
          <a:p>
            <a:pPr fontAlgn="base"/>
            <a:r>
              <a:rPr lang="cs-CZ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c) záběrová fáze – přitažení, odtlačení</a:t>
            </a:r>
          </a:p>
          <a:p>
            <a:pPr fontAlgn="base"/>
            <a:r>
              <a:rPr lang="cs-CZ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d) fáze vytažení</a:t>
            </a:r>
          </a:p>
          <a:p>
            <a:pPr fontAlgn="base"/>
            <a:r>
              <a:rPr lang="cs-CZ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e) přenos paže</a:t>
            </a:r>
          </a:p>
          <a:p>
            <a:pPr fontAlgn="base">
              <a:lnSpc>
                <a:spcPct val="107000"/>
              </a:lnSpc>
              <a:spcAft>
                <a:spcPts val="1200"/>
              </a:spcAft>
            </a:pPr>
            <a:endParaRPr lang="cs-CZ" sz="1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0183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31CBB666-AE50-41DF-8E7D-894C2EFD80D9}"/>
              </a:ext>
            </a:extLst>
          </p:cNvPr>
          <p:cNvSpPr/>
          <p:nvPr/>
        </p:nvSpPr>
        <p:spPr>
          <a:xfrm>
            <a:off x="369115" y="260059"/>
            <a:ext cx="11425805" cy="18687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07000"/>
              </a:lnSpc>
              <a:spcAft>
                <a:spcPts val="1200"/>
              </a:spcAft>
            </a:pPr>
            <a:r>
              <a:rPr lang="cs-CZ" b="1" dirty="0">
                <a:solidFill>
                  <a:srgbClr val="444444"/>
                </a:solidFill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Přípravná fáze</a:t>
            </a:r>
            <a:r>
              <a:rPr lang="cs-CZ" dirty="0">
                <a:solidFill>
                  <a:srgbClr val="444444"/>
                </a:solidFill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 začíná protnutím hladiny rukou po přenosu vpřed a končí okamžikem, kdy se dlaň začne pohybovat směrem dolů, pohyb vpřed je již dán jen rychlostí plavce.</a:t>
            </a:r>
            <a:endParaRPr lang="cs-CZ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1200"/>
              </a:spcAft>
            </a:pPr>
            <a:r>
              <a:rPr lang="cs-CZ" dirty="0">
                <a:solidFill>
                  <a:srgbClr val="444444"/>
                </a:solidFill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Končetina se </a:t>
            </a:r>
            <a:r>
              <a:rPr lang="cs-CZ" b="1" dirty="0">
                <a:solidFill>
                  <a:srgbClr val="444444"/>
                </a:solidFill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ponořuje</a:t>
            </a:r>
            <a:r>
              <a:rPr lang="cs-CZ" dirty="0">
                <a:solidFill>
                  <a:srgbClr val="444444"/>
                </a:solidFill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 do vody v pořadí </a:t>
            </a:r>
            <a:r>
              <a:rPr lang="cs-CZ" b="1" dirty="0">
                <a:solidFill>
                  <a:srgbClr val="444444"/>
                </a:solidFill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prsty, prsty předloktí a loket</a:t>
            </a:r>
            <a:r>
              <a:rPr lang="cs-CZ" dirty="0">
                <a:solidFill>
                  <a:srgbClr val="444444"/>
                </a:solidFill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. Ruka se zasouvá do vody v šíři ramen a postupně se natahuje. Dlaň je obrácená směrem dolů. V průběhu této fáze se </a:t>
            </a:r>
            <a:r>
              <a:rPr lang="cs-CZ" b="1" dirty="0">
                <a:solidFill>
                  <a:srgbClr val="444444"/>
                </a:solidFill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ruka pohybuje převážně vpřed a mírně do hloubky</a:t>
            </a:r>
            <a:r>
              <a:rPr lang="cs-CZ" dirty="0">
                <a:solidFill>
                  <a:srgbClr val="444444"/>
                </a:solidFill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fontAlgn="base">
              <a:lnSpc>
                <a:spcPct val="107000"/>
              </a:lnSpc>
              <a:spcAft>
                <a:spcPts val="1200"/>
              </a:spcAft>
            </a:pPr>
            <a:r>
              <a:rPr lang="cs-CZ" dirty="0">
                <a:solidFill>
                  <a:srgbClr val="444444"/>
                </a:solidFill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cs-CZ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Obrázek 2" descr="obrázek">
            <a:hlinkClick r:id="rId2" tooltip="&quot;Obr. 20 Přípravná fáze záběru. autor&quot;"/>
            <a:extLst>
              <a:ext uri="{FF2B5EF4-FFF2-40B4-BE49-F238E27FC236}">
                <a16:creationId xmlns:a16="http://schemas.microsoft.com/office/drawing/2014/main" id="{93C18917-3DEA-4AC6-8A97-7476FA7799A1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622" y="1929468"/>
            <a:ext cx="7103378" cy="200911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id="{99BCA165-551B-46B4-920D-C2A32E0FE386}"/>
              </a:ext>
            </a:extLst>
          </p:cNvPr>
          <p:cNvSpPr/>
          <p:nvPr/>
        </p:nvSpPr>
        <p:spPr>
          <a:xfrm>
            <a:off x="763398" y="4227302"/>
            <a:ext cx="10637241" cy="1264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07000"/>
              </a:lnSpc>
              <a:spcAft>
                <a:spcPts val="1200"/>
              </a:spcAft>
            </a:pPr>
            <a:r>
              <a:rPr lang="cs-CZ" b="1" dirty="0">
                <a:solidFill>
                  <a:srgbClr val="444444"/>
                </a:solidFill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V přechodné fázi</a:t>
            </a:r>
            <a:r>
              <a:rPr lang="cs-CZ" dirty="0">
                <a:solidFill>
                  <a:srgbClr val="444444"/>
                </a:solidFill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 se ruka začne </a:t>
            </a:r>
            <a:r>
              <a:rPr lang="cs-CZ" b="1" dirty="0">
                <a:solidFill>
                  <a:srgbClr val="444444"/>
                </a:solidFill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pohybovat směrem dolů</a:t>
            </a:r>
            <a:r>
              <a:rPr lang="cs-CZ" dirty="0">
                <a:solidFill>
                  <a:srgbClr val="444444"/>
                </a:solidFill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. Fáze je velmi </a:t>
            </a:r>
            <a:r>
              <a:rPr lang="cs-CZ" b="1" dirty="0">
                <a:solidFill>
                  <a:srgbClr val="444444"/>
                </a:solidFill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krátká</a:t>
            </a:r>
            <a:r>
              <a:rPr lang="cs-CZ" dirty="0">
                <a:solidFill>
                  <a:srgbClr val="444444"/>
                </a:solidFill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, neboť trvá méně než 0,1 sekundy. </a:t>
            </a:r>
            <a:r>
              <a:rPr lang="cs-CZ" b="1" dirty="0">
                <a:solidFill>
                  <a:srgbClr val="444444"/>
                </a:solidFill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Obtížnost</a:t>
            </a:r>
            <a:r>
              <a:rPr lang="cs-CZ" dirty="0">
                <a:solidFill>
                  <a:srgbClr val="444444"/>
                </a:solidFill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 zvládnutí přechodné fáze spočívá v tom, že plavec musí v krátkém časovém intervalu </a:t>
            </a:r>
            <a:r>
              <a:rPr lang="cs-CZ" b="1" dirty="0">
                <a:solidFill>
                  <a:srgbClr val="444444"/>
                </a:solidFill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splnit řadu úkolů</a:t>
            </a:r>
            <a:r>
              <a:rPr lang="cs-CZ" dirty="0">
                <a:solidFill>
                  <a:srgbClr val="444444"/>
                </a:solidFill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, bez nichž by </a:t>
            </a:r>
            <a:r>
              <a:rPr lang="cs-CZ" b="1" dirty="0">
                <a:solidFill>
                  <a:srgbClr val="444444"/>
                </a:solidFill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nebylo možno provést efektivní záběr.</a:t>
            </a:r>
            <a:r>
              <a:rPr lang="cs-CZ" dirty="0">
                <a:solidFill>
                  <a:srgbClr val="444444"/>
                </a:solidFill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 Tuto fázi lze charakterizovat tak, že plavec </a:t>
            </a:r>
            <a:r>
              <a:rPr lang="cs-CZ" b="1" dirty="0">
                <a:solidFill>
                  <a:srgbClr val="444444"/>
                </a:solidFill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„uchopí“ vodu</a:t>
            </a:r>
            <a:r>
              <a:rPr lang="cs-CZ" dirty="0">
                <a:solidFill>
                  <a:srgbClr val="444444"/>
                </a:solidFill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cs-CZ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95546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67529438-C113-424B-919B-3F7BF5A87633}"/>
              </a:ext>
            </a:extLst>
          </p:cNvPr>
          <p:cNvSpPr/>
          <p:nvPr/>
        </p:nvSpPr>
        <p:spPr>
          <a:xfrm>
            <a:off x="260059" y="159392"/>
            <a:ext cx="11056690" cy="576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  <a:spcAft>
                <a:spcPts val="1200"/>
              </a:spcAft>
            </a:pPr>
            <a:r>
              <a:rPr lang="cs-CZ" b="1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Přitahování </a:t>
            </a:r>
            <a:r>
              <a:rPr lang="cs-CZ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Zpočátku se pohybuje ruka nazad dolů, aby dosáhla své </a:t>
            </a:r>
            <a:r>
              <a:rPr lang="cs-CZ" b="1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maximální hloubky</a:t>
            </a:r>
            <a:r>
              <a:rPr lang="cs-CZ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br>
              <a:rPr lang="cs-CZ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 dosažení maximální hloubky se končetina začíná postupně </a:t>
            </a:r>
            <a:r>
              <a:rPr lang="cs-CZ" b="1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ohýbat v loketním kloubu</a:t>
            </a:r>
            <a:r>
              <a:rPr lang="cs-CZ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a dlaň směřuje k podélné ose těla. Ohýbáním v loketním kloubu nedostává ruka i blíže k tělu.</a:t>
            </a:r>
          </a:p>
          <a:p>
            <a:pPr fontAlgn="base">
              <a:lnSpc>
                <a:spcPct val="150000"/>
              </a:lnSpc>
              <a:spcAft>
                <a:spcPts val="1200"/>
              </a:spcAft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Odtlačování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Následně se končetina začíná 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opět natahovat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a následkem toho se pohybuje ruka pod břicho a odtud vně od podélné osy 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nazad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Záběr končí v oblasti kyčelního kloubu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Zde již začíná převažovat směr pohybu nahoru.</a:t>
            </a:r>
          </a:p>
          <a:p>
            <a:pPr fontAlgn="base">
              <a:lnSpc>
                <a:spcPct val="150000"/>
              </a:lnSpc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Fáze vytažení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Po ukončení záběru 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vytahuje plavec končetinu z vody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V průběhu této fáze se pohybuje ruka nahoru vpřed, a proto 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vznikají brzdící síly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Nejlepší plavci vytahují končetinu loktem napřed. </a:t>
            </a:r>
          </a:p>
          <a:p>
            <a:pPr fontAlgn="base">
              <a:lnSpc>
                <a:spcPct val="150000"/>
              </a:lnSpc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Fáze přenosu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V této fázi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jsou 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záběrové svaky uvolněné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Plavci přenášejí končetinu ve dvou variantách. Ti, kteří mají menší rozsah pohyblivosti pletenci ramenním, přenášejí končetinu nataženou poměrně nízko nad hladinou. Plavci s velkou pohyblivostí se snaží vést loket po nevyšší dráze. Uvolněné předloktí a ruka vykonávají kyvadlovitý pohyb. </a:t>
            </a:r>
          </a:p>
          <a:p>
            <a:pPr fontAlgn="base">
              <a:lnSpc>
                <a:spcPct val="150000"/>
              </a:lnSpc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lnSpc>
                <a:spcPct val="150000"/>
              </a:lnSpc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Hodnotíme-li cyklický pohyb, je třeba mít na zřeteli, že jednotlivé fáze se vzájemně podmiňují.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1200"/>
              </a:spcAft>
            </a:pPr>
            <a:endParaRPr lang="cs-CZ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98061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90468ADA-6C45-48C5-963B-6B49A408C66F}"/>
              </a:ext>
            </a:extLst>
          </p:cNvPr>
          <p:cNvSpPr/>
          <p:nvPr/>
        </p:nvSpPr>
        <p:spPr>
          <a:xfrm>
            <a:off x="755009" y="419450"/>
            <a:ext cx="8388991" cy="45116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107000"/>
              </a:lnSpc>
              <a:spcAft>
                <a:spcPts val="1200"/>
              </a:spcAft>
            </a:pPr>
            <a:r>
              <a:rPr lang="cs-CZ" sz="1600" b="1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Hlavní chyby při práci paží</a:t>
            </a:r>
          </a:p>
          <a:p>
            <a:pPr algn="ctr" fontAlgn="base">
              <a:lnSpc>
                <a:spcPct val="107000"/>
              </a:lnSpc>
              <a:spcAft>
                <a:spcPts val="1200"/>
              </a:spcAft>
            </a:pPr>
            <a:endParaRPr lang="cs-CZ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fontAlgn="base">
              <a:lnSpc>
                <a:spcPct val="107000"/>
              </a:lnSpc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cs-CZ" sz="16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paže se zasouvá vně od osy těla nebo ji naopak „kříží“</a:t>
            </a:r>
            <a:endParaRPr lang="cs-CZ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fontAlgn="base">
              <a:lnSpc>
                <a:spcPct val="107000"/>
              </a:lnSpc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cs-CZ" sz="16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nevytažená paže vpřed před začátkem záběru -zkrácený záběr vpředu</a:t>
            </a:r>
            <a:endParaRPr lang="cs-CZ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fontAlgn="base">
              <a:lnSpc>
                <a:spcPct val="107000"/>
              </a:lnSpc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cs-CZ" sz="16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nedotažení záběru do natažené paže – zkrácení záběru vzadu</a:t>
            </a:r>
            <a:endParaRPr lang="cs-CZ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fontAlgn="base">
              <a:lnSpc>
                <a:spcPct val="107000"/>
              </a:lnSpc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cs-CZ" sz="16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pokleslý loket, spuštěné rameno = neúčinný záběr</a:t>
            </a:r>
            <a:endParaRPr lang="cs-CZ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fontAlgn="base">
              <a:lnSpc>
                <a:spcPct val="107000"/>
              </a:lnSpc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cs-CZ" sz="16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úder rukama o hladinu, paže nejde do vody správně dlaní</a:t>
            </a:r>
            <a:endParaRPr lang="cs-CZ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fontAlgn="base">
              <a:lnSpc>
                <a:spcPct val="107000"/>
              </a:lnSpc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cs-CZ" sz="16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ruce příliš brzy tlačí vodu dolů, neuchopení vody</a:t>
            </a:r>
            <a:endParaRPr lang="cs-CZ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fontAlgn="base">
              <a:lnSpc>
                <a:spcPct val="107000"/>
              </a:lnSpc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cs-CZ" sz="16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záběr příliš nataženou paží – menší efektivita, plavec se zvedá z vody</a:t>
            </a:r>
            <a:endParaRPr lang="cs-CZ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fontAlgn="base">
              <a:lnSpc>
                <a:spcPct val="107000"/>
              </a:lnSpc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cs-CZ" sz="16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záběr příliš pod trup, dlaň je vedena přes podélnou osu plavce</a:t>
            </a:r>
            <a:endParaRPr lang="cs-CZ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fontAlgn="base">
              <a:lnSpc>
                <a:spcPct val="107000"/>
              </a:lnSpc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cs-CZ" sz="16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záběr příliš do strany od plavcovy podélné osy</a:t>
            </a:r>
            <a:endParaRPr lang="cs-CZ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5260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A7EC3738-869C-42DD-B9B0-1738C87D58FD}"/>
              </a:ext>
            </a:extLst>
          </p:cNvPr>
          <p:cNvSpPr/>
          <p:nvPr/>
        </p:nvSpPr>
        <p:spPr>
          <a:xfrm>
            <a:off x="369115" y="151002"/>
            <a:ext cx="11358693" cy="42473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107000"/>
              </a:lnSpc>
              <a:spcAft>
                <a:spcPts val="360"/>
              </a:spcAft>
            </a:pPr>
            <a:r>
              <a:rPr lang="cs-CZ" sz="1600" b="1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KRAUL - SOUHRA</a:t>
            </a:r>
            <a:endParaRPr lang="cs-CZ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1200"/>
              </a:spcAft>
            </a:pPr>
            <a:r>
              <a:rPr lang="cs-CZ" sz="12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Souhrou rozumíme </a:t>
            </a:r>
            <a:r>
              <a:rPr lang="cs-CZ" sz="1200" b="1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plavání pažemi a nohama při souvislém plavání</a:t>
            </a:r>
            <a:r>
              <a:rPr lang="cs-CZ" sz="12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Práci jednotlivých paží musíme synchronizovat s nádechem ve spojitosti s </a:t>
            </a:r>
            <a:r>
              <a:rPr lang="cs-CZ" sz="1200" b="1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individuálními předpoklady plavce</a:t>
            </a:r>
            <a:r>
              <a:rPr lang="cs-CZ" sz="12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(síla, práce nohou, délka pák, kloubní pohyblivost apod.).</a:t>
            </a:r>
          </a:p>
          <a:p>
            <a:pPr fontAlgn="base">
              <a:lnSpc>
                <a:spcPct val="107000"/>
              </a:lnSpc>
              <a:spcAft>
                <a:spcPts val="1200"/>
              </a:spcAft>
            </a:pPr>
            <a:r>
              <a:rPr kumimoji="0" lang="cs-CZ" altLang="cs-CZ" sz="1200" b="1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Nejobvyklej</a:t>
            </a:r>
            <a:r>
              <a:rPr kumimoji="0" lang="cs-CZ" altLang="cs-CZ" sz="1200" b="1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ší</a:t>
            </a: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způsob načasov</a:t>
            </a: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á</a:t>
            </a: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n</a:t>
            </a: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í</a:t>
            </a: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 souhry je takový, že zab</a:t>
            </a: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í</a:t>
            </a: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raj</a:t>
            </a: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í</a:t>
            </a: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c</a:t>
            </a: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í</a:t>
            </a: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 paže je v polovině z</a:t>
            </a: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á</a:t>
            </a: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běru, když se přen</a:t>
            </a: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áš</a:t>
            </a: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en</a:t>
            </a: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á</a:t>
            </a: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 ruka zasune do vody</a:t>
            </a:r>
            <a:endParaRPr lang="cs-CZ" sz="1200" dirty="0">
              <a:solidFill>
                <a:srgbClr val="444444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1200"/>
              </a:spcAft>
            </a:pPr>
            <a:endParaRPr lang="cs-CZ" sz="1200" dirty="0">
              <a:solidFill>
                <a:srgbClr val="444444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1200"/>
              </a:spcAft>
            </a:pPr>
            <a:endParaRPr lang="cs-CZ" sz="1200" dirty="0">
              <a:solidFill>
                <a:srgbClr val="444444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1200"/>
              </a:spcAft>
            </a:pPr>
            <a:endParaRPr lang="cs-CZ" sz="1200" dirty="0">
              <a:solidFill>
                <a:srgbClr val="444444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1200"/>
              </a:spcAft>
            </a:pPr>
            <a:endParaRPr lang="cs-CZ" sz="1200" dirty="0">
              <a:solidFill>
                <a:srgbClr val="444444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1200"/>
              </a:spcAft>
            </a:pPr>
            <a:endParaRPr lang="cs-CZ" sz="1200" dirty="0">
              <a:solidFill>
                <a:srgbClr val="444444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cs-CZ" sz="1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Nejčastější chyby při plavání kraulem</a:t>
            </a:r>
            <a:endParaRPr lang="cs-CZ" sz="14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lvl="0" indent="-171450" fontAlgn="base">
              <a:buFont typeface="Arial" panose="020B0604020202020204" pitchFamily="34" charset="0"/>
              <a:buChar char="•"/>
            </a:pPr>
            <a:r>
              <a:rPr lang="cs-CZ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při nádechu se plavec příliš přetáčí</a:t>
            </a:r>
          </a:p>
          <a:p>
            <a:pPr marL="171450" lvl="0" indent="-171450" fontAlgn="base">
              <a:buFont typeface="Arial" panose="020B0604020202020204" pitchFamily="34" charset="0"/>
              <a:buChar char="•"/>
            </a:pPr>
            <a:r>
              <a:rPr lang="cs-CZ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nedostatečná rotace boků – ruka se o boky „zarazí</a:t>
            </a:r>
            <a:r>
              <a:rPr lang="cs-CZ" dirty="0"/>
              <a:t>“</a:t>
            </a:r>
          </a:p>
          <a:p>
            <a:pPr marL="171450" indent="-171450" fontAlgn="base">
              <a:lnSpc>
                <a:spcPct val="107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cs-CZ" sz="1200" dirty="0">
              <a:solidFill>
                <a:srgbClr val="444444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1200"/>
              </a:spcAft>
            </a:pPr>
            <a:endParaRPr lang="cs-CZ" sz="1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5" name="Obrázek 4" descr="obrázek">
            <a:hlinkClick r:id="rId2" tooltip="&quot;Obr. 23 Nejobvyklejší způsob načasování souhry. Zdroj: Maglischo, E. W.&quot;"/>
            <a:extLst>
              <a:ext uri="{FF2B5EF4-FFF2-40B4-BE49-F238E27FC236}">
                <a16:creationId xmlns:a16="http://schemas.microsoft.com/office/drawing/2014/main" id="{4385AC41-B6B3-45CA-94C5-AEEF1F9A34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0254" y="1771650"/>
            <a:ext cx="3682766" cy="1147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D02852C-458E-4660-83A7-AFE6F815AB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771650"/>
            <a:ext cx="12192000" cy="0"/>
          </a:xfrm>
          <a:prstGeom prst="rect">
            <a:avLst/>
          </a:prstGeom>
          <a:solidFill>
            <a:srgbClr val="F6F6F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144852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1157</Words>
  <Application>Microsoft Office PowerPoint</Application>
  <PresentationFormat>Širokoúhlá obrazovka</PresentationFormat>
  <Paragraphs>81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inherit</vt:lpstr>
      <vt:lpstr>Times New Roman</vt:lpstr>
      <vt:lpstr>Wingdings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ircul</dc:creator>
  <cp:lastModifiedBy> </cp:lastModifiedBy>
  <cp:revision>3</cp:revision>
  <dcterms:created xsi:type="dcterms:W3CDTF">2020-03-21T15:19:39Z</dcterms:created>
  <dcterms:modified xsi:type="dcterms:W3CDTF">2020-03-21T15:45:14Z</dcterms:modified>
</cp:coreProperties>
</file>