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83" r:id="rId3"/>
    <p:sldId id="281" r:id="rId4"/>
    <p:sldId id="282" r:id="rId5"/>
    <p:sldId id="284" r:id="rId6"/>
    <p:sldId id="285" r:id="rId7"/>
    <p:sldId id="286" r:id="rId8"/>
    <p:sldId id="287" r:id="rId9"/>
    <p:sldId id="290" r:id="rId10"/>
    <p:sldId id="292" r:id="rId11"/>
    <p:sldId id="293" r:id="rId12"/>
    <p:sldId id="298" r:id="rId13"/>
    <p:sldId id="257" r:id="rId14"/>
    <p:sldId id="294" r:id="rId15"/>
    <p:sldId id="295" r:id="rId16"/>
    <p:sldId id="296" r:id="rId17"/>
    <p:sldId id="297" r:id="rId18"/>
    <p:sldId id="299" r:id="rId19"/>
    <p:sldId id="300" r:id="rId20"/>
    <p:sldId id="301" r:id="rId21"/>
    <p:sldId id="302" r:id="rId22"/>
    <p:sldId id="303" r:id="rId23"/>
    <p:sldId id="278" r:id="rId24"/>
    <p:sldId id="277" r:id="rId25"/>
    <p:sldId id="279" r:id="rId26"/>
    <p:sldId id="291" r:id="rId27"/>
    <p:sldId id="304" r:id="rId28"/>
    <p:sldId id="280" r:id="rId29"/>
    <p:sldId id="259" r:id="rId30"/>
    <p:sldId id="260" r:id="rId31"/>
    <p:sldId id="261" r:id="rId32"/>
    <p:sldId id="276" r:id="rId33"/>
    <p:sldId id="262" r:id="rId34"/>
    <p:sldId id="263" r:id="rId35"/>
    <p:sldId id="265" r:id="rId36"/>
    <p:sldId id="264" r:id="rId37"/>
    <p:sldId id="274" r:id="rId38"/>
    <p:sldId id="266" r:id="rId39"/>
    <p:sldId id="267" r:id="rId40"/>
    <p:sldId id="268" r:id="rId41"/>
    <p:sldId id="269" r:id="rId42"/>
    <p:sldId id="306" r:id="rId43"/>
    <p:sldId id="270" r:id="rId44"/>
    <p:sldId id="271" r:id="rId45"/>
    <p:sldId id="275" r:id="rId46"/>
    <p:sldId id="272" r:id="rId47"/>
    <p:sldId id="273" r:id="rId48"/>
    <p:sldId id="305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2" d="100"/>
          <a:sy n="82" d="100"/>
        </p:scale>
        <p:origin x="2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9E48216-C4D1-7618-C388-2E6FB597B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7B8A04FC-9BCA-663D-B5FD-AF9715EF2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90FE491-A822-1749-A6D8-DB4902A7C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C1C5-4389-407E-8B70-54D815011EE0}" type="datetimeFigureOut">
              <a:rPr lang="cs-CZ" smtClean="0"/>
              <a:t>2. 1. 2025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5FB4DC4-C9C1-EA9B-C915-F61B9AE8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2B505451-326E-D577-EA74-A5F2FE4B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83BB-ED35-41C1-B840-B74D23DC93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0310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B01D4C1-5481-7D78-07F2-375A3B609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F8F9A8C0-ED72-2F5C-DA26-98DDCDF61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AB8BDF1D-E5B8-B007-A7B3-EAE8489AD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C1C5-4389-407E-8B70-54D815011EE0}" type="datetimeFigureOut">
              <a:rPr lang="cs-CZ" smtClean="0"/>
              <a:t>2. 1. 2025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6A80744-642F-5F37-E74D-6EC656065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F6F81CD-D2F0-1CA1-085F-AADA661D8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83BB-ED35-41C1-B840-B74D23DC93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43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1204409B-B873-76E4-5F35-DDD6A3AA93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D79F62A6-704C-11C0-6E6D-17913736B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D5F9AB7-DBA1-A273-1AEE-97B21FC7B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C1C5-4389-407E-8B70-54D815011EE0}" type="datetimeFigureOut">
              <a:rPr lang="cs-CZ" smtClean="0"/>
              <a:t>2. 1. 2025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7F902D6-9BAA-0E72-F3A5-83244ECF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F503309-6008-A05E-C6B5-7CF06D3AF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83BB-ED35-41C1-B840-B74D23DC93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830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DEC6219-C4CE-1EFF-1D2B-7A8EACC28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EBBD56F-B575-3F57-3EDF-DBE7039AF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3FACD1C-F7B6-FCFC-BA8B-BC8C01453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C1C5-4389-407E-8B70-54D815011EE0}" type="datetimeFigureOut">
              <a:rPr lang="cs-CZ" smtClean="0"/>
              <a:t>2. 1. 2025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BA9171B5-5F4E-0E2A-4FE1-5F65AA39E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B68B4CD-DFE3-6499-E325-E938A9321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83BB-ED35-41C1-B840-B74D23DC93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362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AE5F6CA-5711-C320-83AF-EAD598E25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1EB7E67B-A93C-345E-4CB4-E15F1EDBB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65CA1A7C-7324-F892-DD15-824CB4681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C1C5-4389-407E-8B70-54D815011EE0}" type="datetimeFigureOut">
              <a:rPr lang="cs-CZ" smtClean="0"/>
              <a:t>2. 1. 2025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AE28D10-DE09-104F-AD81-8DE9DB8B3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B801335A-073E-67FB-1F37-1CF596A11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83BB-ED35-41C1-B840-B74D23DC93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171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D333A64-8478-4FB0-0E78-69FE584E6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FADDF93-73BC-8440-5F98-2D13ABA086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5B37E915-259D-F632-7092-A9130994AC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D5CC50A-1F66-6F7A-5FEC-DA6A12AA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C1C5-4389-407E-8B70-54D815011EE0}" type="datetimeFigureOut">
              <a:rPr lang="cs-CZ" smtClean="0"/>
              <a:t>2. 1. 2025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484A7CB0-98D9-E186-8065-C698388BC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938514CE-E430-0E0C-F417-7DFF6CA33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83BB-ED35-41C1-B840-B74D23DC93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235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54A3FDE-67D4-F616-0A31-41F7012B8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E0FD59CA-BAE9-5EEE-DBD1-1D4CEA108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C04A835C-F2C1-EB94-98B8-D2C667C9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45CEC362-5A8A-AA28-0B64-2469359F9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44F5A02C-0999-4502-1077-D3E7A06E21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3A41652-7CB2-75B0-E9C0-9A9458F11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C1C5-4389-407E-8B70-54D815011EE0}" type="datetimeFigureOut">
              <a:rPr lang="cs-CZ" smtClean="0"/>
              <a:t>2. 1. 2025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113E2BF6-94A1-5BF6-E4CD-3331DF881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4726000F-1B45-5340-986A-3F6EAA4F2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83BB-ED35-41C1-B840-B74D23DC93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52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5CB2DA0-2995-EAF8-0784-C473BAAFF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4B788016-3351-19D3-21E9-4B556FD7A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C1C5-4389-407E-8B70-54D815011EE0}" type="datetimeFigureOut">
              <a:rPr lang="cs-CZ" smtClean="0"/>
              <a:t>2. 1. 2025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3D1DE9B2-E77E-E030-FB1D-BCB99366E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E07F072C-6B11-2978-B43C-E5241F065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83BB-ED35-41C1-B840-B74D23DC93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297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119D4E25-BD3C-4112-15A3-D32F63831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C1C5-4389-407E-8B70-54D815011EE0}" type="datetimeFigureOut">
              <a:rPr lang="cs-CZ" smtClean="0"/>
              <a:t>2. 1. 2025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57970C8B-67A8-61A0-F8F2-7F437195D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782735FD-9A1A-F247-82F7-4E2671D25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83BB-ED35-41C1-B840-B74D23DC93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92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DB9FE70-B41E-9704-B3C7-2705C6DC7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59DBCA6-DA1B-121E-28B4-86C7041CC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C5E2D80A-26E5-A5F3-17D6-E410FFF9A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A902B88E-68C1-0728-F27D-BEE192EF9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C1C5-4389-407E-8B70-54D815011EE0}" type="datetimeFigureOut">
              <a:rPr lang="cs-CZ" smtClean="0"/>
              <a:t>2. 1. 2025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D5B354DE-9902-D5D9-9F0E-AD62AECD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3B7ED427-826B-3F4C-D5B9-3A2235DE2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83BB-ED35-41C1-B840-B74D23DC93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8974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D5FEE8D-8188-0E5E-4C93-D03F1857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04C7B059-78DD-1739-CAE6-ED955D11A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F837760F-0672-8780-F390-FFCB9583A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D5D6999-D554-795F-7332-831D3A4D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C1C5-4389-407E-8B70-54D815011EE0}" type="datetimeFigureOut">
              <a:rPr lang="cs-CZ" smtClean="0"/>
              <a:t>2. 1. 2025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34820DCD-8155-CA89-1D8B-85635BC5A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6B65667-6CFF-B8CC-E098-1FB1C3F0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E83BB-ED35-41C1-B840-B74D23DC93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6642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0B8FEC5A-2BE8-86E5-F0B1-95D2D9B7C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E473474-4286-2845-B051-299FCE666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5CB459E3-CBE0-8125-EC22-267E0F04EA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C1C5-4389-407E-8B70-54D815011EE0}" type="datetimeFigureOut">
              <a:rPr lang="cs-CZ" smtClean="0"/>
              <a:t>2. 1. 2025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9D7A4A5A-6BAF-EE51-912E-0D8B231DE1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CA08FA6-5966-A20B-73E1-9F0ECEA60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E83BB-ED35-41C1-B840-B74D23DC93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69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CECB40-A5F8-D0BF-7783-1542262DA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157C906-A90B-5D58-5CCE-0C15D94D3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672858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b="1"/>
              <a:t/>
            </a:r>
            <a:br>
              <a:rPr lang="cs-CZ" b="1"/>
            </a:br>
            <a:r>
              <a:rPr lang="cs-CZ" b="1"/>
              <a:t/>
            </a:r>
            <a:br>
              <a:rPr lang="cs-CZ" b="1"/>
            </a:br>
            <a:r>
              <a:rPr lang="cs-CZ" b="1">
                <a:latin typeface="+mn-lt"/>
              </a:rPr>
              <a:t>Puškinův </a:t>
            </a:r>
            <a:r>
              <a:rPr lang="cs-CZ" b="1" i="1">
                <a:latin typeface="+mn-lt"/>
              </a:rPr>
              <a:t>Evžen Oněgin</a:t>
            </a:r>
            <a:r>
              <a:rPr lang="cs-CZ" b="1">
                <a:latin typeface="+mn-lt"/>
              </a:rPr>
              <a:t> (1833) </a:t>
            </a:r>
            <a:br>
              <a:rPr lang="cs-CZ" b="1">
                <a:latin typeface="+mn-lt"/>
              </a:rPr>
            </a:br>
            <a:r>
              <a:rPr lang="cs-CZ" b="1">
                <a:latin typeface="+mn-lt"/>
              </a:rPr>
              <a:t>v českých překladech</a:t>
            </a:r>
          </a:p>
        </p:txBody>
      </p:sp>
    </p:spTree>
    <p:extLst>
      <p:ext uri="{BB962C8B-B14F-4D97-AF65-F5344CB8AC3E}">
        <p14:creationId xmlns:p14="http://schemas.microsoft.com/office/powerpoint/2010/main" val="3283325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380344D4-46A7-DC4E-9C9C-611FB5AD4555}"/>
              </a:ext>
            </a:extLst>
          </p:cNvPr>
          <p:cNvSpPr txBox="1"/>
          <p:nvPr/>
        </p:nvSpPr>
        <p:spPr>
          <a:xfrm>
            <a:off x="2811110" y="965029"/>
            <a:ext cx="6983299" cy="4633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/>
              <a:t>Rozhovor nakladatele s básníkem</a:t>
            </a:r>
            <a:endParaRPr lang="cs-CZ" sz="2800"/>
          </a:p>
          <a:p>
            <a:endParaRPr lang="cs-CZ" sz="2800"/>
          </a:p>
          <a:p>
            <a:endParaRPr lang="cs-CZ" sz="280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Víte, co knih se v skladech válí?</a:t>
            </a:r>
            <a:endParaRPr lang="cs-CZ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vaše vždy se rozprodaly,</a:t>
            </a:r>
            <a:endParaRPr lang="cs-CZ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každý vás chválí, chce jen vás.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800" spc="4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					1824</a:t>
            </a:r>
            <a:endParaRPr lang="cs-CZ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440418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75442000-E68F-9DD3-9E81-DDC6C20AF305}"/>
              </a:ext>
            </a:extLst>
          </p:cNvPr>
          <p:cNvSpPr txBox="1"/>
          <p:nvPr/>
        </p:nvSpPr>
        <p:spPr>
          <a:xfrm>
            <a:off x="233383" y="104185"/>
            <a:ext cx="11328612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/>
              <a:t>Můj strýc byl mužem cti, a v době, 	Tak rozjímal hoch lehké krve,</a:t>
            </a:r>
          </a:p>
          <a:p>
            <a:r>
              <a:rPr lang="cs-CZ" sz="2800"/>
              <a:t>kdy opravdu se roznemoh,		když dostavník prach za ním zdvih,</a:t>
            </a:r>
          </a:p>
          <a:p>
            <a:r>
              <a:rPr lang="cs-CZ" sz="2800"/>
              <a:t>všem lidem vnukal úctu k sobě,		po vůli Dia stav se prve</a:t>
            </a:r>
          </a:p>
          <a:p>
            <a:r>
              <a:rPr lang="cs-CZ" sz="2800"/>
              <a:t>což bylo nejlepší, co moh.		dědicem všech svých příbuzných.</a:t>
            </a:r>
          </a:p>
          <a:p>
            <a:r>
              <a:rPr lang="cs-CZ" sz="2800"/>
              <a:t>Kde lepší vzor se vidět udá?</a:t>
            </a:r>
          </a:p>
          <a:p>
            <a:r>
              <a:rPr lang="cs-CZ" sz="2800"/>
              <a:t>Můj Bože, jaká to však nuda,				</a:t>
            </a:r>
            <a:r>
              <a:rPr lang="cs-CZ" sz="2800" b="1"/>
              <a:t>Evžen Oněgin</a:t>
            </a:r>
            <a:r>
              <a:rPr lang="cs-CZ" sz="2800"/>
              <a:t> (1833)</a:t>
            </a:r>
          </a:p>
          <a:p>
            <a:r>
              <a:rPr lang="cs-CZ" sz="2800"/>
              <a:t>s nemocným sedět noc i den				</a:t>
            </a:r>
          </a:p>
          <a:p>
            <a:r>
              <a:rPr lang="cs-CZ" sz="2800"/>
              <a:t>a na krok nedostat se ven!				(přel. Josef Hora)</a:t>
            </a:r>
          </a:p>
          <a:p>
            <a:r>
              <a:rPr lang="cs-CZ" sz="2800"/>
              <a:t>Jaká to přetvářka v mém věku,</a:t>
            </a:r>
          </a:p>
          <a:p>
            <a:r>
              <a:rPr lang="cs-CZ" sz="2800"/>
              <a:t>baviti položivého,</a:t>
            </a:r>
          </a:p>
          <a:p>
            <a:r>
              <a:rPr lang="cs-CZ" sz="2800"/>
              <a:t>podušky rovnat pod něho</a:t>
            </a:r>
          </a:p>
          <a:p>
            <a:r>
              <a:rPr lang="cs-CZ" sz="2800"/>
              <a:t>a chmurně nad přípravou léků</a:t>
            </a:r>
          </a:p>
          <a:p>
            <a:r>
              <a:rPr lang="cs-CZ" sz="2800"/>
              <a:t>vzdychat a přitom myslit zas:</a:t>
            </a:r>
          </a:p>
          <a:p>
            <a:r>
              <a:rPr lang="cs-CZ" sz="2800"/>
              <a:t>Kdy konečně tě vezme ďas?</a:t>
            </a:r>
          </a:p>
          <a:p>
            <a:endParaRPr lang="cs-CZ" sz="2800"/>
          </a:p>
          <a:p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1743967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58CFE09D-4021-A05F-CE56-32CC40E4AA3E}"/>
              </a:ext>
            </a:extLst>
          </p:cNvPr>
          <p:cNvSpPr txBox="1"/>
          <p:nvPr/>
        </p:nvSpPr>
        <p:spPr>
          <a:xfrm>
            <a:off x="2413000" y="1055916"/>
            <a:ext cx="6096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/>
              <a:t>Так думал </a:t>
            </a:r>
            <a:r>
              <a:rPr lang="ru-RU" sz="3200" b="1"/>
              <a:t>молодой повеса</a:t>
            </a:r>
            <a:r>
              <a:rPr lang="ru-RU" sz="3200"/>
              <a:t>,</a:t>
            </a:r>
          </a:p>
          <a:p>
            <a:r>
              <a:rPr lang="ru-RU" sz="3200"/>
              <a:t>Летя в пыли на почтовых,</a:t>
            </a:r>
          </a:p>
          <a:p>
            <a:r>
              <a:rPr lang="ru-RU" sz="3200"/>
              <a:t>Всевышней волею Зевеса</a:t>
            </a:r>
          </a:p>
          <a:p>
            <a:r>
              <a:rPr lang="ru-RU" sz="3200"/>
              <a:t>Наследник всех своих родных.</a:t>
            </a:r>
            <a:endParaRPr lang="cs-CZ" sz="3200"/>
          </a:p>
        </p:txBody>
      </p:sp>
    </p:spTree>
    <p:extLst>
      <p:ext uri="{BB962C8B-B14F-4D97-AF65-F5344CB8AC3E}">
        <p14:creationId xmlns:p14="http://schemas.microsoft.com/office/powerpoint/2010/main" val="2514149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61EC6F97-8180-25E4-E726-637E74B88710}"/>
              </a:ext>
            </a:extLst>
          </p:cNvPr>
          <p:cNvSpPr txBox="1"/>
          <p:nvPr/>
        </p:nvSpPr>
        <p:spPr>
          <a:xfrm>
            <a:off x="286946" y="283423"/>
            <a:ext cx="11814507" cy="4868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000"/>
              <a:t>KOMPLETY					TORZA		</a:t>
            </a:r>
          </a:p>
          <a:p>
            <a:pPr>
              <a:lnSpc>
                <a:spcPct val="150000"/>
              </a:lnSpc>
            </a:pPr>
            <a:r>
              <a:rPr lang="cs-CZ" sz="3000"/>
              <a:t>Václav Čeněk </a:t>
            </a:r>
            <a:r>
              <a:rPr lang="cs-CZ" sz="3000" b="1"/>
              <a:t>Bendl</a:t>
            </a:r>
            <a:r>
              <a:rPr lang="cs-CZ" sz="3000"/>
              <a:t> (1860)		</a:t>
            </a:r>
            <a:r>
              <a:rPr lang="cs-CZ" sz="3000" spc="4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Jan Evangelista </a:t>
            </a:r>
            <a:r>
              <a:rPr lang="cs-CZ" sz="3000" b="1" spc="4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Purkyně</a:t>
            </a:r>
            <a:r>
              <a:rPr lang="cs-CZ" sz="3000" spc="4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(30. l. 19. st.)</a:t>
            </a:r>
            <a:endParaRPr lang="cs-CZ" sz="3000"/>
          </a:p>
          <a:p>
            <a:pPr>
              <a:lnSpc>
                <a:spcPct val="150000"/>
              </a:lnSpc>
            </a:pPr>
            <a:r>
              <a:rPr lang="cs-CZ" sz="3000"/>
              <a:t>Václav Alois </a:t>
            </a:r>
            <a:r>
              <a:rPr lang="cs-CZ" sz="3000" b="1"/>
              <a:t>Jung</a:t>
            </a:r>
            <a:r>
              <a:rPr lang="cs-CZ" sz="3000"/>
              <a:t> (1892)</a:t>
            </a:r>
          </a:p>
          <a:p>
            <a:pPr>
              <a:lnSpc>
                <a:spcPct val="150000"/>
              </a:lnSpc>
            </a:pPr>
            <a:endParaRPr lang="cs-CZ" sz="3000"/>
          </a:p>
          <a:p>
            <a:pPr>
              <a:lnSpc>
                <a:spcPct val="150000"/>
              </a:lnSpc>
            </a:pPr>
            <a:r>
              <a:rPr lang="cs-CZ" sz="3000"/>
              <a:t>Josef </a:t>
            </a:r>
            <a:r>
              <a:rPr lang="cs-CZ" sz="3000" b="1"/>
              <a:t>Hora</a:t>
            </a:r>
            <a:r>
              <a:rPr lang="cs-CZ" sz="3000"/>
              <a:t> (1937)				Jindřich </a:t>
            </a:r>
            <a:r>
              <a:rPr lang="cs-CZ" sz="3000" b="1"/>
              <a:t>Najman </a:t>
            </a:r>
            <a:r>
              <a:rPr lang="ru-RU" sz="3000"/>
              <a:t>(</a:t>
            </a:r>
            <a:r>
              <a:rPr lang="cs-CZ" sz="3000"/>
              <a:t>1935)</a:t>
            </a:r>
          </a:p>
          <a:p>
            <a:pPr>
              <a:lnSpc>
                <a:spcPct val="150000"/>
              </a:lnSpc>
            </a:pPr>
            <a:r>
              <a:rPr lang="cs-CZ" sz="3000"/>
              <a:t>Olga </a:t>
            </a:r>
            <a:r>
              <a:rPr lang="cs-CZ" sz="3000" b="1"/>
              <a:t>Mašková</a:t>
            </a:r>
            <a:r>
              <a:rPr lang="cs-CZ" sz="3000"/>
              <a:t> (1966)			Emanuel </a:t>
            </a:r>
            <a:r>
              <a:rPr lang="cs-CZ" sz="3000" b="1"/>
              <a:t>Frynta</a:t>
            </a:r>
            <a:r>
              <a:rPr lang="cs-CZ" sz="3000"/>
              <a:t> (70. l. 20. st.)</a:t>
            </a:r>
          </a:p>
          <a:p>
            <a:pPr>
              <a:lnSpc>
                <a:spcPct val="150000"/>
              </a:lnSpc>
            </a:pPr>
            <a:r>
              <a:rPr lang="cs-CZ" sz="3000"/>
              <a:t>Milan </a:t>
            </a:r>
            <a:r>
              <a:rPr lang="cs-CZ" sz="3000" b="1"/>
              <a:t>Dvořák</a:t>
            </a:r>
            <a:r>
              <a:rPr lang="cs-CZ" sz="3000"/>
              <a:t> (1999)</a:t>
            </a:r>
          </a:p>
        </p:txBody>
      </p:sp>
    </p:spTree>
    <p:extLst>
      <p:ext uri="{BB962C8B-B14F-4D97-AF65-F5344CB8AC3E}">
        <p14:creationId xmlns:p14="http://schemas.microsoft.com/office/powerpoint/2010/main" val="3117419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F626DDA4-9C9F-0D93-CBF4-FABCFF33BECE}"/>
              </a:ext>
            </a:extLst>
          </p:cNvPr>
          <p:cNvSpPr txBox="1"/>
          <p:nvPr/>
        </p:nvSpPr>
        <p:spPr>
          <a:xfrm>
            <a:off x="584412" y="225161"/>
            <a:ext cx="10163943" cy="6590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Však, Bože milý, jak to mučí,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 chorým tu sedět noc i den,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nevycházeti krokem ven!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Jaké to nízké podlézání 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položivého baviti,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podušky jemu spraviti,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outrpně</a:t>
            </a:r>
            <a:r>
              <a:rPr lang="cs-CZ" sz="2800" spc="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dávat užívání</a:t>
            </a:r>
            <a:r>
              <a:rPr lang="cs-CZ" sz="2800" spc="4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               </a:t>
            </a:r>
            <a:r>
              <a:rPr lang="cs-CZ" sz="2800" spc="40" dirty="0" smtClean="0">
                <a:latin typeface="Calibri" panose="020F0502020204030204" pitchFamily="34" charset="0"/>
                <a:ea typeface="Calibri" panose="020F0502020204030204" pitchFamily="34" charset="0"/>
              </a:rPr>
              <a:t>[= lék k (vnitřnímu) užívání]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vzdýchat</a:t>
            </a:r>
            <a:r>
              <a:rPr lang="cs-CZ" sz="2800" spc="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myslet u sebe: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kýž</a:t>
            </a:r>
            <a:r>
              <a:rPr lang="cs-CZ" sz="2800" spc="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čert si přijde pro tebe!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800" spc="4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Tak dumá prostopášník mladý	   (Purkyně, 30. l. 19. st.)</a:t>
            </a:r>
          </a:p>
          <a:p>
            <a:r>
              <a:rPr lang="cs-CZ" sz="2800" spc="40" dirty="0">
                <a:latin typeface="Calibri" panose="020F0502020204030204" pitchFamily="34" charset="0"/>
                <a:ea typeface="Calibri" panose="020F0502020204030204" pitchFamily="34" charset="0"/>
              </a:rPr>
              <a:t>						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417598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1EB8EC5F-4722-D84B-9B1F-F2E74100718A}"/>
              </a:ext>
            </a:extLst>
          </p:cNvPr>
          <p:cNvSpPr txBox="1"/>
          <p:nvPr/>
        </p:nvSpPr>
        <p:spPr>
          <a:xfrm>
            <a:off x="1546261" y="354459"/>
            <a:ext cx="8743307" cy="7513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/>
              <a:t>Tak dumá </a:t>
            </a:r>
            <a:r>
              <a:rPr lang="cs-CZ" sz="2000" b="1"/>
              <a:t>prostopášník</a:t>
            </a:r>
            <a:r>
              <a:rPr lang="cs-CZ" sz="2000"/>
              <a:t> mladý 		PURKYNĚ, 30. l. 19. st.</a:t>
            </a:r>
          </a:p>
          <a:p>
            <a:endParaRPr lang="cs-CZ" sz="2000"/>
          </a:p>
          <a:p>
            <a:r>
              <a:rPr lang="cs-CZ" sz="2000"/>
              <a:t>Myšlénky totě </a:t>
            </a:r>
            <a:r>
              <a:rPr lang="cs-CZ" sz="2000" b="1"/>
              <a:t>hejska</a:t>
            </a:r>
            <a:r>
              <a:rPr lang="cs-CZ" sz="2000"/>
              <a:t> moderního    		BENDL, 1860</a:t>
            </a:r>
          </a:p>
          <a:p>
            <a:endParaRPr lang="cs-CZ" sz="2000"/>
          </a:p>
          <a:p>
            <a:r>
              <a:rPr lang="cs-CZ" sz="20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 dumal </a:t>
            </a:r>
            <a:r>
              <a:rPr lang="cs-CZ" sz="2000" b="1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šibeničník</a:t>
            </a:r>
            <a:r>
              <a:rPr lang="cs-CZ" sz="20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mladý 		JUNG, 1892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000"/>
          </a:p>
          <a:p>
            <a:r>
              <a:rPr lang="cs-CZ" sz="2000" spc="4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Tak soudil </a:t>
            </a:r>
            <a:r>
              <a:rPr lang="cs-CZ" sz="2000" b="1" spc="4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potřeštěnec</a:t>
            </a:r>
            <a:r>
              <a:rPr lang="cs-CZ" sz="2000" spc="4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mladý 		NAJMAN, 1935</a:t>
            </a:r>
          </a:p>
          <a:p>
            <a:endParaRPr lang="cs-CZ" sz="2000" spc="4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sz="2000" spc="4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Tak rozjímal </a:t>
            </a:r>
            <a:r>
              <a:rPr lang="cs-CZ" sz="2000" b="1" spc="4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hoch lehké krve</a:t>
            </a:r>
            <a:r>
              <a:rPr lang="cs-CZ" sz="2000" spc="4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		HORA, 1937</a:t>
            </a:r>
          </a:p>
          <a:p>
            <a:endParaRPr lang="cs-CZ" sz="2000" spc="4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v dostavníku létlo hlavou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000" b="1" spc="4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větroplachovi</a:t>
            </a:r>
            <a:r>
              <a:rPr lang="cs-CZ" sz="2000" spc="4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nad jiné			MAŠKOVÁ, 1966</a:t>
            </a:r>
          </a:p>
          <a:p>
            <a:endParaRPr lang="cs-CZ" sz="2000" spc="4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sz="2000" spc="40">
                <a:latin typeface="Calibri" panose="020F0502020204030204" pitchFamily="34" charset="0"/>
                <a:ea typeface="Calibri" panose="020F0502020204030204" pitchFamily="34" charset="0"/>
              </a:rPr>
              <a:t>???					FRYNTA, 70. l. 20. st.</a:t>
            </a:r>
          </a:p>
          <a:p>
            <a:endParaRPr lang="cs-CZ" sz="2000" spc="4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Таk mladý </a:t>
            </a:r>
            <a:r>
              <a:rPr lang="cs-CZ" sz="2000" b="1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hejsek</a:t>
            </a:r>
            <a:r>
              <a:rPr lang="cs-CZ" sz="20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vlastní osud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hodnotil v dostavníku   			DVOŘÁK, 1999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/>
          </a:p>
          <a:p>
            <a:endParaRPr lang="cs-CZ"/>
          </a:p>
          <a:p>
            <a:r>
              <a:rPr lang="cs-CZ"/>
              <a:t> </a:t>
            </a: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2869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9BB45E7A-53F4-96AB-65C4-CE0BD267001B}"/>
              </a:ext>
            </a:extLst>
          </p:cNvPr>
          <p:cNvSpPr txBox="1"/>
          <p:nvPr/>
        </p:nvSpPr>
        <p:spPr>
          <a:xfrm>
            <a:off x="1850632" y="267506"/>
            <a:ext cx="7822487" cy="645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Můj Oněgin je na svobodě.</a:t>
            </a:r>
            <a:endParaRPr lang="cs-CZ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Jak </a:t>
            </a:r>
            <a:r>
              <a:rPr lang="cs-CZ" sz="2800" b="1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dandy</a:t>
            </a:r>
            <a:r>
              <a:rPr lang="cs-CZ" sz="28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 Londýna si chodě,</a:t>
            </a:r>
            <a:endParaRPr lang="cs-CZ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vždy v módních šatech, načesán,</a:t>
            </a:r>
            <a:endParaRPr lang="cs-CZ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vpad do společnosti jak pán.</a:t>
            </a:r>
            <a:endParaRPr lang="cs-CZ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ovládal již, a ne špatně,</a:t>
            </a:r>
            <a:endParaRPr lang="cs-CZ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franštinu, bezvadně jí psal,</a:t>
            </a:r>
            <a:endParaRPr lang="cs-CZ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mazurku lehce tancoval</a:t>
            </a:r>
            <a:endParaRPr lang="cs-CZ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ukláněl se elegantně.</a:t>
            </a:r>
            <a:endParaRPr lang="cs-CZ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Svět usoudil – co více chtít? – </a:t>
            </a:r>
            <a:endParaRPr lang="cs-CZ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800" spc="4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že moudrý, milý musí být.</a:t>
            </a:r>
          </a:p>
          <a:p>
            <a:r>
              <a:rPr lang="cs-CZ" sz="2800" spc="40">
                <a:latin typeface="Calibri" panose="020F0502020204030204" pitchFamily="34" charset="0"/>
                <a:ea typeface="Calibri" panose="020F0502020204030204" pitchFamily="34" charset="0"/>
              </a:rPr>
              <a:t>			</a:t>
            </a:r>
          </a:p>
          <a:p>
            <a:r>
              <a:rPr lang="cs-CZ" sz="2800" spc="40">
                <a:latin typeface="Calibri" panose="020F0502020204030204" pitchFamily="34" charset="0"/>
                <a:ea typeface="Calibri" panose="020F0502020204030204" pitchFamily="34" charset="0"/>
              </a:rPr>
              <a:t>				přel. Josef HORA, 1937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859374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8E4F8D9F-E45A-C829-78AD-B5923DE6787D}"/>
              </a:ext>
            </a:extLst>
          </p:cNvPr>
          <p:cNvSpPr txBox="1"/>
          <p:nvPr/>
        </p:nvSpPr>
        <p:spPr>
          <a:xfrm>
            <a:off x="703780" y="688369"/>
            <a:ext cx="890769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spc="4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Dandyové svůj život přeměnili na veřejně předváděné umělecké dílo. Každá strojená póza byla pečlivě nazkoušená. Jak chodili, jak stáli, jak vstupovali </a:t>
            </a:r>
          </a:p>
          <a:p>
            <a:r>
              <a:rPr lang="cs-CZ" sz="2800" spc="4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 místnosti nebo jak z ní naopak odcházeli, jak seděli a jak skládali ruce, jak se smáli či pokyvovali hlavami — každý postoj a gesto byly detailně předepsány. Proto byla na stěnách tanečních sálů a přijímacích salonů rozvěšena zrcadla, aby v nich elegantní svět mohl sledovat vlastní výstupy. </a:t>
            </a:r>
            <a:r>
              <a:rPr lang="cs-CZ" sz="2800" u="sng" spc="4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Smyslem bylo nikoliv být, ale vypadat</a:t>
            </a:r>
            <a:r>
              <a:rPr lang="cs-CZ" sz="2800" spc="4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endParaRPr lang="cs-CZ" sz="2800" spc="4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sz="2800" spc="40">
                <a:latin typeface="Calibri" panose="020F0502020204030204" pitchFamily="34" charset="0"/>
                <a:ea typeface="Calibri" panose="020F0502020204030204" pitchFamily="34" charset="0"/>
              </a:rPr>
              <a:t>						</a:t>
            </a:r>
            <a:r>
              <a:rPr lang="cs-CZ" sz="2800" b="1" spc="40">
                <a:latin typeface="Calibri" panose="020F0502020204030204" pitchFamily="34" charset="0"/>
                <a:ea typeface="Calibri" panose="020F0502020204030204" pitchFamily="34" charset="0"/>
              </a:rPr>
              <a:t>Orlando FIGES, 2002</a:t>
            </a:r>
            <a:endParaRPr lang="cs-CZ" sz="2800" b="1"/>
          </a:p>
        </p:txBody>
      </p:sp>
    </p:spTree>
    <p:extLst>
      <p:ext uri="{BB962C8B-B14F-4D97-AF65-F5344CB8AC3E}">
        <p14:creationId xmlns:p14="http://schemas.microsoft.com/office/powerpoint/2010/main" val="748415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54777171-DC38-D17E-6DE0-AFAC5DB3DBF1}"/>
              </a:ext>
            </a:extLst>
          </p:cNvPr>
          <p:cNvSpPr txBox="1"/>
          <p:nvPr/>
        </p:nvSpPr>
        <p:spPr>
          <a:xfrm>
            <a:off x="1219200" y="462340"/>
            <a:ext cx="730504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800"/>
              <a:t>Oněgin – soudili tak mnozí,</a:t>
            </a:r>
          </a:p>
          <a:p>
            <a:pPr>
              <a:spcAft>
                <a:spcPts val="600"/>
              </a:spcAft>
            </a:pPr>
            <a:r>
              <a:rPr lang="cs-CZ" sz="2800"/>
              <a:t>jichž přísných kritik svět se hrozí,</a:t>
            </a:r>
          </a:p>
          <a:p>
            <a:pPr>
              <a:spcAft>
                <a:spcPts val="600"/>
              </a:spcAft>
            </a:pPr>
            <a:r>
              <a:rPr lang="cs-CZ" sz="2800"/>
              <a:t>hoch vzdělaný byl, </a:t>
            </a:r>
            <a:r>
              <a:rPr lang="cs-CZ" sz="2800" b="1"/>
              <a:t>pedant</a:t>
            </a:r>
            <a:r>
              <a:rPr lang="cs-CZ" sz="2800"/>
              <a:t> však.</a:t>
            </a:r>
          </a:p>
          <a:p>
            <a:pPr>
              <a:spcAft>
                <a:spcPts val="600"/>
              </a:spcAft>
            </a:pPr>
            <a:r>
              <a:rPr lang="cs-CZ" sz="2800"/>
              <a:t>Měl onen talent, šťastný tak,</a:t>
            </a:r>
          </a:p>
          <a:p>
            <a:pPr>
              <a:spcAft>
                <a:spcPts val="600"/>
              </a:spcAft>
            </a:pPr>
            <a:r>
              <a:rPr lang="cs-CZ" sz="2800"/>
              <a:t>nenuceně se v rozhovoru</a:t>
            </a:r>
          </a:p>
          <a:p>
            <a:pPr>
              <a:spcAft>
                <a:spcPts val="600"/>
              </a:spcAft>
            </a:pPr>
            <a:r>
              <a:rPr lang="cs-CZ" sz="2800"/>
              <a:t>dotýkat zlehka věcí všech,</a:t>
            </a:r>
          </a:p>
          <a:p>
            <a:pPr>
              <a:spcAft>
                <a:spcPts val="600"/>
              </a:spcAft>
            </a:pPr>
            <a:r>
              <a:rPr lang="cs-CZ" sz="2800"/>
              <a:t>jindy však s moudrou tváří střeh</a:t>
            </a:r>
          </a:p>
          <a:p>
            <a:pPr>
              <a:spcAft>
                <a:spcPts val="600"/>
              </a:spcAft>
            </a:pPr>
            <a:r>
              <a:rPr lang="cs-CZ" sz="2800"/>
              <a:t>si mlčení své v těžkém sporu.</a:t>
            </a:r>
          </a:p>
          <a:p>
            <a:pPr>
              <a:spcAft>
                <a:spcPts val="600"/>
              </a:spcAft>
            </a:pPr>
            <a:r>
              <a:rPr lang="cs-CZ" sz="2800"/>
              <a:t>A nenadálý epigram</a:t>
            </a:r>
          </a:p>
          <a:p>
            <a:pPr>
              <a:spcAft>
                <a:spcPts val="600"/>
              </a:spcAft>
            </a:pPr>
            <a:r>
              <a:rPr lang="cs-CZ" sz="2800"/>
              <a:t>mu vynes mnohý úsměv dam.  </a:t>
            </a:r>
          </a:p>
          <a:p>
            <a:pPr>
              <a:spcAft>
                <a:spcPts val="600"/>
              </a:spcAft>
            </a:pPr>
            <a:endParaRPr lang="cs-CZ" sz="2800"/>
          </a:p>
          <a:p>
            <a:pPr>
              <a:spcAft>
                <a:spcPts val="600"/>
              </a:spcAft>
            </a:pPr>
            <a:r>
              <a:rPr lang="cs-CZ" sz="2800"/>
              <a:t>				přel. Josef HORA, 1937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849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2ABCD0A5-DE14-CF4A-D081-543DA21380AA}"/>
              </a:ext>
            </a:extLst>
          </p:cNvPr>
          <p:cNvSpPr txBox="1"/>
          <p:nvPr/>
        </p:nvSpPr>
        <p:spPr>
          <a:xfrm>
            <a:off x="515545" y="105717"/>
            <a:ext cx="7526584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/>
              <a:t>Leč byl-li štasten též, se ptáte,</a:t>
            </a:r>
          </a:p>
          <a:p>
            <a:r>
              <a:rPr lang="cs-CZ" sz="2800"/>
              <a:t>v své volnosti a v květu let?</a:t>
            </a:r>
          </a:p>
          <a:p>
            <a:endParaRPr lang="cs-CZ" sz="2800"/>
          </a:p>
          <a:p>
            <a:r>
              <a:rPr lang="cs-CZ" sz="2800"/>
              <a:t>Ne. Brzo ustydly v něm city</a:t>
            </a:r>
          </a:p>
          <a:p>
            <a:r>
              <a:rPr lang="cs-CZ" sz="2800"/>
              <a:t>a omrzel ho světa šum.</a:t>
            </a:r>
          </a:p>
          <a:p>
            <a:r>
              <a:rPr lang="cs-CZ" sz="2800"/>
              <a:t>I krasavic byl brzo sytý,</a:t>
            </a:r>
          </a:p>
          <a:p>
            <a:r>
              <a:rPr lang="cs-CZ" sz="2800"/>
              <a:t>dav sbohem zevšednělým snům.</a:t>
            </a:r>
          </a:p>
          <a:p>
            <a:r>
              <a:rPr lang="cs-CZ" sz="2800"/>
              <a:t>I nevěra ho unavila,</a:t>
            </a:r>
          </a:p>
          <a:p>
            <a:r>
              <a:rPr lang="cs-CZ" sz="2800"/>
              <a:t>z přátelství lhostejnost jen zbyla…</a:t>
            </a:r>
          </a:p>
          <a:p>
            <a:r>
              <a:rPr lang="cs-CZ" sz="2800"/>
              <a:t>Vždyť nelze přece tolikrát</a:t>
            </a:r>
          </a:p>
          <a:p>
            <a:r>
              <a:rPr lang="cs-CZ" sz="2800"/>
              <a:t>s paštikou biftek jísti rád</a:t>
            </a:r>
          </a:p>
          <a:p>
            <a:r>
              <a:rPr lang="cs-CZ" sz="2800"/>
              <a:t>a šampaňským to zalévati</a:t>
            </a:r>
          </a:p>
          <a:p>
            <a:r>
              <a:rPr lang="cs-CZ" sz="2800"/>
              <a:t>a mluvit vtipně cokoli,</a:t>
            </a:r>
          </a:p>
          <a:p>
            <a:r>
              <a:rPr lang="cs-CZ" sz="2800"/>
              <a:t>když hlava přec jen rozbolí.</a:t>
            </a:r>
          </a:p>
          <a:p>
            <a:r>
              <a:rPr lang="cs-CZ" sz="2800"/>
              <a:t>				přel. Josef HORA, 1937</a:t>
            </a:r>
          </a:p>
        </p:txBody>
      </p:sp>
    </p:spTree>
    <p:extLst>
      <p:ext uri="{BB962C8B-B14F-4D97-AF65-F5344CB8AC3E}">
        <p14:creationId xmlns:p14="http://schemas.microsoft.com/office/powerpoint/2010/main" val="279334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FBF6FBB-AF87-D653-F73F-8D736591A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423B8E09-9DDD-E874-937F-41B82BFE26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90" b="33540"/>
          <a:stretch/>
        </p:blipFill>
        <p:spPr>
          <a:xfrm>
            <a:off x="-1456470" y="0"/>
            <a:ext cx="9669642" cy="6858000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32580EAF-264D-107E-77F0-C7B90A318D17}"/>
              </a:ext>
            </a:extLst>
          </p:cNvPr>
          <p:cNvSpPr txBox="1"/>
          <p:nvPr/>
        </p:nvSpPr>
        <p:spPr>
          <a:xfrm>
            <a:off x="7337502" y="0"/>
            <a:ext cx="4851449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endParaRPr lang="cs-CZ" sz="4800">
              <a:effectLst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4800">
                <a:effectLst/>
              </a:rPr>
              <a:t>Alexandr 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4800">
                <a:effectLst/>
              </a:rPr>
              <a:t>Sergejevič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4800">
                <a:effectLst/>
              </a:rPr>
              <a:t>PUŠKIN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4800"/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4800"/>
              <a:t>(1799–1837)</a:t>
            </a:r>
            <a:r>
              <a:rPr lang="en-US" sz="4800">
                <a:effectLst/>
              </a:rPr>
              <a:t> 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000">
                <a:effectLst/>
              </a:rPr>
              <a:t> </a:t>
            </a:r>
            <a:endParaRPr lang="en-US" sz="2000"/>
          </a:p>
          <a:p>
            <a:pPr>
              <a:lnSpc>
                <a:spcPct val="90000"/>
              </a:lnSpc>
              <a:spcAft>
                <a:spcPts val="800"/>
              </a:spcAft>
            </a:pPr>
            <a:endParaRPr lang="en-US" sz="2000">
              <a:effectLst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000">
                <a:effectLst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87647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8AC704FB-4CBF-CBF9-30D6-FDA1C32F9562}"/>
              </a:ext>
            </a:extLst>
          </p:cNvPr>
          <p:cNvSpPr txBox="1"/>
          <p:nvPr/>
        </p:nvSpPr>
        <p:spPr>
          <a:xfrm>
            <a:off x="1812539" y="1427200"/>
            <a:ext cx="8991920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800"/>
              <a:t>Hledáte nikoliv to, co by mělo vyplnit váš život, </a:t>
            </a:r>
          </a:p>
          <a:p>
            <a:pPr>
              <a:spcAft>
                <a:spcPts val="600"/>
              </a:spcAft>
            </a:pPr>
            <a:r>
              <a:rPr lang="cs-CZ" sz="2800"/>
              <a:t>ale co by vyplnilo váš den.</a:t>
            </a:r>
          </a:p>
          <a:p>
            <a:pPr>
              <a:spcAft>
                <a:spcPts val="600"/>
              </a:spcAft>
            </a:pPr>
            <a:endParaRPr lang="cs-CZ" sz="2800"/>
          </a:p>
          <a:p>
            <a:pPr>
              <a:spcAft>
                <a:spcPts val="600"/>
              </a:spcAft>
            </a:pPr>
            <a:r>
              <a:rPr lang="cs-CZ" sz="2800"/>
              <a:t>				</a:t>
            </a:r>
            <a:r>
              <a:rPr lang="en-GB" sz="2800"/>
              <a:t>Pjotr Jakovlevi</a:t>
            </a:r>
            <a:r>
              <a:rPr lang="cs-CZ" sz="2800"/>
              <a:t>č ČAADAJEV</a:t>
            </a:r>
            <a:r>
              <a:rPr lang="ru-RU" sz="2800"/>
              <a:t>, 1829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833528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AB74B171-E9D8-813A-E2B2-618018DFE632}"/>
              </a:ext>
            </a:extLst>
          </p:cNvPr>
          <p:cNvSpPr txBox="1"/>
          <p:nvPr/>
        </p:nvSpPr>
        <p:spPr>
          <a:xfrm>
            <a:off x="959355" y="623753"/>
            <a:ext cx="609663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/>
              <a:t>Myslím, že jsou romány, jejichž myšlenka tkví právě v tom, že nemají konce, protože i ve skutečném životě bývají příběhy bez rozuzlení, existence bez cíle, bytosti neurčité a nepochopitelné nikomu, ani sobě samým. Co se potom stalo s Oněginem? Nevíme. A k čemu bychom to potřebovali vědět, když víme, že jeho síly zůstaly nevyužity, že jeho život zůstal beze smyslu a román </a:t>
            </a:r>
            <a:endParaRPr lang="ru-RU" sz="2800"/>
          </a:p>
          <a:p>
            <a:r>
              <a:rPr lang="cs-CZ" sz="2800"/>
              <a:t>bez konce… 	</a:t>
            </a:r>
            <a:endParaRPr lang="ru-RU" sz="2800"/>
          </a:p>
          <a:p>
            <a:r>
              <a:rPr lang="ru-RU" sz="2800"/>
              <a:t>	</a:t>
            </a:r>
            <a:endParaRPr lang="cs-CZ" sz="280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05FBC539-4E14-58B4-EF09-D636EF44441D}"/>
              </a:ext>
            </a:extLst>
          </p:cNvPr>
          <p:cNvSpPr txBox="1"/>
          <p:nvPr/>
        </p:nvSpPr>
        <p:spPr>
          <a:xfrm>
            <a:off x="4919204" y="5575288"/>
            <a:ext cx="6096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 err="1"/>
              <a:t>Vissarion</a:t>
            </a:r>
            <a:r>
              <a:rPr lang="cs-CZ" sz="2800" dirty="0"/>
              <a:t> </a:t>
            </a:r>
            <a:r>
              <a:rPr lang="cs-CZ" sz="2800" dirty="0" err="1"/>
              <a:t>Grigorjevič</a:t>
            </a:r>
            <a:r>
              <a:rPr lang="cs-CZ" sz="2800" dirty="0"/>
              <a:t> </a:t>
            </a:r>
            <a:r>
              <a:rPr lang="cs-CZ" sz="2800" dirty="0" err="1"/>
              <a:t>BĚLINSKIJ</a:t>
            </a:r>
            <a:r>
              <a:rPr lang="cs-CZ" sz="2800" dirty="0"/>
              <a:t>,</a:t>
            </a:r>
            <a:r>
              <a:rPr lang="ru-RU" sz="2800" dirty="0"/>
              <a:t> 1844</a:t>
            </a:r>
            <a:r>
              <a:rPr lang="cs-CZ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9599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C7E491C-AC91-EB51-5BD8-FE20F7D65E02}"/>
              </a:ext>
            </a:extLst>
          </p:cNvPr>
          <p:cNvSpPr txBox="1"/>
          <p:nvPr/>
        </p:nvSpPr>
        <p:spPr>
          <a:xfrm>
            <a:off x="197992" y="53686"/>
            <a:ext cx="8662888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800" dirty="0"/>
              <a:t>Vždy poslušná, vždy skromná byla,</a:t>
            </a:r>
          </a:p>
          <a:p>
            <a:pPr>
              <a:spcAft>
                <a:spcPts val="600"/>
              </a:spcAft>
            </a:pPr>
            <a:r>
              <a:rPr lang="cs-CZ" sz="2800" dirty="0"/>
              <a:t>vždy jako jitro zářivá,</a:t>
            </a:r>
          </a:p>
          <a:p>
            <a:pPr>
              <a:spcAft>
                <a:spcPts val="600"/>
              </a:spcAft>
            </a:pPr>
            <a:r>
              <a:rPr lang="cs-CZ" sz="2800" dirty="0"/>
              <a:t>jak básníkův svět </a:t>
            </a:r>
            <a:r>
              <a:rPr lang="cs-CZ" sz="2800" dirty="0" err="1"/>
              <a:t>prostomilá</a:t>
            </a:r>
            <a:r>
              <a:rPr lang="cs-CZ" sz="2800" dirty="0"/>
              <a:t>,</a:t>
            </a:r>
          </a:p>
          <a:p>
            <a:pPr>
              <a:spcAft>
                <a:spcPts val="600"/>
              </a:spcAft>
            </a:pPr>
            <a:r>
              <a:rPr lang="cs-CZ" sz="2800" dirty="0"/>
              <a:t>jak pocel, jenž se rozplývá.	</a:t>
            </a:r>
            <a:r>
              <a:rPr lang="cs-CZ" sz="2800" spc="4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[pocel = polibek]</a:t>
            </a:r>
            <a:endParaRPr lang="cs-CZ" sz="2800" dirty="0"/>
          </a:p>
          <a:p>
            <a:pPr>
              <a:spcAft>
                <a:spcPts val="600"/>
              </a:spcAft>
            </a:pPr>
            <a:r>
              <a:rPr lang="cs-CZ" sz="2800" dirty="0"/>
              <a:t>A modré oči barvy nebe,</a:t>
            </a:r>
          </a:p>
          <a:p>
            <a:pPr>
              <a:spcAft>
                <a:spcPts val="600"/>
              </a:spcAft>
            </a:pPr>
            <a:r>
              <a:rPr lang="cs-CZ" sz="2800" dirty="0"/>
              <a:t>a smích, jímž ověnčila sebe,</a:t>
            </a:r>
          </a:p>
          <a:p>
            <a:pPr>
              <a:spcAft>
                <a:spcPts val="600"/>
              </a:spcAft>
            </a:pPr>
            <a:r>
              <a:rPr lang="cs-CZ" sz="2800" dirty="0"/>
              <a:t>a gesta, hlas a útlý pas,</a:t>
            </a:r>
          </a:p>
          <a:p>
            <a:pPr>
              <a:spcAft>
                <a:spcPts val="600"/>
              </a:spcAft>
            </a:pPr>
            <a:r>
              <a:rPr lang="cs-CZ" sz="2800" dirty="0"/>
              <a:t>vše na Olze… vše stejné as</a:t>
            </a:r>
          </a:p>
          <a:p>
            <a:pPr>
              <a:spcAft>
                <a:spcPts val="600"/>
              </a:spcAft>
            </a:pPr>
            <a:r>
              <a:rPr lang="cs-CZ" sz="2800" dirty="0"/>
              <a:t>jak v románech. Tam zobrazení</a:t>
            </a:r>
          </a:p>
          <a:p>
            <a:pPr>
              <a:spcAft>
                <a:spcPts val="600"/>
              </a:spcAft>
            </a:pPr>
            <a:r>
              <a:rPr lang="cs-CZ" sz="2800" dirty="0"/>
              <a:t>je její. Portrét milý tak.</a:t>
            </a:r>
          </a:p>
          <a:p>
            <a:pPr>
              <a:spcAft>
                <a:spcPts val="600"/>
              </a:spcAft>
            </a:pPr>
            <a:r>
              <a:rPr lang="cs-CZ" sz="2800" dirty="0"/>
              <a:t>I já jej rád měl. Nyní však</a:t>
            </a:r>
          </a:p>
          <a:p>
            <a:pPr>
              <a:spcAft>
                <a:spcPts val="600"/>
              </a:spcAft>
            </a:pPr>
            <a:r>
              <a:rPr lang="cs-CZ" sz="2800" dirty="0"/>
              <a:t>mě nudí nad vše pomyšlení.</a:t>
            </a:r>
          </a:p>
          <a:p>
            <a:pPr>
              <a:spcAft>
                <a:spcPts val="600"/>
              </a:spcAft>
            </a:pPr>
            <a:r>
              <a:rPr lang="cs-CZ" sz="2800" dirty="0"/>
              <a:t>					přel. Josef HORA, 1937</a:t>
            </a:r>
          </a:p>
        </p:txBody>
      </p:sp>
    </p:spTree>
    <p:extLst>
      <p:ext uri="{BB962C8B-B14F-4D97-AF65-F5344CB8AC3E}">
        <p14:creationId xmlns:p14="http://schemas.microsoft.com/office/powerpoint/2010/main" val="4127623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5F380034-8B88-6B68-7563-A7524493B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5" y="0"/>
            <a:ext cx="5019750" cy="682549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A947DDF0-5584-D1AA-6CD5-5E8CAB531C97}"/>
              </a:ext>
            </a:extLst>
          </p:cNvPr>
          <p:cNvSpPr txBox="1"/>
          <p:nvPr/>
        </p:nvSpPr>
        <p:spPr>
          <a:xfrm>
            <a:off x="5308770" y="3225523"/>
            <a:ext cx="60952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/>
              <a:t>Josef HORA</a:t>
            </a:r>
          </a:p>
          <a:p>
            <a:endParaRPr lang="cs-CZ" sz="4000"/>
          </a:p>
          <a:p>
            <a:r>
              <a:rPr lang="cs-CZ" sz="4000"/>
              <a:t>1891–1945</a:t>
            </a:r>
          </a:p>
        </p:txBody>
      </p:sp>
    </p:spTree>
    <p:extLst>
      <p:ext uri="{BB962C8B-B14F-4D97-AF65-F5344CB8AC3E}">
        <p14:creationId xmlns:p14="http://schemas.microsoft.com/office/powerpoint/2010/main" val="1337836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12EFC738-0EDA-6D76-16A9-9738B7049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71"/>
            <a:ext cx="4523052" cy="686757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3577FE8D-0E70-8A04-2A25-474EC268C4E7}"/>
              </a:ext>
            </a:extLst>
          </p:cNvPr>
          <p:cNvSpPr txBox="1"/>
          <p:nvPr/>
        </p:nvSpPr>
        <p:spPr>
          <a:xfrm>
            <a:off x="4922350" y="432079"/>
            <a:ext cx="609527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4000"/>
          </a:p>
          <a:p>
            <a:endParaRPr lang="cs-CZ" sz="4000"/>
          </a:p>
          <a:p>
            <a:endParaRPr lang="cs-CZ" sz="4000"/>
          </a:p>
          <a:p>
            <a:endParaRPr lang="cs-CZ" sz="4000"/>
          </a:p>
          <a:p>
            <a:endParaRPr lang="cs-CZ" sz="4000"/>
          </a:p>
          <a:p>
            <a:r>
              <a:rPr lang="cs-CZ" sz="4000"/>
              <a:t>Olga MAŠKOVÁ</a:t>
            </a:r>
          </a:p>
          <a:p>
            <a:endParaRPr lang="ru-RU" sz="4000"/>
          </a:p>
          <a:p>
            <a:r>
              <a:rPr lang="ru-RU" sz="4000"/>
              <a:t>1925–1985</a:t>
            </a:r>
          </a:p>
        </p:txBody>
      </p:sp>
    </p:spTree>
    <p:extLst>
      <p:ext uri="{BB962C8B-B14F-4D97-AF65-F5344CB8AC3E}">
        <p14:creationId xmlns:p14="http://schemas.microsoft.com/office/powerpoint/2010/main" val="1814732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68F51422-6BAB-36FA-C1E6-A877376BB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947" y="-127322"/>
            <a:ext cx="8607615" cy="678216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72358D6C-380C-4118-34DE-C417DC392D7D}"/>
              </a:ext>
            </a:extLst>
          </p:cNvPr>
          <p:cNvSpPr txBox="1"/>
          <p:nvPr/>
        </p:nvSpPr>
        <p:spPr>
          <a:xfrm>
            <a:off x="8945707" y="1663628"/>
            <a:ext cx="60952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/>
              <a:t>Milan DVOŘÁK</a:t>
            </a:r>
          </a:p>
          <a:p>
            <a:r>
              <a:rPr lang="cs-CZ" sz="4000"/>
              <a:t>*1949</a:t>
            </a:r>
          </a:p>
        </p:txBody>
      </p:sp>
    </p:spTree>
    <p:extLst>
      <p:ext uri="{BB962C8B-B14F-4D97-AF65-F5344CB8AC3E}">
        <p14:creationId xmlns:p14="http://schemas.microsoft.com/office/powerpoint/2010/main" val="842567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BC9B490-AE52-43E7-AD2A-10018DF738CE}"/>
              </a:ext>
            </a:extLst>
          </p:cNvPr>
          <p:cNvSpPr txBox="1"/>
          <p:nvPr/>
        </p:nvSpPr>
        <p:spPr>
          <a:xfrm>
            <a:off x="1010048" y="122430"/>
            <a:ext cx="7870917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/>
              <a:t>Josef HORA (10./20. léta):</a:t>
            </a:r>
          </a:p>
          <a:p>
            <a:endParaRPr lang="cs-CZ" sz="2800"/>
          </a:p>
          <a:p>
            <a:r>
              <a:rPr lang="cs-CZ" sz="2800"/>
              <a:t>Jungův Oněgin „jazykově zavání antikvariátem“  </a:t>
            </a:r>
          </a:p>
          <a:p>
            <a:endParaRPr lang="cs-CZ" sz="2800"/>
          </a:p>
          <a:p>
            <a:endParaRPr lang="cs-CZ" sz="2800"/>
          </a:p>
          <a:p>
            <a:r>
              <a:rPr lang="cs-CZ" sz="2800"/>
              <a:t>Olga MAŠKOVÁ (60. léta):</a:t>
            </a:r>
          </a:p>
          <a:p>
            <a:endParaRPr lang="cs-CZ" sz="2800"/>
          </a:p>
          <a:p>
            <a:r>
              <a:rPr lang="cs-CZ" sz="2800"/>
              <a:t>Oněgin Horův už ztratil díl své čtenářské přitažlivosti, neboť se stal „povinnou školní četbou“</a:t>
            </a:r>
          </a:p>
          <a:p>
            <a:endParaRPr lang="cs-CZ" sz="2800"/>
          </a:p>
          <a:p>
            <a:endParaRPr lang="cs-CZ" sz="2800"/>
          </a:p>
          <a:p>
            <a:r>
              <a:rPr lang="cs-CZ" sz="2800"/>
              <a:t>Milan DVOŘÁK (90. léta): </a:t>
            </a:r>
          </a:p>
          <a:p>
            <a:endParaRPr lang="cs-CZ" sz="2800"/>
          </a:p>
          <a:p>
            <a:r>
              <a:rPr lang="cs-CZ" sz="2800"/>
              <a:t>Hora tíhne k rovině „romantické“, zatímco Mašková k „realisticko-ironické“ </a:t>
            </a:r>
          </a:p>
        </p:txBody>
      </p:sp>
    </p:spTree>
    <p:extLst>
      <p:ext uri="{BB962C8B-B14F-4D97-AF65-F5344CB8AC3E}">
        <p14:creationId xmlns:p14="http://schemas.microsoft.com/office/powerpoint/2010/main" val="797844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D7C5F3-293A-C17A-E3E7-823F48B41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AC46FB16-B88B-F4DB-D681-CAAF0F1E058F}"/>
              </a:ext>
            </a:extLst>
          </p:cNvPr>
          <p:cNvSpPr txBox="1"/>
          <p:nvPr/>
        </p:nvSpPr>
        <p:spPr>
          <a:xfrm>
            <a:off x="756954" y="1032824"/>
            <a:ext cx="11741864" cy="616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Она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любила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балконе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cs-CZ" sz="2800" b="1" spc="40"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cs-CZ" sz="2800" b="1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áda na balkonu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 </a:t>
            </a:r>
            <a:endParaRPr lang="cs-CZ" sz="28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Предупреждать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зари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восход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	</a:t>
            </a:r>
            <a:r>
              <a:rPr lang="cs-CZ" sz="2800" b="1" spc="40">
                <a:ea typeface="Calibri" panose="020F0502020204030204" pitchFamily="34" charset="0"/>
                <a:cs typeface="Times New Roman" panose="02020603050405020304" pitchFamily="18" charset="0"/>
              </a:rPr>
              <a:t>čekala na</a:t>
            </a:r>
            <a:r>
              <a:rPr lang="cs-CZ" sz="2800" b="1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východ červánků,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8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Когда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бледном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небосклоне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sz="2800" b="1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když na bledém nebesklonu</a:t>
            </a:r>
            <a:endParaRPr lang="cs-CZ" sz="2800" b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Звезд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исчезает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хоровод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		</a:t>
            </a:r>
            <a:r>
              <a:rPr lang="cs-CZ" sz="2800" b="1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mizí chorovod hvězd</a:t>
            </a:r>
            <a:endParaRPr lang="cs-CZ" sz="2800" b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тихо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край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земли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светлеет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		</a:t>
            </a:r>
            <a:r>
              <a:rPr lang="cs-CZ" sz="2800" b="1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okraj země tiše zjasňuje se</a:t>
            </a:r>
            <a:endParaRPr lang="cs-CZ" sz="2800" b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И,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вестник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утра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ветер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веет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		</a:t>
            </a:r>
            <a:r>
              <a:rPr lang="cs-CZ" sz="2800" b="1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a, zvěstovatel rána, vítr vane</a:t>
            </a:r>
            <a:endParaRPr lang="cs-CZ" sz="2800" b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всходит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постепенно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spc="4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день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 		</a:t>
            </a:r>
            <a:r>
              <a:rPr lang="cs-CZ" sz="2800" b="1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postupně vzchází den.</a:t>
            </a: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800" spc="4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>
                <a:ea typeface="Calibri" panose="020F0502020204030204" pitchFamily="34" charset="0"/>
                <a:cs typeface="Times New Roman" panose="02020603050405020304" pitchFamily="18" charset="0"/>
              </a:rPr>
              <a:t>						[chorovod = obřadný ruský tanec]</a:t>
            </a:r>
            <a:endParaRPr lang="cs-CZ" sz="2800" spc="4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800" spc="4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spc="4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				</a:t>
            </a:r>
            <a:endParaRPr lang="cs-CZ" sz="28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42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C40997E2-CC39-E733-3DE6-0CD8D1087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22"/>
            <a:ext cx="5201083" cy="686852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C0A710EC-D70A-4E44-AD8C-630E6884D167}"/>
              </a:ext>
            </a:extLst>
          </p:cNvPr>
          <p:cNvSpPr txBox="1"/>
          <p:nvPr/>
        </p:nvSpPr>
        <p:spPr>
          <a:xfrm>
            <a:off x="5373811" y="3805793"/>
            <a:ext cx="60952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/>
              <a:t>Václav Alois JUNG</a:t>
            </a:r>
          </a:p>
          <a:p>
            <a:endParaRPr lang="cs-CZ" sz="4000"/>
          </a:p>
          <a:p>
            <a:r>
              <a:rPr lang="cs-CZ" sz="4000"/>
              <a:t>1858–1927</a:t>
            </a:r>
          </a:p>
        </p:txBody>
      </p:sp>
    </p:spTree>
    <p:extLst>
      <p:ext uri="{BB962C8B-B14F-4D97-AF65-F5344CB8AC3E}">
        <p14:creationId xmlns:p14="http://schemas.microsoft.com/office/powerpoint/2010/main" val="1665953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2B6348D1-F4D1-4A11-93A0-C5043F11EAAF}"/>
              </a:ext>
            </a:extLst>
          </p:cNvPr>
          <p:cNvSpPr txBox="1"/>
          <p:nvPr/>
        </p:nvSpPr>
        <p:spPr>
          <a:xfrm>
            <a:off x="611253" y="389713"/>
            <a:ext cx="11106022" cy="6106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/>
              <a:t>PUŠKIN 					</a:t>
            </a:r>
            <a:r>
              <a:rPr lang="cs-CZ" sz="2800" b="1" dirty="0"/>
              <a:t>JUNG</a:t>
            </a:r>
            <a:r>
              <a:rPr lang="cs-CZ" sz="2800" dirty="0"/>
              <a:t>	 		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/>
              <a:t>Ráda na balkonu				</a:t>
            </a:r>
            <a:r>
              <a:rPr lang="cs-CZ" sz="2800" b="1" dirty="0"/>
              <a:t>Jí bylo </a:t>
            </a:r>
            <a:r>
              <a:rPr lang="cs-CZ" sz="2800" b="1" dirty="0" err="1"/>
              <a:t>milo</a:t>
            </a:r>
            <a:r>
              <a:rPr lang="cs-CZ" sz="2800" b="1" dirty="0"/>
              <a:t> na </a:t>
            </a:r>
            <a:r>
              <a:rPr lang="cs-CZ" sz="2800" b="1" dirty="0" err="1"/>
              <a:t>pavláně</a:t>
            </a:r>
            <a:r>
              <a:rPr lang="cs-CZ" sz="2800" dirty="0"/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/>
              <a:t>čekala na východ červánků, 		</a:t>
            </a:r>
            <a:r>
              <a:rPr lang="cs-CZ" sz="2800" b="1" dirty="0"/>
              <a:t>vždy vítat ranní zoře vjezd,</a:t>
            </a:r>
            <a:r>
              <a:rPr lang="cs-CZ" sz="2800" dirty="0"/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/>
              <a:t>když na bledém nebesklonu		</a:t>
            </a:r>
            <a:r>
              <a:rPr lang="cs-CZ" sz="2800" b="1" dirty="0"/>
              <a:t>když ve blednoucí nebes bráně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/>
              <a:t>mizí chorovod hvězd			</a:t>
            </a:r>
            <a:r>
              <a:rPr lang="cs-CZ" sz="2800" b="1" dirty="0"/>
              <a:t>se tratí chorovody hvězd,</a:t>
            </a:r>
            <a:r>
              <a:rPr lang="cs-CZ" sz="2800" dirty="0"/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/>
              <a:t>a okraj země tiše zjasňuje se		</a:t>
            </a:r>
            <a:r>
              <a:rPr lang="cs-CZ" sz="2800" b="1" dirty="0"/>
              <a:t>když tiše kraj se země skvěje,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/>
              <a:t>a, zvěstovatel rána, vítr vane 		</a:t>
            </a:r>
            <a:r>
              <a:rPr lang="cs-CZ" sz="2800" b="1" dirty="0"/>
              <a:t>a posel jitra, vítr, věje,</a:t>
            </a:r>
            <a:r>
              <a:rPr lang="cs-CZ" sz="2800" dirty="0"/>
              <a:t>	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/>
              <a:t>a postupně vzchází den.			</a:t>
            </a:r>
            <a:r>
              <a:rPr lang="cs-CZ" sz="2800" b="1" dirty="0"/>
              <a:t>a probouzí se denní ruch.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800" b="1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/>
              <a:t>						</a:t>
            </a:r>
            <a:r>
              <a:rPr lang="cs-CZ" sz="2400" spc="4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[zoře = zora/ranní </a:t>
            </a:r>
            <a:r>
              <a:rPr lang="cs-CZ" sz="2400" spc="4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červánek</a:t>
            </a:r>
            <a:r>
              <a:rPr lang="cs-CZ" sz="2400" spc="4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 smtClean="0"/>
              <a:t>						[pavlán = </a:t>
            </a:r>
            <a:r>
              <a:rPr lang="cs-CZ" sz="2400" dirty="0"/>
              <a:t>velký balkón]</a:t>
            </a:r>
          </a:p>
        </p:txBody>
      </p:sp>
    </p:spTree>
    <p:extLst>
      <p:ext uri="{BB962C8B-B14F-4D97-AF65-F5344CB8AC3E}">
        <p14:creationId xmlns:p14="http://schemas.microsoft.com/office/powerpoint/2010/main" val="2208072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E7C3C4BD-FE28-033F-EA80-BDA52EF5F0B2}"/>
              </a:ext>
            </a:extLst>
          </p:cNvPr>
          <p:cNvSpPr txBox="1"/>
          <p:nvPr/>
        </p:nvSpPr>
        <p:spPr>
          <a:xfrm>
            <a:off x="6096000" y="57987"/>
            <a:ext cx="6950820" cy="815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КИПРЕНСКОМУ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Любимец моды легкокрылой,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Хоть не британец, не француз,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Ты вновь создал, волшебник милый,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Меня, питомца чистых Муз, —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И я смеюся над могилой,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Ушед на век от смертных уз.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cs-CZ" sz="20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Себя как в зеркале я вижу,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Но это зеркало мне льстит.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Оно гласит, что не унижу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Пристрастья важных Аонид.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Так Риму, Дрездену, Парижу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Известен впредь мой будет вид.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			июль 1827</a:t>
            </a:r>
            <a:endParaRPr lang="ru-RU" sz="20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kern="100">
              <a:latin typeface="Calibri Light" panose="020F03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kern="100">
              <a:effectLst/>
              <a:latin typeface="Calibri Light" panose="020F03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kern="100">
                <a:effectLst/>
                <a:latin typeface="Calibri Light" panose="020F03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cs-CZ" sz="1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56DF1D7F-25B4-3C8E-A578-AD6B0FB02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23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61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22D764B6-6599-5C3C-A1BB-D8B1D6E8B1D9}"/>
              </a:ext>
            </a:extLst>
          </p:cNvPr>
          <p:cNvSpPr txBox="1"/>
          <p:nvPr/>
        </p:nvSpPr>
        <p:spPr>
          <a:xfrm>
            <a:off x="581340" y="803458"/>
            <a:ext cx="10639740" cy="4478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PUŠKIN					</a:t>
            </a:r>
            <a:r>
              <a:rPr lang="cs-CZ" sz="2800" b="1"/>
              <a:t>HORA</a:t>
            </a:r>
            <a:r>
              <a:rPr lang="cs-CZ" sz="2800"/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Ráda na balkonu				</a:t>
            </a:r>
            <a:r>
              <a:rPr lang="cs-CZ" sz="2800" b="1"/>
              <a:t>Sedala ráda na balkonu,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čekala na východ červánků,		</a:t>
            </a:r>
            <a:r>
              <a:rPr lang="cs-CZ" sz="2800" b="1"/>
              <a:t>na úsvit jitra čekajíc,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když na bledém nebesklonu		</a:t>
            </a:r>
            <a:r>
              <a:rPr lang="cs-CZ" sz="2800" b="1"/>
              <a:t>co po blednoucím nebesklonu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mizí chorovod hvězd			</a:t>
            </a:r>
            <a:r>
              <a:rPr lang="cs-CZ" sz="2800" b="1"/>
              <a:t>proud hvězd se propadával v nic,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a okraj země tiše zjasňuje se		</a:t>
            </a:r>
            <a:r>
              <a:rPr lang="cs-CZ" sz="2800" b="1"/>
              <a:t>a vítr, časný věštec rána,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a, zvěstovatel rána, vítr vane		</a:t>
            </a:r>
            <a:r>
              <a:rPr lang="cs-CZ" sz="2800" b="1"/>
              <a:t>vál v dál přes pole zaoraná,</a:t>
            </a:r>
            <a:r>
              <a:rPr lang="cs-CZ" sz="2800"/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a postupně vzchází den.			</a:t>
            </a:r>
            <a:r>
              <a:rPr lang="cs-CZ" sz="2800" b="1"/>
              <a:t>proudilo světlo v země klín.</a:t>
            </a:r>
          </a:p>
        </p:txBody>
      </p:sp>
    </p:spTree>
    <p:extLst>
      <p:ext uri="{BB962C8B-B14F-4D97-AF65-F5344CB8AC3E}">
        <p14:creationId xmlns:p14="http://schemas.microsoft.com/office/powerpoint/2010/main" val="1177408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530FAB95-EE40-9CAB-19B3-2F253C74E830}"/>
              </a:ext>
            </a:extLst>
          </p:cNvPr>
          <p:cNvSpPr txBox="1"/>
          <p:nvPr/>
        </p:nvSpPr>
        <p:spPr>
          <a:xfrm>
            <a:off x="2896104" y="1481505"/>
            <a:ext cx="6094990" cy="3350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/>
              <a:t>Klesla hvězda s nebes výše,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/>
              <a:t>mrtvá hvězda, siný svit;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/>
              <a:t>padá v neskončené říše,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/>
              <a:t>padá věčně v věčný byt.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80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		Máchův </a:t>
            </a:r>
            <a:r>
              <a:rPr lang="cs-CZ" sz="2800" i="1"/>
              <a:t>Máj</a:t>
            </a:r>
            <a:r>
              <a:rPr lang="cs-CZ" sz="2800"/>
              <a:t>, 2. zpěv</a:t>
            </a:r>
          </a:p>
        </p:txBody>
      </p:sp>
    </p:spTree>
    <p:extLst>
      <p:ext uri="{BB962C8B-B14F-4D97-AF65-F5344CB8AC3E}">
        <p14:creationId xmlns:p14="http://schemas.microsoft.com/office/powerpoint/2010/main" val="3370315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22D764B6-6599-5C3C-A1BB-D8B1D6E8B1D9}"/>
              </a:ext>
            </a:extLst>
          </p:cNvPr>
          <p:cNvSpPr txBox="1"/>
          <p:nvPr/>
        </p:nvSpPr>
        <p:spPr>
          <a:xfrm>
            <a:off x="581340" y="803458"/>
            <a:ext cx="10639740" cy="4478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PUŠKIN					</a:t>
            </a:r>
            <a:r>
              <a:rPr lang="cs-CZ" sz="2800" b="1"/>
              <a:t>HORA</a:t>
            </a:r>
            <a:r>
              <a:rPr lang="cs-CZ" sz="2800"/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Ráda na balkonu				</a:t>
            </a:r>
            <a:r>
              <a:rPr lang="cs-CZ" sz="2800" b="1"/>
              <a:t>Sedala ráda na balkonu,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čekala na východ červánků,		</a:t>
            </a:r>
            <a:r>
              <a:rPr lang="cs-CZ" sz="2800" b="1"/>
              <a:t>na úsvit jitra čekajíc,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když na bledém nebesklonu		</a:t>
            </a:r>
            <a:r>
              <a:rPr lang="cs-CZ" sz="2800" b="1"/>
              <a:t>co po blednoucím nebesklonu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mizí chorovod hvězd			</a:t>
            </a:r>
            <a:r>
              <a:rPr lang="cs-CZ" sz="2800" b="1"/>
              <a:t>proud hvězd se propadával v nic,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a okraj země tiše zjasňuje se		</a:t>
            </a:r>
            <a:r>
              <a:rPr lang="cs-CZ" sz="2800" b="1"/>
              <a:t>a vítr, časný věštec rána,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a, zvěstovatel rána, vítr vane		</a:t>
            </a:r>
            <a:r>
              <a:rPr lang="cs-CZ" sz="2800" b="1"/>
              <a:t>vál v dál přes pole zaoraná,</a:t>
            </a:r>
            <a:r>
              <a:rPr lang="cs-CZ" sz="2800"/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a postupně vzchází den.			</a:t>
            </a:r>
            <a:r>
              <a:rPr lang="cs-CZ" sz="2800" b="1"/>
              <a:t>proudilo světlo v země klín.</a:t>
            </a:r>
          </a:p>
        </p:txBody>
      </p:sp>
    </p:spTree>
    <p:extLst>
      <p:ext uri="{BB962C8B-B14F-4D97-AF65-F5344CB8AC3E}">
        <p14:creationId xmlns:p14="http://schemas.microsoft.com/office/powerpoint/2010/main" val="577100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11BA2D8-C7B9-38CF-739F-3F8AD2934095}"/>
              </a:ext>
            </a:extLst>
          </p:cNvPr>
          <p:cNvSpPr txBox="1"/>
          <p:nvPr/>
        </p:nvSpPr>
        <p:spPr>
          <a:xfrm>
            <a:off x="732731" y="837452"/>
            <a:ext cx="10906187" cy="5605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PUŠKIN					</a:t>
            </a:r>
            <a:r>
              <a:rPr lang="cs-CZ" sz="2800" b="1"/>
              <a:t>MAŠKOVÁ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Ráda na balkonu				</a:t>
            </a:r>
            <a:r>
              <a:rPr lang="cs-CZ" sz="2800" b="1"/>
              <a:t>S oblibou na balkónu dlouze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čekala na východ červánků,		</a:t>
            </a:r>
            <a:r>
              <a:rPr lang="cs-CZ" sz="2800" b="1"/>
              <a:t>očekávala úsvit dne,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když na bledém nebesklonu  		</a:t>
            </a:r>
            <a:r>
              <a:rPr lang="cs-CZ" sz="2800" b="1"/>
              <a:t>chvíli, kdy blednou na obloze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mizí chorovod hvězd			</a:t>
            </a:r>
            <a:r>
              <a:rPr lang="cs-CZ" sz="2800" b="1"/>
              <a:t>trsy hvězd něžně průsvitné,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a okraj země tiše zjasňuje se  		</a:t>
            </a:r>
            <a:r>
              <a:rPr lang="cs-CZ" sz="2800" b="1"/>
              <a:t>pruh země na obzoru jasní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a, zvěstovatel rána, vítr vane</a:t>
            </a:r>
            <a:r>
              <a:rPr lang="cs-CZ" sz="2800" b="1"/>
              <a:t>  		a vánek nedočkavě časný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a postupně vzchází den.</a:t>
            </a:r>
            <a:r>
              <a:rPr lang="cs-CZ" sz="2800" b="1"/>
              <a:t>		 	probouzí jitro do přítmí.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800" b="1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800" b="1"/>
          </a:p>
        </p:txBody>
      </p:sp>
    </p:spTree>
    <p:extLst>
      <p:ext uri="{BB962C8B-B14F-4D97-AF65-F5344CB8AC3E}">
        <p14:creationId xmlns:p14="http://schemas.microsoft.com/office/powerpoint/2010/main" val="695231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49D51B07-2E26-89FF-6CBE-0F99DF2D2DB8}"/>
              </a:ext>
            </a:extLst>
          </p:cNvPr>
          <p:cNvSpPr txBox="1"/>
          <p:nvPr/>
        </p:nvSpPr>
        <p:spPr>
          <a:xfrm>
            <a:off x="902289" y="689181"/>
            <a:ext cx="10639740" cy="4478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PUŠKIN					</a:t>
            </a:r>
            <a:r>
              <a:rPr lang="cs-CZ" sz="2800" b="1"/>
              <a:t>DVOŘÁK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Ráda na balkonu 				</a:t>
            </a:r>
            <a:r>
              <a:rPr lang="cs-CZ" sz="2800" b="1"/>
              <a:t>Z balkonu ráda vyhlížela</a:t>
            </a:r>
            <a:r>
              <a:rPr lang="cs-CZ" sz="2800"/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čekala na východ červánků,		</a:t>
            </a:r>
            <a:r>
              <a:rPr lang="cs-CZ" sz="2800" b="1"/>
              <a:t>ten přelom šírání a dne,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když na bledém nebesklonu		</a:t>
            </a:r>
            <a:r>
              <a:rPr lang="cs-CZ" sz="2800" b="1"/>
              <a:t>kdy záře hvězd, tak zlatě skvělá,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mizí chorovod hvězd			</a:t>
            </a:r>
            <a:r>
              <a:rPr lang="cs-CZ" sz="2800" b="1"/>
              <a:t>na bledém nebi uvadne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a okraj země tiše zjasňuje se		</a:t>
            </a:r>
            <a:r>
              <a:rPr lang="cs-CZ" sz="2800" b="1"/>
              <a:t>a okraj země zvolna zjasní.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a, zvěstovatel rána, vítr vane		</a:t>
            </a:r>
            <a:r>
              <a:rPr lang="cs-CZ" sz="2800" b="1"/>
              <a:t>Pak vítr, jitra posel časný,</a:t>
            </a:r>
            <a:r>
              <a:rPr lang="cs-CZ" sz="2800"/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a postupně vzchází den. 			</a:t>
            </a:r>
            <a:r>
              <a:rPr lang="cs-CZ" sz="2800" b="1"/>
              <a:t>zavane – a den přijde s ním.</a:t>
            </a:r>
          </a:p>
        </p:txBody>
      </p:sp>
    </p:spTree>
    <p:extLst>
      <p:ext uri="{BB962C8B-B14F-4D97-AF65-F5344CB8AC3E}">
        <p14:creationId xmlns:p14="http://schemas.microsoft.com/office/powerpoint/2010/main" val="713889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6DA5880A-0157-021A-F222-69F5F1660E6F}"/>
              </a:ext>
            </a:extLst>
          </p:cNvPr>
          <p:cNvSpPr txBox="1"/>
          <p:nvPr/>
        </p:nvSpPr>
        <p:spPr>
          <a:xfrm>
            <a:off x="1023400" y="1072231"/>
            <a:ext cx="11414861" cy="222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/>
              <a:t>Я к вам пишу — чего же боле?	</a:t>
            </a:r>
            <a:r>
              <a:rPr lang="cs-CZ" sz="2800" b="1"/>
              <a:t>Píši vám — co tedy více?</a:t>
            </a:r>
            <a:r>
              <a:rPr lang="cs-CZ" sz="2800"/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/>
              <a:t>Что я могу еще сказать?			</a:t>
            </a:r>
            <a:r>
              <a:rPr lang="cs-CZ" sz="2800" b="1"/>
              <a:t>Co mohu ještě říct?</a:t>
            </a:r>
            <a:r>
              <a:rPr lang="cs-CZ" sz="2800"/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/>
              <a:t>Теперь, я знаю, в вашей воле		</a:t>
            </a:r>
            <a:r>
              <a:rPr lang="cs-CZ" sz="2800" b="1"/>
              <a:t>Teď, já vím, je na vaší vůli,</a:t>
            </a:r>
            <a:r>
              <a:rPr lang="cs-CZ" sz="2800"/>
              <a:t>	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/>
              <a:t>Меня презреньем наказать.		</a:t>
            </a:r>
            <a:r>
              <a:rPr lang="cs-CZ" sz="2800" b="1"/>
              <a:t>zda mě potrestáte pohrdáním.</a:t>
            </a:r>
          </a:p>
        </p:txBody>
      </p:sp>
    </p:spTree>
    <p:extLst>
      <p:ext uri="{BB962C8B-B14F-4D97-AF65-F5344CB8AC3E}">
        <p14:creationId xmlns:p14="http://schemas.microsoft.com/office/powerpoint/2010/main" val="3458213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4A9F81A9-4081-EA30-312F-65CC85505555}"/>
              </a:ext>
            </a:extLst>
          </p:cNvPr>
          <p:cNvSpPr txBox="1"/>
          <p:nvPr/>
        </p:nvSpPr>
        <p:spPr>
          <a:xfrm>
            <a:off x="3132273" y="1095504"/>
            <a:ext cx="7083573" cy="4478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/>
              <a:t>Racine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 err="1"/>
              <a:t>Campenon</a:t>
            </a:r>
            <a:r>
              <a:rPr lang="cs-CZ" sz="2800" dirty="0"/>
              <a:t>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 err="1"/>
              <a:t>Desbordes-Valmorová</a:t>
            </a:r>
            <a:endParaRPr lang="cs-CZ" sz="28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/>
              <a:t>Rousseau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/>
              <a:t>Madame de </a:t>
            </a:r>
            <a:r>
              <a:rPr lang="cs-CZ" sz="2800" dirty="0" err="1"/>
              <a:t>Krüdener</a:t>
            </a:r>
            <a:r>
              <a:rPr lang="cs-CZ" sz="2800" dirty="0"/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 err="1"/>
              <a:t>Constant</a:t>
            </a:r>
            <a:endParaRPr lang="cs-CZ" sz="28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/>
              <a:t>Austenová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/>
              <a:t>Byron  </a:t>
            </a:r>
          </a:p>
        </p:txBody>
      </p:sp>
    </p:spTree>
    <p:extLst>
      <p:ext uri="{BB962C8B-B14F-4D97-AF65-F5344CB8AC3E}">
        <p14:creationId xmlns:p14="http://schemas.microsoft.com/office/powerpoint/2010/main" val="17946424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6DA5880A-0157-021A-F222-69F5F1660E6F}"/>
              </a:ext>
            </a:extLst>
          </p:cNvPr>
          <p:cNvSpPr txBox="1"/>
          <p:nvPr/>
        </p:nvSpPr>
        <p:spPr>
          <a:xfrm>
            <a:off x="1023400" y="1072231"/>
            <a:ext cx="11414861" cy="222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/>
              <a:t>Я к вам пишу — чего же боле?	</a:t>
            </a:r>
            <a:r>
              <a:rPr lang="cs-CZ" sz="2800" b="1"/>
              <a:t>Píši vám — co tedy více?</a:t>
            </a:r>
            <a:r>
              <a:rPr lang="cs-CZ" sz="2800"/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/>
              <a:t>Что я могу еще сказать?			</a:t>
            </a:r>
            <a:r>
              <a:rPr lang="cs-CZ" sz="2800" b="1"/>
              <a:t>Co mohu ještě říct?</a:t>
            </a:r>
            <a:r>
              <a:rPr lang="cs-CZ" sz="2800"/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/>
              <a:t>Теперь, я знаю, в вашей воле		</a:t>
            </a:r>
            <a:r>
              <a:rPr lang="cs-CZ" sz="2800" b="1"/>
              <a:t>Teď, já vím, je na vaší vůli,</a:t>
            </a:r>
            <a:r>
              <a:rPr lang="cs-CZ" sz="2800"/>
              <a:t>	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/>
              <a:t>Меня презреньем наказать.		</a:t>
            </a:r>
            <a:r>
              <a:rPr lang="cs-CZ" sz="2800" b="1"/>
              <a:t>zda mě potrestáte pohrdáním.</a:t>
            </a:r>
          </a:p>
        </p:txBody>
      </p:sp>
    </p:spTree>
    <p:extLst>
      <p:ext uri="{BB962C8B-B14F-4D97-AF65-F5344CB8AC3E}">
        <p14:creationId xmlns:p14="http://schemas.microsoft.com/office/powerpoint/2010/main" val="1093846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D9D83E58-0C97-8227-0A75-FCEB7BD98B49}"/>
              </a:ext>
            </a:extLst>
          </p:cNvPr>
          <p:cNvSpPr txBox="1"/>
          <p:nvPr/>
        </p:nvSpPr>
        <p:spPr>
          <a:xfrm>
            <a:off x="806408" y="878283"/>
            <a:ext cx="10579184" cy="2787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PUŠKIN					</a:t>
            </a:r>
            <a:r>
              <a:rPr lang="cs-CZ" sz="2800" b="1"/>
              <a:t>HORA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Píši vám — co tedy více?			</a:t>
            </a:r>
            <a:r>
              <a:rPr lang="cs-CZ" sz="2800" b="1"/>
              <a:t>Já píši vám — co mohu více?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Co mohu ještě říct? 			</a:t>
            </a:r>
            <a:r>
              <a:rPr lang="cs-CZ" sz="2800" b="1"/>
              <a:t>Co ještě mohu dodati?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Teď, já vím, je na vaší vůli,		</a:t>
            </a:r>
            <a:r>
              <a:rPr lang="cs-CZ" sz="2800" b="1"/>
              <a:t>Teď vím, že máte právo sice</a:t>
            </a:r>
            <a:r>
              <a:rPr lang="cs-CZ" sz="2800"/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zda mě potrestáte pohrdáním. 		</a:t>
            </a:r>
            <a:r>
              <a:rPr lang="cs-CZ" sz="2800" b="1"/>
              <a:t>mne pohrdáním trestati</a:t>
            </a:r>
          </a:p>
        </p:txBody>
      </p:sp>
    </p:spTree>
    <p:extLst>
      <p:ext uri="{BB962C8B-B14F-4D97-AF65-F5344CB8AC3E}">
        <p14:creationId xmlns:p14="http://schemas.microsoft.com/office/powerpoint/2010/main" val="2437561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508CCA83-B524-7BA8-BA1A-5E2D82D49260}"/>
              </a:ext>
            </a:extLst>
          </p:cNvPr>
          <p:cNvSpPr txBox="1"/>
          <p:nvPr/>
        </p:nvSpPr>
        <p:spPr>
          <a:xfrm>
            <a:off x="760990" y="841949"/>
            <a:ext cx="10670019" cy="2787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PUŠKIN					</a:t>
            </a:r>
            <a:r>
              <a:rPr lang="cs-CZ" sz="2800" b="1"/>
              <a:t>MAŠKOVÁ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Píši vám — co tedy více? 			</a:t>
            </a:r>
            <a:r>
              <a:rPr lang="cs-CZ" sz="2800" b="1"/>
              <a:t>Píšu vám — co víc? Píšu já vám.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Co mohu ještě říct?			</a:t>
            </a:r>
            <a:r>
              <a:rPr lang="cs-CZ" sz="2800" b="1"/>
              <a:t>Co na tom slova pozmění?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Teď, já vím, je na vaší vůli,		</a:t>
            </a:r>
            <a:r>
              <a:rPr lang="cs-CZ" sz="2800" b="1"/>
              <a:t>Vím, sama si tím přivolávám</a:t>
            </a:r>
            <a:r>
              <a:rPr lang="cs-CZ" sz="2800"/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zda mě potrestáte pohrdáním.		</a:t>
            </a:r>
            <a:r>
              <a:rPr lang="cs-CZ" sz="2800" b="1"/>
              <a:t>trest — vaše opovržení.</a:t>
            </a:r>
            <a:r>
              <a:rPr lang="cs-CZ" sz="2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6202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547ADC5E-01D6-413F-F6B5-EAA3ABC05B27}"/>
              </a:ext>
            </a:extLst>
          </p:cNvPr>
          <p:cNvSpPr txBox="1"/>
          <p:nvPr/>
        </p:nvSpPr>
        <p:spPr>
          <a:xfrm>
            <a:off x="6096000" y="0"/>
            <a:ext cx="6096636" cy="6900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 dirty="0" smtClean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KIPRENSKÉMU</a:t>
            </a:r>
            <a:endParaRPr lang="ru-RU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Miláčku přelétavé módy</a:t>
            </a: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ač </a:t>
            </a:r>
            <a:r>
              <a:rPr lang="cs-CZ" sz="20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nejsi Francouz ani Brit</a:t>
            </a: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dík tobě, mágu, zas se zrodil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můj portrét – smím teď věčně žít,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odchován božskou Grácií, 	         </a:t>
            </a:r>
            <a:r>
              <a:rPr lang="cs-CZ" sz="1800" spc="4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[= bohyně veselí a krásy]</a:t>
            </a:r>
            <a:endParaRPr lang="cs-CZ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 smát se, že vše pomíjí.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Jak v zrcadle se vidím v něm,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byť lichotí mi nepokrytě. </a:t>
            </a:r>
            <a:endParaRPr lang="ru-RU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Hlásá, že nejsem nehoden</a:t>
            </a:r>
            <a:endParaRPr lang="ru-RU" sz="20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polibků vážných Múz. Tak i v té</a:t>
            </a:r>
            <a:endParaRPr lang="ru-RU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Paříži, Drážďanech a v Římě</a:t>
            </a:r>
            <a:endParaRPr lang="ru-RU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můj portrét předem představí mě.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ru-RU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 </a:t>
            </a: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červenec 1827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cs-CZ" sz="2000" kern="100" dirty="0" smtClean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		    </a:t>
            </a:r>
            <a:r>
              <a:rPr lang="cs-CZ" sz="2000" i="1" kern="100" dirty="0" smtClean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přel. Stanislav Rubáš</a:t>
            </a:r>
            <a:endParaRPr lang="cs-CZ" sz="2000" i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D0ECC1C3-839D-89A3-5382-A7BEF0E22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23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903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F1506CA0-7A99-B141-BCBE-ED70F4BC12B1}"/>
              </a:ext>
            </a:extLst>
          </p:cNvPr>
          <p:cNvSpPr txBox="1"/>
          <p:nvPr/>
        </p:nvSpPr>
        <p:spPr>
          <a:xfrm>
            <a:off x="183688" y="1032608"/>
            <a:ext cx="12008312" cy="1660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PUŠKIN					      </a:t>
            </a:r>
            <a:r>
              <a:rPr lang="cs-CZ" sz="2800" b="1"/>
              <a:t>MAŠKOVÁ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Končím! Mám strach to po sobě číst…	      </a:t>
            </a:r>
            <a:r>
              <a:rPr lang="cs-CZ" sz="2800" b="1"/>
              <a:t>Končím! Jak strach z té hanby snést...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Studem a strachy umírám…		      </a:t>
            </a:r>
            <a:r>
              <a:rPr lang="cs-CZ" sz="2800" b="1"/>
              <a:t>Jak jsem to mohla napsat... já... vám...</a:t>
            </a:r>
          </a:p>
        </p:txBody>
      </p:sp>
    </p:spTree>
    <p:extLst>
      <p:ext uri="{BB962C8B-B14F-4D97-AF65-F5344CB8AC3E}">
        <p14:creationId xmlns:p14="http://schemas.microsoft.com/office/powerpoint/2010/main" val="1772058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D2C720B2-1E17-1A2C-45A1-056CA9CAEA22}"/>
              </a:ext>
            </a:extLst>
          </p:cNvPr>
          <p:cNvSpPr txBox="1"/>
          <p:nvPr/>
        </p:nvSpPr>
        <p:spPr>
          <a:xfrm>
            <a:off x="938622" y="932782"/>
            <a:ext cx="10869854" cy="2787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PUŠKIN 					</a:t>
            </a:r>
            <a:r>
              <a:rPr lang="cs-CZ" sz="2800" b="1"/>
              <a:t>DVOŘÁK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Píši vám — co tedy více?			</a:t>
            </a:r>
            <a:r>
              <a:rPr lang="cs-CZ" sz="2800" b="1"/>
              <a:t>Píšu vám, a už jen to samo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Co mohu ještě říct?			</a:t>
            </a:r>
            <a:r>
              <a:rPr lang="cs-CZ" sz="2800" b="1"/>
              <a:t>je víc, než do slov mohu dát,</a:t>
            </a:r>
            <a:r>
              <a:rPr lang="cs-CZ" sz="2800"/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Teď, já vím, je na vaší vůli,		</a:t>
            </a:r>
            <a:r>
              <a:rPr lang="cs-CZ" sz="2800" b="1"/>
              <a:t>a jako vám i mně je známo,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zda mě potrestáte pohrdáním.		</a:t>
            </a:r>
            <a:r>
              <a:rPr lang="cs-CZ" sz="2800" b="1"/>
              <a:t>že smíte mnou teď pohrdat.</a:t>
            </a:r>
          </a:p>
        </p:txBody>
      </p:sp>
    </p:spTree>
    <p:extLst>
      <p:ext uri="{BB962C8B-B14F-4D97-AF65-F5344CB8AC3E}">
        <p14:creationId xmlns:p14="http://schemas.microsoft.com/office/powerpoint/2010/main" val="1620713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2D82CB93-9D49-5BD6-7CC4-3E93A59E1FCD}"/>
              </a:ext>
            </a:extLst>
          </p:cNvPr>
          <p:cNvSpPr txBox="1"/>
          <p:nvPr/>
        </p:nvSpPr>
        <p:spPr>
          <a:xfrm>
            <a:off x="146534" y="994745"/>
            <a:ext cx="11590306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800" b="1"/>
              <a:t>PUŠKIN</a:t>
            </a:r>
            <a:r>
              <a:rPr lang="cs-CZ" sz="2800"/>
              <a:t>					</a:t>
            </a:r>
          </a:p>
          <a:p>
            <a:pPr>
              <a:spcAft>
                <a:spcPts val="600"/>
              </a:spcAft>
            </a:pPr>
            <a:r>
              <a:rPr lang="ru-RU" sz="2800"/>
              <a:t>Другой!... Нет, никому на свете 	</a:t>
            </a:r>
            <a:r>
              <a:rPr lang="cs-CZ" sz="2800"/>
              <a:t>Jinému?... Ne, nikomu na světě</a:t>
            </a:r>
          </a:p>
          <a:p>
            <a:pPr>
              <a:spcAft>
                <a:spcPts val="600"/>
              </a:spcAft>
            </a:pPr>
            <a:r>
              <a:rPr lang="ru-RU" sz="2800"/>
              <a:t>Не отдала бы сердца я!		</a:t>
            </a:r>
            <a:r>
              <a:rPr lang="cs-CZ" sz="2800"/>
              <a:t>	nedala bych své srdce!</a:t>
            </a:r>
          </a:p>
          <a:p>
            <a:pPr>
              <a:spcAft>
                <a:spcPts val="600"/>
              </a:spcAft>
            </a:pPr>
            <a:endParaRPr lang="cs-CZ" sz="2800"/>
          </a:p>
          <a:p>
            <a:pPr>
              <a:spcAft>
                <a:spcPts val="600"/>
              </a:spcAft>
            </a:pPr>
            <a:r>
              <a:rPr lang="cs-CZ" sz="2800"/>
              <a:t>						</a:t>
            </a:r>
            <a:r>
              <a:rPr lang="cs-CZ" sz="2800" b="1"/>
              <a:t>DVOŘÁK</a:t>
            </a:r>
          </a:p>
          <a:p>
            <a:pPr>
              <a:spcAft>
                <a:spcPts val="600"/>
              </a:spcAft>
            </a:pPr>
            <a:r>
              <a:rPr lang="cs-CZ" sz="2800"/>
              <a:t>						Ne, nechci s jiným život spojit, </a:t>
            </a:r>
          </a:p>
          <a:p>
            <a:pPr>
              <a:spcAft>
                <a:spcPts val="600"/>
              </a:spcAft>
            </a:pPr>
            <a:r>
              <a:rPr lang="cs-CZ" sz="2800"/>
              <a:t>						na něho city vyplýtvat! 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67792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117176AE-A00B-0974-46F8-CACC35119E7F}"/>
              </a:ext>
            </a:extLst>
          </p:cNvPr>
          <p:cNvSpPr txBox="1"/>
          <p:nvPr/>
        </p:nvSpPr>
        <p:spPr>
          <a:xfrm>
            <a:off x="811454" y="1122662"/>
            <a:ext cx="10827465" cy="1660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PUŠKIN					</a:t>
            </a:r>
            <a:r>
              <a:rPr lang="cs-CZ" sz="2800" b="1"/>
              <a:t>MAŠKOVÁ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… na galerii netrpělivě tleskají		</a:t>
            </a:r>
            <a:r>
              <a:rPr lang="cs-CZ" sz="2800" b="1"/>
              <a:t>Netrpělivost párkrát tleskla,</a:t>
            </a:r>
            <a:r>
              <a:rPr lang="cs-CZ" sz="2800"/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a opona šumí, letíc vzhůru.		</a:t>
            </a:r>
            <a:r>
              <a:rPr lang="cs-CZ" sz="2800" b="1"/>
              <a:t>šum rozhrnuje oponu.</a:t>
            </a:r>
          </a:p>
        </p:txBody>
      </p:sp>
    </p:spTree>
    <p:extLst>
      <p:ext uri="{BB962C8B-B14F-4D97-AF65-F5344CB8AC3E}">
        <p14:creationId xmlns:p14="http://schemas.microsoft.com/office/powerpoint/2010/main" val="9235852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3B6D4715-F538-A187-CE91-8F8EB63B1411}"/>
              </a:ext>
            </a:extLst>
          </p:cNvPr>
          <p:cNvSpPr txBox="1"/>
          <p:nvPr/>
        </p:nvSpPr>
        <p:spPr>
          <a:xfrm>
            <a:off x="224059" y="1068941"/>
            <a:ext cx="11887200" cy="1660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PUŠKIN						</a:t>
            </a:r>
            <a:r>
              <a:rPr lang="cs-CZ" sz="2800" b="1"/>
              <a:t>DVOŘÁK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Končím! Mám strach to po sobě číst…		</a:t>
            </a:r>
            <a:r>
              <a:rPr lang="cs-CZ" sz="2800" b="1"/>
              <a:t>Končím! A bojím se to číst...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Studem a strachy umírám…			</a:t>
            </a:r>
            <a:r>
              <a:rPr lang="cs-CZ" sz="2800" b="1"/>
              <a:t>Strach a s ním stud mé hrdlo dáví...</a:t>
            </a:r>
          </a:p>
        </p:txBody>
      </p:sp>
    </p:spTree>
    <p:extLst>
      <p:ext uri="{BB962C8B-B14F-4D97-AF65-F5344CB8AC3E}">
        <p14:creationId xmlns:p14="http://schemas.microsoft.com/office/powerpoint/2010/main" val="39675979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61EC6F97-8180-25E4-E726-637E74B88710}"/>
              </a:ext>
            </a:extLst>
          </p:cNvPr>
          <p:cNvSpPr txBox="1"/>
          <p:nvPr/>
        </p:nvSpPr>
        <p:spPr>
          <a:xfrm>
            <a:off x="1774299" y="956789"/>
            <a:ext cx="9246946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200"/>
              <a:t>Josef </a:t>
            </a:r>
            <a:r>
              <a:rPr lang="cs-CZ" sz="3200" b="1"/>
              <a:t>Hora</a:t>
            </a:r>
            <a:r>
              <a:rPr lang="cs-CZ" sz="3200"/>
              <a:t> (1937)</a:t>
            </a:r>
          </a:p>
          <a:p>
            <a:pPr>
              <a:lnSpc>
                <a:spcPct val="150000"/>
              </a:lnSpc>
            </a:pPr>
            <a:r>
              <a:rPr lang="cs-CZ" sz="3200"/>
              <a:t>Olga </a:t>
            </a:r>
            <a:r>
              <a:rPr lang="cs-CZ" sz="3200" b="1"/>
              <a:t>Mašková</a:t>
            </a:r>
            <a:r>
              <a:rPr lang="cs-CZ" sz="3200"/>
              <a:t> (1966)</a:t>
            </a:r>
          </a:p>
          <a:p>
            <a:pPr>
              <a:lnSpc>
                <a:spcPct val="150000"/>
              </a:lnSpc>
            </a:pPr>
            <a:r>
              <a:rPr lang="cs-CZ" sz="3200"/>
              <a:t>Milan </a:t>
            </a:r>
            <a:r>
              <a:rPr lang="cs-CZ" sz="3200" b="1"/>
              <a:t>Dvořák</a:t>
            </a:r>
            <a:r>
              <a:rPr lang="cs-CZ" sz="3200"/>
              <a:t> (1999)</a:t>
            </a:r>
          </a:p>
        </p:txBody>
      </p:sp>
    </p:spTree>
    <p:extLst>
      <p:ext uri="{BB962C8B-B14F-4D97-AF65-F5344CB8AC3E}">
        <p14:creationId xmlns:p14="http://schemas.microsoft.com/office/powerpoint/2010/main" val="1666715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1051C5F-6725-F691-976B-13C97D7E3D94}"/>
              </a:ext>
            </a:extLst>
          </p:cNvPr>
          <p:cNvSpPr txBox="1"/>
          <p:nvPr/>
        </p:nvSpPr>
        <p:spPr>
          <a:xfrm>
            <a:off x="1108180" y="1128719"/>
            <a:ext cx="9761673" cy="3249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2400"/>
              </a:spcAft>
            </a:pPr>
            <a:r>
              <a:rPr lang="cs-CZ" sz="2800"/>
              <a:t>MAŠKOVÁ (1967)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/>
              <a:t>	Jsem zamilovaná do jeho básnických i lidských vlastností, </a:t>
            </a:r>
          </a:p>
          <a:p>
            <a:pPr>
              <a:lnSpc>
                <a:spcPct val="107000"/>
              </a:lnSpc>
              <a:spcAft>
                <a:spcPts val="2800"/>
              </a:spcAft>
            </a:pPr>
            <a:r>
              <a:rPr lang="cs-CZ" sz="2800"/>
              <a:t>	do jeho talentu, vzdělanosti, espritu.</a:t>
            </a:r>
            <a:endParaRPr lang="cs-CZ" sz="2800" b="1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/>
              <a:t>	Navíc mi připadá modernější, odvážnější a mladší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/>
              <a:t>	než většina současných ruských básníků. </a:t>
            </a:r>
            <a:r>
              <a:rPr lang="cs-CZ" sz="2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04831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2A2B8A2F-7A9B-F942-76AB-B40802C767D4}"/>
              </a:ext>
            </a:extLst>
          </p:cNvPr>
          <p:cNvSpPr txBox="1"/>
          <p:nvPr/>
        </p:nvSpPr>
        <p:spPr>
          <a:xfrm>
            <a:off x="756954" y="1307842"/>
            <a:ext cx="11269526" cy="2685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2400"/>
              </a:spcAft>
            </a:pPr>
            <a:r>
              <a:rPr lang="cs-CZ" sz="2800"/>
              <a:t>1.  vtisknout dílu poetiku odpovídající jazykovému cítění překladatele </a:t>
            </a:r>
          </a:p>
          <a:p>
            <a:pPr>
              <a:lnSpc>
                <a:spcPct val="107000"/>
              </a:lnSpc>
              <a:spcAft>
                <a:spcPts val="2400"/>
              </a:spcAft>
            </a:pPr>
            <a:r>
              <a:rPr lang="cs-CZ" sz="2800"/>
              <a:t>2.  prolomit kanonizovaný „obraz originálu“ v cílové kultuře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2800"/>
              <a:t>3.  samostatně dotvořit obrazy a myšlenky, které překladatele v originále    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2800"/>
              <a:t>     oslovují nejsilněji </a:t>
            </a:r>
          </a:p>
        </p:txBody>
      </p:sp>
    </p:spTree>
    <p:extLst>
      <p:ext uri="{BB962C8B-B14F-4D97-AF65-F5344CB8AC3E}">
        <p14:creationId xmlns:p14="http://schemas.microsoft.com/office/powerpoint/2010/main" val="1010541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768D5F0F-314F-043A-287C-F78E2DB05E2F}"/>
              </a:ext>
            </a:extLst>
          </p:cNvPr>
          <p:cNvSpPr txBox="1"/>
          <p:nvPr/>
        </p:nvSpPr>
        <p:spPr>
          <a:xfrm>
            <a:off x="122430" y="72692"/>
            <a:ext cx="8337681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/>
              <a:t>Jednu věc, ne jednu, ale mnohé, ve mně determinoval „Evžen Oněgin“. Jestliže jsem později celý život psala vždy první, první podávala ruku — a ruce, nebojíc se odsudku — pak pouze proto, že na úsvitu mých dnů Taťána ležící v knize, při svíčce, s rozcuchaným a přes prsa přehozeným copem, to před mýma očima udělala stejně. </a:t>
            </a:r>
          </a:p>
          <a:p>
            <a:endParaRPr lang="cs-CZ" sz="2800"/>
          </a:p>
          <a:p>
            <a:r>
              <a:rPr lang="cs-CZ" sz="2800"/>
              <a:t>A jestliže jsem potom, když odcházeli (vždy — odcházeli) nejenom za nimi nevztahovala podávané ruce, ale ani hlavu neotočila, pak pouze proto, že tenkrát v aleji Taťána strnula jako socha. Lekce odvahy. Lekce hrdosti. Lekce věrnosti. Lekce osudu. Lekce osamělosti.  </a:t>
            </a:r>
          </a:p>
          <a:p>
            <a:endParaRPr lang="cs-CZ" sz="2800"/>
          </a:p>
          <a:p>
            <a:r>
              <a:rPr lang="cs-CZ" sz="2800"/>
              <a:t>				Marina </a:t>
            </a:r>
            <a:r>
              <a:rPr lang="cs-CZ" sz="2800" b="1"/>
              <a:t>CVETAJEVOVÁ</a:t>
            </a:r>
            <a:r>
              <a:rPr lang="cs-CZ" sz="2800"/>
              <a:t>, 1937</a:t>
            </a:r>
          </a:p>
        </p:txBody>
      </p:sp>
    </p:spTree>
    <p:extLst>
      <p:ext uri="{BB962C8B-B14F-4D97-AF65-F5344CB8AC3E}">
        <p14:creationId xmlns:p14="http://schemas.microsoft.com/office/powerpoint/2010/main" val="2334085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B2B474F7-F2CA-A8AE-7006-C0F20E7AA770}"/>
              </a:ext>
            </a:extLst>
          </p:cNvPr>
          <p:cNvSpPr txBox="1"/>
          <p:nvPr/>
        </p:nvSpPr>
        <p:spPr>
          <a:xfrm>
            <a:off x="255701" y="371116"/>
            <a:ext cx="10953670" cy="7683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Nějaký Francouz v kroužku našich dam 			</a:t>
            </a:r>
            <a:r>
              <a:rPr lang="cs-CZ" sz="2200" spc="4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Taková cesta k poevropštění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rozkládal o tom, jakou prý měl trému,			</a:t>
            </a:r>
            <a:r>
              <a:rPr lang="cs-CZ" sz="2200" spc="40">
                <a:effectLst/>
                <a:ea typeface="Calibri" panose="020F0502020204030204" pitchFamily="34" charset="0"/>
              </a:rPr>
              <a:t>je povrchní a nebezpečná.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když před časem se chystal k nám,</a:t>
            </a:r>
          </a:p>
          <a:p>
            <a:pPr>
              <a:spcAft>
                <a:spcPts val="600"/>
              </a:spcAft>
            </a:pPr>
            <a:r>
              <a:rPr lang="cs-CZ" sz="22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 Ruska, k barbarům,</a:t>
            </a:r>
            <a:r>
              <a:rPr lang="cs-CZ" sz="2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jak měl i v očích slzy,			</a:t>
            </a:r>
            <a:r>
              <a:rPr lang="cs-CZ" sz="2200"/>
              <a:t>Alexandr Sergejevič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pak ale u nás cítil se jak král					</a:t>
            </a:r>
            <a:r>
              <a:rPr lang="cs-CZ" sz="22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GRIBOJEDOV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cs-CZ" sz="22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ruštinu neuslyšel, Rusa nepotkal</a:t>
            </a:r>
            <a:r>
              <a:rPr lang="cs-CZ" sz="2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				</a:t>
            </a:r>
            <a:r>
              <a:rPr lang="cs-CZ" sz="2200" b="1"/>
              <a:t>Hoře z rozumu (1824)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tak si samozřejmě zvykl brzy 					</a:t>
            </a:r>
            <a:r>
              <a:rPr lang="cs-CZ" sz="2200" i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přel. Milan Dvořák (1987)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 Rusko jako na provincii.</a:t>
            </a:r>
          </a:p>
          <a:p>
            <a:pPr>
              <a:spcAft>
                <a:spcPts val="600"/>
              </a:spcAft>
            </a:pPr>
            <a:r>
              <a:rPr lang="cs-CZ" sz="2200" spc="4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cs-CZ" sz="22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Já vysílal jsem k nebi přání,					</a:t>
            </a:r>
            <a:r>
              <a:rPr lang="cs-CZ" sz="2200"/>
              <a:t> </a:t>
            </a:r>
            <a:endParaRPr lang="cs-CZ" sz="2200" b="1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pokorně, ale ze všech sil,					</a:t>
            </a:r>
            <a:r>
              <a:rPr lang="cs-CZ" sz="2200"/>
              <a:t> </a:t>
            </a:r>
            <a:r>
              <a:rPr lang="cs-CZ" sz="2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aby už milý pánbůh jednou potlačil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cs-CZ" sz="22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tupé, slepé napodobování</a:t>
            </a:r>
            <a:r>
              <a:rPr lang="cs-CZ" sz="2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>
              <a:spcAft>
                <a:spcPts val="600"/>
              </a:spcAft>
            </a:pPr>
            <a:endParaRPr lang="cs-CZ" sz="2200" spc="4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cs-CZ" sz="2200" spc="4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cs-CZ" sz="2400" spc="4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2400"/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3874767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D27FB3-48F7-9A75-C9E0-4180F86BE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16BBC1F8-CD72-07F1-4C08-56E4DA55B26B}"/>
              </a:ext>
            </a:extLst>
          </p:cNvPr>
          <p:cNvSpPr txBox="1"/>
          <p:nvPr/>
        </p:nvSpPr>
        <p:spPr>
          <a:xfrm>
            <a:off x="6096000" y="0"/>
            <a:ext cx="6096636" cy="7317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KIPRENSKÉMU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Miláčku přelétavé módy,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ač nejsi Francouz ani Brit,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dík tobě, mágu, zas se zrodil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můj portrét – smím teď věčně žít,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odchován božskou Grácií, 	             </a:t>
            </a:r>
            <a:r>
              <a:rPr lang="cs-CZ" sz="1800" spc="4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[= bohyně krásy]</a:t>
            </a:r>
            <a:endParaRPr lang="cs-CZ" sz="20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 smát se, že vše pomíjí.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Jak v zrcadle se vidím v něm,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byť lichotí mi nepokrytě. </a:t>
            </a:r>
            <a:endParaRPr lang="ru-RU" sz="20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Hlásá, že nejsem nehoden</a:t>
            </a:r>
            <a:endParaRPr lang="ru-RU" sz="2000" kern="10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polibků vážných Múz. </a:t>
            </a:r>
            <a:r>
              <a:rPr lang="cs-CZ" sz="2000" b="1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Tak i v té</a:t>
            </a:r>
            <a:endParaRPr lang="ru-RU" sz="2000" b="1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Paříži, Drážďanech a v Římě</a:t>
            </a:r>
            <a:endParaRPr lang="ru-RU" sz="2000" b="1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b="1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můj portrét předem představí mě.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ru-RU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 </a:t>
            </a: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červenec 1827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6A0279F7-AD12-5064-0D23-3D75A968F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23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53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99772734-0ACE-7804-3AEC-5FCA7CB42ECE}"/>
              </a:ext>
            </a:extLst>
          </p:cNvPr>
          <p:cNvSpPr txBox="1"/>
          <p:nvPr/>
        </p:nvSpPr>
        <p:spPr>
          <a:xfrm>
            <a:off x="841707" y="968090"/>
            <a:ext cx="8979485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/>
              <a:t>Výtvory Puškinovy jsou všechny plné Ruska, Ruska ve všech jeho tendencích a podobách.</a:t>
            </a:r>
          </a:p>
          <a:p>
            <a:r>
              <a:rPr lang="cs-CZ" sz="2800"/>
              <a:t>								</a:t>
            </a:r>
          </a:p>
          <a:p>
            <a:r>
              <a:rPr lang="cs-CZ" sz="2800"/>
              <a:t>				</a:t>
            </a:r>
            <a:r>
              <a:rPr lang="cs-CZ" sz="3200"/>
              <a:t>Varnhagen von Ense, 1838</a:t>
            </a:r>
          </a:p>
          <a:p>
            <a:endParaRPr lang="cs-CZ" sz="2800"/>
          </a:p>
          <a:p>
            <a:r>
              <a:rPr lang="cs-CZ" sz="2800"/>
              <a:t>				</a:t>
            </a:r>
            <a:r>
              <a:rPr lang="cs-CZ" sz="3200"/>
              <a:t>(kvůli Puškinovi </a:t>
            </a:r>
          </a:p>
          <a:p>
            <a:r>
              <a:rPr lang="cs-CZ" sz="3200"/>
              <a:t>				se údajně za 6 měsíců </a:t>
            </a:r>
          </a:p>
          <a:p>
            <a:r>
              <a:rPr lang="cs-CZ" sz="3200"/>
              <a:t>				naučil rusky)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366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219FAC20-E8F6-FCFB-0CD5-31408DD88D4C}"/>
              </a:ext>
            </a:extLst>
          </p:cNvPr>
          <p:cNvSpPr txBox="1"/>
          <p:nvPr/>
        </p:nvSpPr>
        <p:spPr>
          <a:xfrm>
            <a:off x="260164" y="177645"/>
            <a:ext cx="11898678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/>
              <a:t>Vyšel jsem dřív než hvězda ranní    </a:t>
            </a:r>
            <a:r>
              <a:rPr lang="cs-CZ" sz="2400"/>
              <a:t>[= Venuše, vychází-li před východem Slunce]</a:t>
            </a:r>
          </a:p>
          <a:p>
            <a:r>
              <a:rPr lang="cs-CZ" sz="2800"/>
              <a:t>svobodu v poušti rozsévat,</a:t>
            </a:r>
          </a:p>
          <a:p>
            <a:r>
              <a:rPr lang="cs-CZ" sz="2800"/>
              <a:t>z čistého srdce, z duše rád	</a:t>
            </a:r>
          </a:p>
          <a:p>
            <a:r>
              <a:rPr lang="cs-CZ" sz="2800"/>
              <a:t>úhorům v zotročené pláni	</a:t>
            </a:r>
            <a:r>
              <a:rPr lang="cs-CZ" sz="2400"/>
              <a:t>      [úhor = neobdělaná půda]</a:t>
            </a:r>
            <a:r>
              <a:rPr lang="cs-CZ" sz="2800"/>
              <a:t>	</a:t>
            </a:r>
          </a:p>
          <a:p>
            <a:r>
              <a:rPr lang="cs-CZ" sz="2800"/>
              <a:t>životodárné sémě dát – </a:t>
            </a:r>
          </a:p>
          <a:p>
            <a:r>
              <a:rPr lang="cs-CZ" sz="2800"/>
              <a:t>nadarmo jsem však mrhal prací,</a:t>
            </a:r>
          </a:p>
          <a:p>
            <a:r>
              <a:rPr lang="cs-CZ" sz="2800"/>
              <a:t>námahou, časem, inspirací...</a:t>
            </a:r>
          </a:p>
          <a:p>
            <a:endParaRPr lang="cs-CZ" sz="2800"/>
          </a:p>
          <a:p>
            <a:r>
              <a:rPr lang="cs-CZ" sz="2800"/>
              <a:t>Paste se tedy klidně dál!</a:t>
            </a:r>
          </a:p>
          <a:p>
            <a:r>
              <a:rPr lang="cs-CZ" sz="2800"/>
              <a:t>Hlas cti vás nevyburcoval.</a:t>
            </a:r>
          </a:p>
          <a:p>
            <a:r>
              <a:rPr lang="cs-CZ" sz="2800"/>
              <a:t>Nestojí stáda o svobodu!</a:t>
            </a:r>
          </a:p>
          <a:p>
            <a:r>
              <a:rPr lang="cs-CZ" sz="2800"/>
              <a:t>Stříhej a řež je, bij a nič,</a:t>
            </a:r>
          </a:p>
          <a:p>
            <a:r>
              <a:rPr lang="cs-CZ" sz="2800"/>
              <a:t>dědictvím jejich z rodu k rodu</a:t>
            </a:r>
          </a:p>
          <a:p>
            <a:r>
              <a:rPr lang="cs-CZ" sz="2800"/>
              <a:t>je chomout s rolničkou a bič.</a:t>
            </a:r>
          </a:p>
        </p:txBody>
      </p:sp>
    </p:spTree>
    <p:extLst>
      <p:ext uri="{BB962C8B-B14F-4D97-AF65-F5344CB8AC3E}">
        <p14:creationId xmlns:p14="http://schemas.microsoft.com/office/powerpoint/2010/main" val="2436034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AB495D7-DA6E-3150-3611-EF882EC8286F}"/>
              </a:ext>
            </a:extLst>
          </p:cNvPr>
          <p:cNvSpPr txBox="1"/>
          <p:nvPr/>
        </p:nvSpPr>
        <p:spPr>
          <a:xfrm>
            <a:off x="1850800" y="593146"/>
            <a:ext cx="609663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/>
              <a:t>Oněgin v překladech</a:t>
            </a:r>
          </a:p>
          <a:p>
            <a:endParaRPr lang="cs-CZ" sz="2800"/>
          </a:p>
          <a:p>
            <a:endParaRPr lang="cs-CZ" sz="2800"/>
          </a:p>
          <a:p>
            <a:r>
              <a:rPr lang="cs-CZ" sz="2800"/>
              <a:t>francouzských nejméně </a:t>
            </a:r>
            <a:r>
              <a:rPr lang="cs-CZ" sz="2800" b="1"/>
              <a:t>7</a:t>
            </a:r>
          </a:p>
          <a:p>
            <a:endParaRPr lang="cs-CZ" sz="2800"/>
          </a:p>
          <a:p>
            <a:r>
              <a:rPr lang="cs-CZ" sz="2800"/>
              <a:t>německých nejméně </a:t>
            </a:r>
            <a:r>
              <a:rPr lang="cs-CZ" sz="2800" b="1"/>
              <a:t>14</a:t>
            </a:r>
          </a:p>
          <a:p>
            <a:endParaRPr lang="cs-CZ" sz="2800"/>
          </a:p>
          <a:p>
            <a:r>
              <a:rPr lang="cs-CZ" sz="2800"/>
              <a:t>anglických nejméně </a:t>
            </a:r>
            <a:r>
              <a:rPr lang="cs-CZ" sz="2800" b="1"/>
              <a:t>28</a:t>
            </a:r>
          </a:p>
          <a:p>
            <a:endParaRPr lang="cs-CZ" sz="2800"/>
          </a:p>
          <a:p>
            <a:endParaRPr lang="cs-CZ" sz="2800"/>
          </a:p>
          <a:p>
            <a:r>
              <a:rPr lang="cs-CZ" sz="2800"/>
              <a:t>českých celkem </a:t>
            </a:r>
            <a:r>
              <a:rPr lang="cs-CZ" sz="2800" b="1"/>
              <a:t>5</a:t>
            </a:r>
            <a:r>
              <a:rPr lang="cs-CZ" sz="2800"/>
              <a:t> kompletních (+ 3 torza) </a:t>
            </a:r>
          </a:p>
        </p:txBody>
      </p:sp>
    </p:spTree>
    <p:extLst>
      <p:ext uri="{BB962C8B-B14F-4D97-AF65-F5344CB8AC3E}">
        <p14:creationId xmlns:p14="http://schemas.microsoft.com/office/powerpoint/2010/main" val="370467824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956</Words>
  <Application>Microsoft Office PowerPoint</Application>
  <PresentationFormat>Širokoúhlá obrazovka</PresentationFormat>
  <Paragraphs>394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4" baseType="lpstr">
      <vt:lpstr>Aptos</vt:lpstr>
      <vt:lpstr>Arial</vt:lpstr>
      <vt:lpstr>Calibri</vt:lpstr>
      <vt:lpstr>Calibri Light</vt:lpstr>
      <vt:lpstr>Times New Roman</vt:lpstr>
      <vt:lpstr>Motiv Office</vt:lpstr>
      <vt:lpstr>  Puškinův Evžen Oněgin (1833)  v českých překladech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Puškinův Evžen Oněgin (1833)  v českých překladech</dc:title>
  <dc:creator>Rubáš, Stanislav</dc:creator>
  <cp:lastModifiedBy>Stanislav Rubáš</cp:lastModifiedBy>
  <cp:revision>88</cp:revision>
  <dcterms:created xsi:type="dcterms:W3CDTF">2023-06-12T12:46:07Z</dcterms:created>
  <dcterms:modified xsi:type="dcterms:W3CDTF">2025-01-02T10:05:36Z</dcterms:modified>
</cp:coreProperties>
</file>