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39" r:id="rId2"/>
    <p:sldId id="340" r:id="rId3"/>
    <p:sldId id="257" r:id="rId4"/>
    <p:sldId id="334" r:id="rId5"/>
    <p:sldId id="321" r:id="rId6"/>
    <p:sldId id="323" r:id="rId7"/>
    <p:sldId id="308" r:id="rId8"/>
    <p:sldId id="351" r:id="rId9"/>
    <p:sldId id="291" r:id="rId10"/>
    <p:sldId id="344" r:id="rId11"/>
    <p:sldId id="345" r:id="rId12"/>
    <p:sldId id="352" r:id="rId13"/>
    <p:sldId id="343" r:id="rId14"/>
    <p:sldId id="263" r:id="rId15"/>
    <p:sldId id="342" r:id="rId16"/>
    <p:sldId id="313" r:id="rId17"/>
    <p:sldId id="307" r:id="rId18"/>
    <p:sldId id="314" r:id="rId19"/>
    <p:sldId id="317" r:id="rId20"/>
    <p:sldId id="318" r:id="rId21"/>
    <p:sldId id="353" r:id="rId22"/>
    <p:sldId id="310" r:id="rId23"/>
    <p:sldId id="312" r:id="rId24"/>
    <p:sldId id="315" r:id="rId25"/>
    <p:sldId id="327" r:id="rId26"/>
    <p:sldId id="347" r:id="rId27"/>
    <p:sldId id="354" r:id="rId28"/>
    <p:sldId id="348" r:id="rId29"/>
    <p:sldId id="270" r:id="rId30"/>
    <p:sldId id="356" r:id="rId31"/>
    <p:sldId id="357" r:id="rId32"/>
    <p:sldId id="355" r:id="rId3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74" d="100"/>
          <a:sy n="74" d="100"/>
        </p:scale>
        <p:origin x="37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AD3C5A-BB3C-4E9B-9061-DFADB92E28E7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09.10.2024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34110C-9549-4A3B-AD87-89A124DC938F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1751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AD3C5A-BB3C-4E9B-9061-DFADB92E28E7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09.10.2024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34110C-9549-4A3B-AD87-89A124DC938F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5714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AD3C5A-BB3C-4E9B-9061-DFADB92E28E7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09.10.2024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34110C-9549-4A3B-AD87-89A124DC938F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3710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AD3C5A-BB3C-4E9B-9061-DFADB92E28E7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09.10.2024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34110C-9549-4A3B-AD87-89A124DC938F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334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AD3C5A-BB3C-4E9B-9061-DFADB92E28E7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09.10.2024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34110C-9549-4A3B-AD87-89A124DC938F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7192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AD3C5A-BB3C-4E9B-9061-DFADB92E28E7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09.10.2024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34110C-9549-4A3B-AD87-89A124DC938F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6563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AD3C5A-BB3C-4E9B-9061-DFADB92E28E7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09.10.2024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34110C-9549-4A3B-AD87-89A124DC938F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2107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AD3C5A-BB3C-4E9B-9061-DFADB92E28E7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09.10.2024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34110C-9549-4A3B-AD87-89A124DC938F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72401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AD3C5A-BB3C-4E9B-9061-DFADB92E28E7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09.10.2024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34110C-9549-4A3B-AD87-89A124DC938F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75099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AD3C5A-BB3C-4E9B-9061-DFADB92E28E7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09.10.2024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34110C-9549-4A3B-AD87-89A124DC938F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59068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AD3C5A-BB3C-4E9B-9061-DFADB92E28E7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09.10.2024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34110C-9549-4A3B-AD87-89A124DC938F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9166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AD3C5A-BB3C-4E9B-9061-DFADB92E28E7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09.10.2024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34110C-9549-4A3B-AD87-89A124DC938F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1814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jpg"/><Relationship Id="rId4" Type="http://schemas.openxmlformats.org/officeDocument/2006/relationships/image" Target="../media/image36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282261" y="1122363"/>
            <a:ext cx="9963807" cy="1862575"/>
          </a:xfrm>
        </p:spPr>
        <p:txBody>
          <a:bodyPr>
            <a:normAutofit/>
          </a:bodyPr>
          <a:lstStyle/>
          <a:p>
            <a:r>
              <a:rPr lang="cs-CZ" altLang="zh-TW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Nejstarší podoby čínského myšlení</a:t>
            </a:r>
            <a:endParaRPr lang="cs-CZ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293488"/>
            <a:ext cx="9144000" cy="686183"/>
          </a:xfrm>
        </p:spPr>
        <p:txBody>
          <a:bodyPr>
            <a:normAutofit/>
          </a:bodyPr>
          <a:lstStyle/>
          <a:p>
            <a:r>
              <a:rPr lang="cs-CZ" sz="3200" dirty="0">
                <a:latin typeface="Georgia" panose="02040502050405020303" pitchFamily="18" charset="0"/>
              </a:rPr>
              <a:t>Dynastie </a:t>
            </a:r>
            <a:r>
              <a:rPr lang="cs-CZ" sz="3200" dirty="0" err="1">
                <a:latin typeface="Georgia" panose="02040502050405020303" pitchFamily="18" charset="0"/>
              </a:rPr>
              <a:t>Shang</a:t>
            </a:r>
            <a:r>
              <a:rPr lang="cs-CZ" sz="3200" dirty="0">
                <a:latin typeface="Georgia" panose="02040502050405020303" pitchFamily="18" charset="0"/>
              </a:rPr>
              <a:t> a západní </a:t>
            </a:r>
            <a:r>
              <a:rPr lang="cs-CZ" sz="3200" dirty="0" err="1">
                <a:latin typeface="Georgia" panose="02040502050405020303" pitchFamily="18" charset="0"/>
              </a:rPr>
              <a:t>Zhou</a:t>
            </a:r>
            <a:endParaRPr lang="cs-CZ" sz="3200" dirty="0">
              <a:latin typeface="Georgia" panose="02040502050405020303" pitchFamily="18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4722" y="4288221"/>
            <a:ext cx="6002556" cy="220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1175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17D86EDF-83A2-48CC-B74C-6C017A1A176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73764" y="983366"/>
            <a:ext cx="4999955" cy="4999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86" y="557624"/>
            <a:ext cx="5065987" cy="305859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" t="29884" r="50574" b="28430"/>
          <a:stretch/>
        </p:blipFill>
        <p:spPr>
          <a:xfrm>
            <a:off x="1382110" y="3794232"/>
            <a:ext cx="4293476" cy="2722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1390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0" b="82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3278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sah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984" y="515007"/>
            <a:ext cx="7996382" cy="5917323"/>
          </a:xfrm>
        </p:spPr>
      </p:pic>
    </p:spTree>
    <p:extLst>
      <p:ext uri="{BB962C8B-B14F-4D97-AF65-F5344CB8AC3E}">
        <p14:creationId xmlns:p14="http://schemas.microsoft.com/office/powerpoint/2010/main" val="15356810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6FBED30-4A22-4386-9EBF-A621765D629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59324" y="1776248"/>
            <a:ext cx="5941201" cy="4014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BDBFBBD-315D-4905-95F6-52FDF709C2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000" y="559630"/>
            <a:ext cx="3347049" cy="5599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94762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61182" y="704193"/>
            <a:ext cx="8271803" cy="5457456"/>
          </a:xfrm>
          <a:blipFill>
            <a:blip r:embed="rId2"/>
            <a:tile tx="0" ty="0" sx="100000" sy="100000" flip="none" algn="tl"/>
          </a:blipFill>
        </p:spPr>
        <p:txBody>
          <a:bodyPr>
            <a:normAutofit fontScale="90000"/>
          </a:bodyPr>
          <a:lstStyle/>
          <a:p>
            <a:r>
              <a:rPr lang="cs-CZ" altLang="zh-TW" sz="3100" dirty="0">
                <a:latin typeface="Georgia" panose="02040502050405020303" pitchFamily="18" charset="0"/>
              </a:rPr>
              <a:t>Věštebné nápisy na kostech a želvích krunýřích</a:t>
            </a:r>
            <a:br>
              <a:rPr lang="cs-CZ" altLang="zh-TW" sz="3100" dirty="0">
                <a:latin typeface="Georgia" panose="02040502050405020303" pitchFamily="18" charset="0"/>
              </a:rPr>
            </a:br>
            <a:r>
              <a:rPr lang="cs-CZ" altLang="zh-TW" sz="3100" dirty="0">
                <a:latin typeface="Georgia" panose="02040502050405020303" pitchFamily="18" charset="0"/>
              </a:rPr>
              <a:t>(</a:t>
            </a:r>
            <a:r>
              <a:rPr lang="cs-CZ" altLang="zh-TW" sz="3100" i="1" dirty="0" err="1">
                <a:latin typeface="Georgia" panose="02040502050405020303" pitchFamily="18" charset="0"/>
              </a:rPr>
              <a:t>jia</a:t>
            </a:r>
            <a:r>
              <a:rPr lang="cs-CZ" altLang="zh-TW" sz="3100" i="1" dirty="0">
                <a:latin typeface="Georgia" panose="02040502050405020303" pitchFamily="18" charset="0"/>
              </a:rPr>
              <a:t> </a:t>
            </a:r>
            <a:r>
              <a:rPr lang="cs-CZ" altLang="zh-TW" sz="3100" i="1" dirty="0" err="1">
                <a:latin typeface="Georgia" panose="02040502050405020303" pitchFamily="18" charset="0"/>
              </a:rPr>
              <a:t>gu</a:t>
            </a:r>
            <a:r>
              <a:rPr lang="cs-CZ" altLang="zh-TW" sz="3100" i="1" dirty="0">
                <a:latin typeface="Georgia" panose="02040502050405020303" pitchFamily="18" charset="0"/>
              </a:rPr>
              <a:t> </a:t>
            </a:r>
            <a:r>
              <a:rPr lang="cs-CZ" altLang="zh-TW" sz="3100" i="1" dirty="0" err="1">
                <a:latin typeface="Georgia" panose="02040502050405020303" pitchFamily="18" charset="0"/>
              </a:rPr>
              <a:t>wen</a:t>
            </a:r>
            <a:r>
              <a:rPr lang="cs-CZ" altLang="zh-TW" sz="3100" i="1" dirty="0">
                <a:latin typeface="Georgia" panose="02040502050405020303" pitchFamily="18" charset="0"/>
              </a:rPr>
              <a:t> </a:t>
            </a:r>
            <a:r>
              <a:rPr lang="zh-TW" altLang="en-US" sz="3100" dirty="0">
                <a:latin typeface="Georgia" panose="02040502050405020303" pitchFamily="18" charset="0"/>
              </a:rPr>
              <a:t>甲骨文</a:t>
            </a:r>
            <a:r>
              <a:rPr lang="cs-CZ" altLang="zh-TW" sz="3100" dirty="0">
                <a:latin typeface="Georgia" panose="02040502050405020303" pitchFamily="18" charset="0"/>
              </a:rPr>
              <a:t>)</a:t>
            </a:r>
            <a:r>
              <a:rPr lang="en-US" altLang="zh-TW" sz="4000" dirty="0">
                <a:latin typeface="Georgia" panose="02040502050405020303" pitchFamily="18" charset="0"/>
              </a:rPr>
              <a:t/>
            </a:r>
            <a:br>
              <a:rPr lang="en-US" altLang="zh-TW" sz="4000" dirty="0">
                <a:latin typeface="Georgia" panose="02040502050405020303" pitchFamily="18" charset="0"/>
              </a:rPr>
            </a:br>
            <a:r>
              <a:rPr lang="cs-CZ" altLang="zh-TW" dirty="0">
                <a:latin typeface="Georgia" panose="02040502050405020303" pitchFamily="18" charset="0"/>
              </a:rPr>
              <a:t/>
            </a:r>
            <a:br>
              <a:rPr lang="cs-CZ" altLang="zh-TW" dirty="0">
                <a:latin typeface="Georgia" panose="02040502050405020303" pitchFamily="18" charset="0"/>
              </a:rPr>
            </a:br>
            <a:r>
              <a:rPr lang="cs-CZ" altLang="zh-TW" sz="2000" dirty="0">
                <a:latin typeface="Georgia" panose="02040502050405020303" pitchFamily="18" charset="0"/>
              </a:rPr>
              <a:t>- nejstarší podoba čínského písma </a:t>
            </a:r>
            <a:br>
              <a:rPr lang="cs-CZ" altLang="zh-TW" sz="2000" dirty="0">
                <a:latin typeface="Georgia" panose="02040502050405020303" pitchFamily="18" charset="0"/>
              </a:rPr>
            </a:br>
            <a:r>
              <a:rPr lang="cs-CZ" altLang="zh-TW" sz="2000" dirty="0">
                <a:latin typeface="Georgia" panose="02040502050405020303" pitchFamily="18" charset="0"/>
              </a:rPr>
              <a:t/>
            </a:r>
            <a:br>
              <a:rPr lang="cs-CZ" altLang="zh-TW" sz="2000" dirty="0">
                <a:latin typeface="Georgia" panose="02040502050405020303" pitchFamily="18" charset="0"/>
              </a:rPr>
            </a:br>
            <a:r>
              <a:rPr lang="cs-CZ" altLang="zh-TW" sz="2000" dirty="0">
                <a:latin typeface="Georgia" panose="02040502050405020303" pitchFamily="18" charset="0"/>
              </a:rPr>
              <a:t>- věštění (‚výklad‘ </a:t>
            </a:r>
            <a:r>
              <a:rPr lang="cs-CZ" altLang="zh-TW" sz="2000" i="1" dirty="0" err="1">
                <a:latin typeface="Georgia" panose="02040502050405020303" pitchFamily="18" charset="0"/>
              </a:rPr>
              <a:t>zhan</a:t>
            </a:r>
            <a:r>
              <a:rPr lang="cs-CZ" altLang="zh-TW" sz="2000" dirty="0">
                <a:latin typeface="Georgia" panose="02040502050405020303" pitchFamily="18" charset="0"/>
              </a:rPr>
              <a:t> </a:t>
            </a:r>
            <a:r>
              <a:rPr lang="zh-TW" altLang="en-US" sz="2000" dirty="0">
                <a:latin typeface="Georgia" panose="02040502050405020303" pitchFamily="18" charset="0"/>
              </a:rPr>
              <a:t>占</a:t>
            </a:r>
            <a:r>
              <a:rPr lang="en-US" altLang="zh-TW" sz="2000" dirty="0">
                <a:latin typeface="Georgia" panose="02040502050405020303" pitchFamily="18" charset="0"/>
              </a:rPr>
              <a:t> </a:t>
            </a:r>
            <a:r>
              <a:rPr lang="cs-CZ" altLang="zh-TW" sz="2000" dirty="0">
                <a:latin typeface="Georgia" panose="02040502050405020303" pitchFamily="18" charset="0"/>
              </a:rPr>
              <a:t>‚puklin‘ </a:t>
            </a:r>
            <a:r>
              <a:rPr lang="cs-CZ" altLang="zh-TW" sz="2000" i="1" dirty="0" err="1">
                <a:latin typeface="Georgia" panose="02040502050405020303" pitchFamily="18" charset="0"/>
              </a:rPr>
              <a:t>bu</a:t>
            </a:r>
            <a:r>
              <a:rPr lang="cs-CZ" altLang="zh-TW" sz="2000" dirty="0">
                <a:latin typeface="Georgia" panose="02040502050405020303" pitchFamily="18" charset="0"/>
              </a:rPr>
              <a:t> </a:t>
            </a:r>
            <a:r>
              <a:rPr lang="zh-TW" altLang="en-US" sz="2000" dirty="0">
                <a:latin typeface="Georgia" panose="02040502050405020303" pitchFamily="18" charset="0"/>
              </a:rPr>
              <a:t>卜</a:t>
            </a:r>
            <a:r>
              <a:rPr lang="cs-CZ" altLang="zh-TW" sz="2000" dirty="0">
                <a:latin typeface="Georgia" panose="02040502050405020303" pitchFamily="18" charset="0"/>
              </a:rPr>
              <a:t>) – ustálený postup a </a:t>
            </a:r>
            <a:r>
              <a:rPr lang="cs-CZ" altLang="zh-TW" sz="2000" dirty="0" smtClean="0">
                <a:latin typeface="Georgia" panose="02040502050405020303" pitchFamily="18" charset="0"/>
              </a:rPr>
              <a:t>záznam</a:t>
            </a:r>
            <a:r>
              <a:rPr lang="cs-CZ" altLang="zh-TW" sz="2000" dirty="0">
                <a:latin typeface="Georgia" panose="02040502050405020303" pitchFamily="18" charset="0"/>
              </a:rPr>
              <a:t/>
            </a:r>
            <a:br>
              <a:rPr lang="cs-CZ" altLang="zh-TW" sz="2000" dirty="0">
                <a:latin typeface="Georgia" panose="02040502050405020303" pitchFamily="18" charset="0"/>
              </a:rPr>
            </a:br>
            <a:r>
              <a:rPr lang="cs-CZ" altLang="zh-TW" sz="2000" dirty="0">
                <a:latin typeface="Georgia" panose="02040502050405020303" pitchFamily="18" charset="0"/>
              </a:rPr>
              <a:t/>
            </a:r>
            <a:br>
              <a:rPr lang="cs-CZ" altLang="zh-TW" sz="2000" dirty="0">
                <a:latin typeface="Georgia" panose="02040502050405020303" pitchFamily="18" charset="0"/>
              </a:rPr>
            </a:br>
            <a:r>
              <a:rPr lang="cs-CZ" altLang="zh-TW" sz="2000" dirty="0">
                <a:latin typeface="Georgia" panose="02040502050405020303" pitchFamily="18" charset="0"/>
              </a:rPr>
              <a:t>- průběh věštby: král + hlavní věštitel, zápis dne a jména, otázka (nejčastěji k předkům), výsledek věštby (příznivý/nepříznivý), jak to dopadlo; několik dotazů k téže </a:t>
            </a:r>
            <a:r>
              <a:rPr lang="cs-CZ" altLang="zh-TW" sz="2000" dirty="0" smtClean="0">
                <a:latin typeface="Georgia" panose="02040502050405020303" pitchFamily="18" charset="0"/>
              </a:rPr>
              <a:t>věci</a:t>
            </a:r>
            <a:r>
              <a:rPr lang="cs-CZ" altLang="zh-TW" sz="2000" dirty="0">
                <a:latin typeface="Georgia" panose="02040502050405020303" pitchFamily="18" charset="0"/>
              </a:rPr>
              <a:t/>
            </a:r>
            <a:br>
              <a:rPr lang="cs-CZ" altLang="zh-TW" sz="2000" dirty="0">
                <a:latin typeface="Georgia" panose="02040502050405020303" pitchFamily="18" charset="0"/>
              </a:rPr>
            </a:br>
            <a:r>
              <a:rPr lang="cs-CZ" altLang="zh-TW" sz="2000" dirty="0">
                <a:latin typeface="Georgia" panose="02040502050405020303" pitchFamily="18" charset="0"/>
              </a:rPr>
              <a:t/>
            </a:r>
            <a:br>
              <a:rPr lang="cs-CZ" altLang="zh-TW" sz="2000" dirty="0">
                <a:latin typeface="Georgia" panose="02040502050405020303" pitchFamily="18" charset="0"/>
              </a:rPr>
            </a:br>
            <a:r>
              <a:rPr lang="cs-CZ" altLang="zh-TW" sz="2000" dirty="0">
                <a:latin typeface="Georgia" panose="02040502050405020303" pitchFamily="18" charset="0"/>
              </a:rPr>
              <a:t>- otázky (nemoci, narození/smrt, válečná tažení, úroda, konání obřadů), určení vhodného času (správná konfigurace situace)</a:t>
            </a:r>
            <a:br>
              <a:rPr lang="cs-CZ" altLang="zh-TW" sz="2000" dirty="0">
                <a:latin typeface="Georgia" panose="02040502050405020303" pitchFamily="18" charset="0"/>
              </a:rPr>
            </a:br>
            <a:r>
              <a:rPr lang="en-US" altLang="zh-TW" sz="2000" dirty="0">
                <a:latin typeface="Georgia" panose="02040502050405020303" pitchFamily="18" charset="0"/>
              </a:rPr>
              <a:t/>
            </a:r>
            <a:br>
              <a:rPr lang="en-US" altLang="zh-TW" sz="2000" dirty="0">
                <a:latin typeface="Georgia" panose="02040502050405020303" pitchFamily="18" charset="0"/>
              </a:rPr>
            </a:br>
            <a:r>
              <a:rPr lang="cs-CZ" altLang="zh-TW" sz="2000" dirty="0">
                <a:latin typeface="Georgia" panose="02040502050405020303" pitchFamily="18" charset="0"/>
              </a:rPr>
              <a:t>- možnost přijmout/odmítnout věštbu; samotná formulace </a:t>
            </a:r>
            <a:r>
              <a:rPr lang="cs-CZ" altLang="zh-TW" sz="2000" dirty="0" smtClean="0">
                <a:latin typeface="Georgia" panose="02040502050405020303" pitchFamily="18" charset="0"/>
              </a:rPr>
              <a:t>otázky/ </a:t>
            </a:r>
            <a:r>
              <a:rPr lang="cs-CZ" altLang="zh-TW" sz="2000" dirty="0">
                <a:latin typeface="Georgia" panose="02040502050405020303" pitchFamily="18" charset="0"/>
              </a:rPr>
              <a:t>manipulace s otázkami k legitimizaci </a:t>
            </a:r>
            <a:r>
              <a:rPr lang="cs-CZ" altLang="zh-TW" sz="2000" dirty="0" smtClean="0">
                <a:latin typeface="Georgia" panose="02040502050405020303" pitchFamily="18" charset="0"/>
              </a:rPr>
              <a:t>rozhodnutí</a:t>
            </a:r>
            <a:endParaRPr lang="cs-CZ" dirty="0">
              <a:latin typeface="Georgia" panose="02040502050405020303" pitchFamily="18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66DC491-44CA-B15E-2CC7-02BB6C0BCF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752" y="1124607"/>
            <a:ext cx="2939399" cy="4608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8489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81987" y="1901816"/>
            <a:ext cx="5005552" cy="3825858"/>
          </a:xfrm>
        </p:spPr>
      </p:pic>
      <p:pic>
        <p:nvPicPr>
          <p:cNvPr id="8" name="Zástupný symbol pro obsah 7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26" y="2021086"/>
            <a:ext cx="5181598" cy="3395363"/>
          </a:xfrm>
        </p:spPr>
      </p:pic>
    </p:spTree>
    <p:extLst>
      <p:ext uri="{BB962C8B-B14F-4D97-AF65-F5344CB8AC3E}">
        <p14:creationId xmlns:p14="http://schemas.microsoft.com/office/powerpoint/2010/main" val="17725045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704193"/>
            <a:ext cx="10515600" cy="5815876"/>
          </a:xfrm>
          <a:blipFill>
            <a:blip r:embed="rId2"/>
            <a:tile tx="0" ty="0" sx="100000" sy="100000" flip="none" algn="tl"/>
          </a:blipFill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cs-CZ" altLang="zh-TW" sz="3200" dirty="0">
                <a:latin typeface="Georgia" panose="02040502050405020303" pitchFamily="18" charset="0"/>
              </a:rPr>
              <a:t>Příklady věštebných otázek</a:t>
            </a:r>
            <a:br>
              <a:rPr lang="cs-CZ" altLang="zh-TW" sz="3200" dirty="0">
                <a:latin typeface="Georgia" panose="02040502050405020303" pitchFamily="18" charset="0"/>
              </a:rPr>
            </a:br>
            <a:r>
              <a:rPr lang="en-US" altLang="zh-TW" sz="2000" dirty="0">
                <a:latin typeface="Georgia" panose="02040502050405020303" pitchFamily="18" charset="0"/>
              </a:rPr>
              <a:t>‘Dun will have a sickness/ Dun will not have a sickness.’</a:t>
            </a:r>
            <a:br>
              <a:rPr lang="en-US" altLang="zh-TW" sz="2000" dirty="0">
                <a:latin typeface="Georgia" panose="02040502050405020303" pitchFamily="18" charset="0"/>
              </a:rPr>
            </a:br>
            <a:r>
              <a:rPr lang="en-US" altLang="zh-TW" sz="2000" dirty="0">
                <a:latin typeface="Georgia" panose="02040502050405020303" pitchFamily="18" charset="0"/>
              </a:rPr>
              <a:t>‘There is a sick tooth; is it not father Yi who is causing it</a:t>
            </a:r>
            <a:r>
              <a:rPr lang="cs-CZ" altLang="zh-TW" sz="2000" dirty="0">
                <a:latin typeface="Georgia" panose="02040502050405020303" pitchFamily="18" charset="0"/>
              </a:rPr>
              <a:t>?</a:t>
            </a:r>
            <a:r>
              <a:rPr lang="en-US" altLang="zh-TW" sz="2000" dirty="0">
                <a:latin typeface="Georgia" panose="02040502050405020303" pitchFamily="18" charset="0"/>
              </a:rPr>
              <a:t>’ </a:t>
            </a:r>
            <a:r>
              <a:rPr lang="cs-CZ" altLang="zh-TW" sz="2000" dirty="0">
                <a:latin typeface="Georgia" panose="02040502050405020303" pitchFamily="18" charset="0"/>
              </a:rPr>
              <a:t/>
            </a:r>
            <a:br>
              <a:rPr lang="cs-CZ" altLang="zh-TW" sz="2000" dirty="0">
                <a:latin typeface="Georgia" panose="02040502050405020303" pitchFamily="18" charset="0"/>
              </a:rPr>
            </a:br>
            <a:r>
              <a:rPr lang="en-US" altLang="zh-TW" sz="2000" dirty="0">
                <a:latin typeface="Georgia" panose="02040502050405020303" pitchFamily="18" charset="0"/>
              </a:rPr>
              <a:t>‘This rain will be disastrous to us/ This rain will not be disastrous to us.’</a:t>
            </a:r>
            <a:br>
              <a:rPr lang="en-US" altLang="zh-TW" sz="2000" dirty="0">
                <a:latin typeface="Georgia" panose="02040502050405020303" pitchFamily="18" charset="0"/>
              </a:rPr>
            </a:br>
            <a:r>
              <a:rPr lang="en-US" altLang="zh-TW" sz="2000" dirty="0">
                <a:latin typeface="Georgia" panose="02040502050405020303" pitchFamily="18" charset="0"/>
              </a:rPr>
              <a:t>‘If we build a settlement, </a:t>
            </a:r>
            <a:r>
              <a:rPr lang="cs-CZ" altLang="zh-TW" sz="2000" dirty="0" err="1">
                <a:latin typeface="Georgia" panose="02040502050405020303" pitchFamily="18" charset="0"/>
              </a:rPr>
              <a:t>Shang</a:t>
            </a:r>
            <a:r>
              <a:rPr lang="cs-CZ" altLang="zh-TW" sz="2000" dirty="0">
                <a:latin typeface="Georgia" panose="02040502050405020303" pitchFamily="18" charset="0"/>
              </a:rPr>
              <a:t> </a:t>
            </a:r>
            <a:r>
              <a:rPr lang="en-US" altLang="zh-TW" sz="2000" dirty="0">
                <a:latin typeface="Georgia" panose="02040502050405020303" pitchFamily="18" charset="0"/>
              </a:rPr>
              <a:t>Di will not obstruct.’</a:t>
            </a:r>
            <a:br>
              <a:rPr lang="en-US" altLang="zh-TW" sz="2000" dirty="0">
                <a:latin typeface="Georgia" panose="02040502050405020303" pitchFamily="18" charset="0"/>
              </a:rPr>
            </a:br>
            <a:r>
              <a:rPr lang="en-US" altLang="zh-TW" sz="2000" dirty="0">
                <a:latin typeface="Georgia" panose="02040502050405020303" pitchFamily="18" charset="0"/>
              </a:rPr>
              <a:t>‘It should be Lady Hao whom the king orders to campaign against Yi.’</a:t>
            </a:r>
            <a:br>
              <a:rPr lang="en-US" altLang="zh-TW" sz="2000" dirty="0">
                <a:latin typeface="Georgia" panose="02040502050405020303" pitchFamily="18" charset="0"/>
              </a:rPr>
            </a:br>
            <a:r>
              <a:rPr lang="en-US" altLang="zh-TW" sz="2000" dirty="0">
                <a:latin typeface="Georgia" panose="02040502050405020303" pitchFamily="18" charset="0"/>
              </a:rPr>
              <a:t>‘Di approves </a:t>
            </a:r>
            <a:r>
              <a:rPr lang="cs-CZ" altLang="zh-TW" sz="2000" dirty="0" err="1">
                <a:latin typeface="Georgia" panose="02040502050405020303" pitchFamily="18" charset="0"/>
              </a:rPr>
              <a:t>of</a:t>
            </a:r>
            <a:r>
              <a:rPr lang="cs-CZ" altLang="zh-TW" sz="2000" dirty="0">
                <a:latin typeface="Georgia" panose="02040502050405020303" pitchFamily="18" charset="0"/>
              </a:rPr>
              <a:t> </a:t>
            </a:r>
            <a:r>
              <a:rPr lang="en-US" altLang="zh-TW" sz="2000" dirty="0">
                <a:latin typeface="Georgia" panose="02040502050405020303" pitchFamily="18" charset="0"/>
              </a:rPr>
              <a:t>the king/ Di does not approve </a:t>
            </a:r>
            <a:r>
              <a:rPr lang="cs-CZ" altLang="zh-TW" sz="2000" dirty="0" err="1">
                <a:latin typeface="Georgia" panose="02040502050405020303" pitchFamily="18" charset="0"/>
              </a:rPr>
              <a:t>of</a:t>
            </a:r>
            <a:r>
              <a:rPr lang="cs-CZ" altLang="zh-TW" sz="2000" dirty="0">
                <a:latin typeface="Georgia" panose="02040502050405020303" pitchFamily="18" charset="0"/>
              </a:rPr>
              <a:t> </a:t>
            </a:r>
            <a:r>
              <a:rPr lang="en-US" altLang="zh-TW" sz="2000" dirty="0">
                <a:latin typeface="Georgia" panose="02040502050405020303" pitchFamily="18" charset="0"/>
              </a:rPr>
              <a:t>the king.’</a:t>
            </a:r>
            <a:br>
              <a:rPr lang="en-US" altLang="zh-TW" sz="2000" dirty="0">
                <a:latin typeface="Georgia" panose="02040502050405020303" pitchFamily="18" charset="0"/>
              </a:rPr>
            </a:br>
            <a:r>
              <a:rPr lang="en-US" altLang="zh-TW" sz="2000" dirty="0">
                <a:latin typeface="Georgia" panose="02040502050405020303" pitchFamily="18" charset="0"/>
              </a:rPr>
              <a:t>‘In the </a:t>
            </a:r>
            <a:r>
              <a:rPr lang="cs-CZ" altLang="zh-TW" sz="2000" dirty="0" err="1">
                <a:latin typeface="Georgia" panose="02040502050405020303" pitchFamily="18" charset="0"/>
              </a:rPr>
              <a:t>next</a:t>
            </a:r>
            <a:r>
              <a:rPr lang="cs-CZ" altLang="zh-TW" sz="2000" dirty="0">
                <a:latin typeface="Georgia" panose="02040502050405020303" pitchFamily="18" charset="0"/>
              </a:rPr>
              <a:t> </a:t>
            </a:r>
            <a:r>
              <a:rPr lang="en-US" altLang="zh-TW" sz="2000" dirty="0">
                <a:latin typeface="Georgia" panose="02040502050405020303" pitchFamily="18" charset="0"/>
              </a:rPr>
              <a:t>ten days there will be no disasters.’ </a:t>
            </a:r>
            <a:r>
              <a:rPr lang="cs-CZ" altLang="zh-TW" sz="2000" dirty="0">
                <a:latin typeface="Georgia" panose="02040502050405020303" pitchFamily="18" charset="0"/>
              </a:rPr>
              <a:t>A</a:t>
            </a:r>
            <a:r>
              <a:rPr lang="en-US" altLang="zh-TW" sz="2000" dirty="0" err="1">
                <a:latin typeface="Georgia" panose="02040502050405020303" pitchFamily="18" charset="0"/>
              </a:rPr>
              <a:t>nswer</a:t>
            </a:r>
            <a:r>
              <a:rPr lang="cs-CZ" altLang="zh-TW" sz="2000" dirty="0">
                <a:latin typeface="Georgia" panose="02040502050405020303" pitchFamily="18" charset="0"/>
              </a:rPr>
              <a:t>:</a:t>
            </a:r>
            <a:r>
              <a:rPr lang="en-US" altLang="zh-TW" sz="2000" dirty="0">
                <a:latin typeface="Georgia" panose="02040502050405020303" pitchFamily="18" charset="0"/>
              </a:rPr>
              <a:t> ‘the King read the cracks and said “auspicious”.’</a:t>
            </a:r>
            <a:endParaRPr lang="cs-CZ" sz="24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27218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764275"/>
            <a:ext cx="10515600" cy="1401226"/>
          </a:xfrm>
          <a:blipFill>
            <a:blip r:embed="rId2"/>
            <a:tile tx="0" ty="0" sx="100000" sy="100000" flip="none" algn="tl"/>
          </a:blipFill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cs-CZ" altLang="zh-TW" sz="3200" b="1" dirty="0">
                <a:latin typeface="Georgia" panose="02040502050405020303" pitchFamily="18" charset="0"/>
              </a:rPr>
              <a:t>Cyklické pojetí času</a:t>
            </a:r>
            <a:r>
              <a:rPr lang="cs-CZ" altLang="zh-TW" sz="3200" dirty="0">
                <a:latin typeface="Georgia" panose="02040502050405020303" pitchFamily="18" charset="0"/>
              </a:rPr>
              <a:t/>
            </a:r>
            <a:br>
              <a:rPr lang="cs-CZ" altLang="zh-TW" sz="3200" dirty="0">
                <a:latin typeface="Georgia" panose="02040502050405020303" pitchFamily="18" charset="0"/>
              </a:rPr>
            </a:br>
            <a:r>
              <a:rPr lang="cs-CZ" altLang="zh-TW" sz="2800" dirty="0">
                <a:latin typeface="Georgia" panose="02040502050405020303" pitchFamily="18" charset="0"/>
              </a:rPr>
              <a:t>10 nebeských kmenů </a:t>
            </a:r>
            <a:r>
              <a:rPr lang="en-US" altLang="zh-TW" sz="2800" dirty="0">
                <a:latin typeface="Georgia" panose="02040502050405020303" pitchFamily="18" charset="0"/>
              </a:rPr>
              <a:t>+ 12 </a:t>
            </a:r>
            <a:r>
              <a:rPr lang="cs-CZ" altLang="zh-TW" sz="2800" dirty="0">
                <a:latin typeface="Georgia" panose="02040502050405020303" pitchFamily="18" charset="0"/>
              </a:rPr>
              <a:t>pozemských větví</a:t>
            </a:r>
            <a:r>
              <a:rPr lang="en-US" altLang="zh-TW" sz="4000" dirty="0">
                <a:latin typeface="Georgia" panose="02040502050405020303" pitchFamily="18" charset="0"/>
              </a:rPr>
              <a:t/>
            </a:r>
            <a:br>
              <a:rPr lang="en-US" altLang="zh-TW" sz="4000" dirty="0">
                <a:latin typeface="Georgia" panose="02040502050405020303" pitchFamily="18" charset="0"/>
              </a:rPr>
            </a:br>
            <a:endParaRPr lang="cs-CZ" dirty="0">
              <a:latin typeface="Georgia" panose="02040502050405020303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6138" y="2054108"/>
            <a:ext cx="9313079" cy="4377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5880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704193"/>
            <a:ext cx="10515600" cy="2280745"/>
          </a:xfrm>
          <a:blipFill>
            <a:blip r:embed="rId2"/>
            <a:tile tx="0" ty="0" sx="100000" sy="100000" flip="none" algn="tl"/>
          </a:blipFill>
        </p:spPr>
        <p:txBody>
          <a:bodyPr>
            <a:normAutofit/>
          </a:bodyPr>
          <a:lstStyle/>
          <a:p>
            <a:r>
              <a:rPr lang="cs-CZ" altLang="zh-TW" sz="2400" dirty="0">
                <a:latin typeface="Georgia" panose="02040502050405020303" pitchFamily="18" charset="0"/>
              </a:rPr>
              <a:t>10 nebeských kmenů (</a:t>
            </a:r>
            <a:r>
              <a:rPr lang="cs-CZ" altLang="zh-TW" sz="2400" dirty="0" err="1">
                <a:latin typeface="Georgia" panose="02040502050405020303" pitchFamily="18" charset="0"/>
              </a:rPr>
              <a:t>tiangan</a:t>
            </a:r>
            <a:r>
              <a:rPr lang="cs-CZ" altLang="zh-TW" sz="2400" dirty="0">
                <a:latin typeface="Georgia" panose="02040502050405020303" pitchFamily="18" charset="0"/>
              </a:rPr>
              <a:t> </a:t>
            </a:r>
            <a:r>
              <a:rPr lang="zh-TW" altLang="en-US" sz="2400" dirty="0">
                <a:latin typeface="Georgia" panose="02040502050405020303" pitchFamily="18" charset="0"/>
              </a:rPr>
              <a:t>天干</a:t>
            </a:r>
            <a:r>
              <a:rPr lang="en-US" altLang="zh-TW" sz="2400" dirty="0">
                <a:latin typeface="Georgia" panose="02040502050405020303" pitchFamily="18" charset="0"/>
              </a:rPr>
              <a:t>) + 12 </a:t>
            </a:r>
            <a:r>
              <a:rPr lang="cs-CZ" altLang="zh-TW" sz="2400" dirty="0">
                <a:latin typeface="Georgia" panose="02040502050405020303" pitchFamily="18" charset="0"/>
              </a:rPr>
              <a:t>pozemských větví (</a:t>
            </a:r>
            <a:r>
              <a:rPr lang="cs-CZ" altLang="zh-TW" sz="2400" dirty="0" err="1">
                <a:latin typeface="Georgia" panose="02040502050405020303" pitchFamily="18" charset="0"/>
              </a:rPr>
              <a:t>dizhi</a:t>
            </a:r>
            <a:r>
              <a:rPr lang="cs-CZ" altLang="zh-TW" sz="2400" dirty="0">
                <a:latin typeface="Georgia" panose="02040502050405020303" pitchFamily="18" charset="0"/>
              </a:rPr>
              <a:t> </a:t>
            </a:r>
            <a:r>
              <a:rPr lang="zh-TW" altLang="en-US" sz="2400" dirty="0">
                <a:latin typeface="Georgia" panose="02040502050405020303" pitchFamily="18" charset="0"/>
              </a:rPr>
              <a:t>地支</a:t>
            </a:r>
            <a:r>
              <a:rPr lang="en-US" altLang="zh-TW" sz="2400" dirty="0">
                <a:latin typeface="Georgia" panose="02040502050405020303" pitchFamily="18" charset="0"/>
              </a:rPr>
              <a:t>)</a:t>
            </a:r>
            <a:r>
              <a:rPr lang="cs-CZ" altLang="zh-TW" sz="3200" dirty="0">
                <a:latin typeface="Georgia" panose="02040502050405020303" pitchFamily="18" charset="0"/>
              </a:rPr>
              <a:t/>
            </a:r>
            <a:br>
              <a:rPr lang="cs-CZ" altLang="zh-TW" sz="3200" dirty="0">
                <a:latin typeface="Georgia" panose="02040502050405020303" pitchFamily="18" charset="0"/>
              </a:rPr>
            </a:br>
            <a:r>
              <a:rPr lang="en-US" altLang="zh-TW" sz="3200" dirty="0">
                <a:latin typeface="Georgia" panose="02040502050405020303" pitchFamily="18" charset="0"/>
              </a:rPr>
              <a:t/>
            </a:r>
            <a:br>
              <a:rPr lang="en-US" altLang="zh-TW" sz="3200" dirty="0">
                <a:latin typeface="Georgia" panose="02040502050405020303" pitchFamily="18" charset="0"/>
              </a:rPr>
            </a:br>
            <a:endParaRPr lang="cs-CZ" sz="3600" dirty="0">
              <a:latin typeface="Georgia" panose="02040502050405020303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5115" y="2120346"/>
            <a:ext cx="8164746" cy="4441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8032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199" y="704193"/>
            <a:ext cx="3944815" cy="2897135"/>
          </a:xfrm>
          <a:blipFill>
            <a:blip r:embed="rId2"/>
            <a:tile tx="0" ty="0" sx="100000" sy="100000" flip="none" algn="tl"/>
          </a:blipFill>
        </p:spPr>
        <p:txBody>
          <a:bodyPr>
            <a:normAutofit/>
          </a:bodyPr>
          <a:lstStyle/>
          <a:p>
            <a:r>
              <a:rPr lang="cs-CZ" altLang="zh-TW" sz="4000" b="1" dirty="0">
                <a:latin typeface="Georgia" panose="02040502050405020303" pitchFamily="18" charset="0"/>
              </a:rPr>
              <a:t>60-letý cyklus</a:t>
            </a:r>
            <a:r>
              <a:rPr lang="cs-CZ" altLang="zh-TW" sz="4000" dirty="0">
                <a:latin typeface="Georgia" panose="02040502050405020303" pitchFamily="18" charset="0"/>
              </a:rPr>
              <a:t/>
            </a:r>
            <a:br>
              <a:rPr lang="cs-CZ" altLang="zh-TW" sz="4000" dirty="0">
                <a:latin typeface="Georgia" panose="02040502050405020303" pitchFamily="18" charset="0"/>
              </a:rPr>
            </a:br>
            <a:r>
              <a:rPr lang="cs-CZ" altLang="zh-TW" sz="3600" dirty="0">
                <a:latin typeface="Georgia" panose="02040502050405020303" pitchFamily="18" charset="0"/>
              </a:rPr>
              <a:t>(10 pozemských kmenů + 12 nebeských větví)</a:t>
            </a:r>
            <a:r>
              <a:rPr lang="en-US" altLang="zh-TW" sz="4000" dirty="0">
                <a:latin typeface="Georgia" panose="02040502050405020303" pitchFamily="18" charset="0"/>
              </a:rPr>
              <a:t/>
            </a:r>
            <a:br>
              <a:rPr lang="en-US" altLang="zh-TW" sz="4000" dirty="0">
                <a:latin typeface="Georgia" panose="02040502050405020303" pitchFamily="18" charset="0"/>
              </a:rPr>
            </a:br>
            <a:endParaRPr lang="cs-CZ" dirty="0">
              <a:latin typeface="Georgia" panose="02040502050405020303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06012" y="868321"/>
            <a:ext cx="4887884" cy="5855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5075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845" y="916152"/>
            <a:ext cx="5635646" cy="469637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1339" y="916152"/>
            <a:ext cx="3588399" cy="4696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9575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6163" y="695234"/>
            <a:ext cx="4089870" cy="5649133"/>
          </a:xfr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80791" y="707685"/>
            <a:ext cx="1842052" cy="5636682"/>
          </a:xfrm>
          <a:prstGeom prst="rect">
            <a:avLst/>
          </a:prstGeom>
        </p:spPr>
      </p:pic>
      <p:pic>
        <p:nvPicPr>
          <p:cNvPr id="1026" name="Picture 2" descr="Sanxingdui bronze heads with gold foil">
            <a:extLst>
              <a:ext uri="{FF2B5EF4-FFF2-40B4-BE49-F238E27FC236}">
                <a16:creationId xmlns:a16="http://schemas.microsoft.com/office/drawing/2014/main" id="{96D1802A-78B0-484E-8BD5-31228F22B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7339" y="695234"/>
            <a:ext cx="4311156" cy="5749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37338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4"/>
            <a:ext cx="10515600" cy="6154945"/>
          </a:xfrm>
          <a:blipFill>
            <a:blip r:embed="rId2"/>
            <a:tile tx="0" ty="0" sx="100000" sy="100000" flip="none" algn="tl"/>
          </a:blipFill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cs-CZ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Dynastie </a:t>
            </a:r>
            <a:r>
              <a:rPr lang="cs-CZ" altLang="zh-TW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Čou</a:t>
            </a:r>
            <a:r>
              <a:rPr lang="cs-CZ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西周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(11. – </a:t>
            </a:r>
            <a:r>
              <a:rPr lang="cs-CZ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stol. př. n. l</a:t>
            </a:r>
            <a:r>
              <a:rPr lang="cs-CZ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.).)</a:t>
            </a:r>
            <a:r>
              <a:rPr lang="cs-CZ" altLang="zh-TW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altLang="zh-TW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altLang="zh-TW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tradiční </a:t>
            </a:r>
            <a:r>
              <a:rPr lang="cs-CZ" altLang="zh-TW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posloupnost dynastií: </a:t>
            </a:r>
            <a:br>
              <a:rPr lang="cs-CZ" altLang="zh-TW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altLang="zh-TW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Xia</a:t>
            </a:r>
            <a:r>
              <a:rPr lang="cs-CZ" altLang="zh-TW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(</a:t>
            </a:r>
            <a:r>
              <a:rPr lang="cs-CZ" altLang="zh-TW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Sia</a:t>
            </a:r>
            <a:r>
              <a:rPr lang="cs-CZ" altLang="zh-TW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zh-TW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夏 </a:t>
            </a:r>
            <a:r>
              <a:rPr lang="cs-CZ" altLang="zh-TW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(23.-17. stol. př. n. l.) – nedoložená</a:t>
            </a:r>
            <a:br>
              <a:rPr lang="cs-CZ" altLang="zh-TW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altLang="zh-TW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Shang</a:t>
            </a:r>
            <a:r>
              <a:rPr lang="zh-TW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zh-TW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cs-CZ" altLang="zh-TW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Šang</a:t>
            </a:r>
            <a:r>
              <a:rPr lang="cs-CZ" altLang="zh-TW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zh-TW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商</a:t>
            </a:r>
            <a:r>
              <a:rPr lang="cs-CZ" altLang="zh-TW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(17.- 11. stol. př. n. l.)</a:t>
            </a:r>
            <a:br>
              <a:rPr lang="cs-CZ" altLang="zh-TW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altLang="zh-TW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Zhou</a:t>
            </a:r>
            <a:r>
              <a:rPr lang="zh-TW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zh-TW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cs-CZ" altLang="zh-TW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Čou</a:t>
            </a:r>
            <a:r>
              <a:rPr lang="cs-CZ" altLang="zh-TW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zh-TW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周</a:t>
            </a:r>
            <a:r>
              <a:rPr lang="cs-CZ" altLang="zh-TW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(11.- 3. st. př. n. l.) =</a:t>
            </a:r>
            <a:r>
              <a:rPr lang="en-US" altLang="zh-TW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br>
              <a:rPr lang="en-US" altLang="zh-TW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altLang="zh-TW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altLang="zh-TW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altLang="zh-TW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západní </a:t>
            </a:r>
            <a:r>
              <a:rPr lang="cs-CZ" altLang="zh-TW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Zhou</a:t>
            </a:r>
            <a:r>
              <a:rPr lang="cs-CZ" altLang="zh-TW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TW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西周</a:t>
            </a:r>
            <a:r>
              <a:rPr lang="cs-CZ" altLang="zh-TW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(11. – 8. st.</a:t>
            </a:r>
            <a:r>
              <a:rPr lang="cs-CZ" altLang="zh-TW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zh-TW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př. n. l.)</a:t>
            </a:r>
            <a:br>
              <a:rPr lang="cs-CZ" altLang="zh-TW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altLang="zh-TW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východní </a:t>
            </a:r>
            <a:r>
              <a:rPr lang="cs-CZ" altLang="zh-TW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Zhou</a:t>
            </a:r>
            <a:r>
              <a:rPr lang="cs-CZ" altLang="zh-TW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TW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東周 </a:t>
            </a:r>
            <a:r>
              <a:rPr lang="cs-CZ" altLang="zh-TW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Období Letopisů </a:t>
            </a:r>
            <a:r>
              <a:rPr lang="zh-TW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春秋 </a:t>
            </a:r>
            <a:r>
              <a:rPr lang="cs-CZ" altLang="zh-TW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(771 – 453 př. n. l.)</a:t>
            </a:r>
            <a:r>
              <a:rPr lang="en-US" altLang="zh-TW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zh-TW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TW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cs-CZ" altLang="zh-TW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Období Válčících států </a:t>
            </a:r>
            <a:r>
              <a:rPr lang="zh-TW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戰國</a:t>
            </a:r>
            <a:r>
              <a:rPr lang="cs-CZ" altLang="zh-TW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(453 – 221 př. n. l.)</a:t>
            </a:r>
            <a:r>
              <a:rPr lang="cs-CZ" altLang="zh-TW" sz="2200" dirty="0">
                <a:latin typeface="Georgia" panose="02040502050405020303" pitchFamily="18" charset="0"/>
              </a:rPr>
              <a:t/>
            </a:r>
            <a:br>
              <a:rPr lang="cs-CZ" altLang="zh-TW" sz="2200" dirty="0">
                <a:latin typeface="Georgia" panose="02040502050405020303" pitchFamily="18" charset="0"/>
              </a:rPr>
            </a:br>
            <a:r>
              <a:rPr lang="en-US" altLang="zh-TW" sz="2200" dirty="0">
                <a:latin typeface="Georgia" panose="02040502050405020303" pitchFamily="18" charset="0"/>
              </a:rPr>
              <a:t/>
            </a:r>
            <a:br>
              <a:rPr lang="en-US" altLang="zh-TW" sz="2200" dirty="0">
                <a:latin typeface="Georgia" panose="02040502050405020303" pitchFamily="18" charset="0"/>
              </a:rPr>
            </a:br>
            <a:endParaRPr lang="cs-CZ" dirty="0">
              <a:latin typeface="Georgia" panose="02040502050405020303" pitchFamily="18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2863" y="1621767"/>
            <a:ext cx="3186667" cy="414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0695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225" y="746429"/>
            <a:ext cx="8440012" cy="5610371"/>
          </a:xfrm>
        </p:spPr>
      </p:pic>
    </p:spTree>
    <p:extLst>
      <p:ext uri="{BB962C8B-B14F-4D97-AF65-F5344CB8AC3E}">
        <p14:creationId xmlns:p14="http://schemas.microsoft.com/office/powerpoint/2010/main" val="35635696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704193"/>
            <a:ext cx="10515600" cy="5815876"/>
          </a:xfrm>
          <a:blipFill>
            <a:blip r:embed="rId2"/>
            <a:tile tx="0" ty="0" sx="100000" sy="100000" flip="none" algn="tl"/>
          </a:blipFill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cs-CZ" altLang="zh-TW" sz="4000" dirty="0">
                <a:latin typeface="Georgia" panose="02040502050405020303" pitchFamily="18" charset="0"/>
              </a:rPr>
              <a:t>Dynastie západní </a:t>
            </a:r>
            <a:r>
              <a:rPr lang="cs-CZ" altLang="zh-TW" sz="4000" dirty="0" err="1">
                <a:latin typeface="Georgia" panose="02040502050405020303" pitchFamily="18" charset="0"/>
              </a:rPr>
              <a:t>Čou</a:t>
            </a:r>
            <a:r>
              <a:rPr lang="cs-CZ" altLang="zh-TW" sz="4000" dirty="0">
                <a:latin typeface="Georgia" panose="02040502050405020303" pitchFamily="18" charset="0"/>
              </a:rPr>
              <a:t> </a:t>
            </a:r>
            <a:r>
              <a:rPr lang="zh-TW" altLang="en-US" sz="4000" dirty="0">
                <a:latin typeface="Georgia" panose="02040502050405020303" pitchFamily="18" charset="0"/>
              </a:rPr>
              <a:t>西周</a:t>
            </a:r>
            <a:r>
              <a:rPr lang="cs-CZ" altLang="zh-TW" sz="4000" dirty="0">
                <a:latin typeface="Georgia" panose="02040502050405020303" pitchFamily="18" charset="0"/>
              </a:rPr>
              <a:t> (11. – 8. stol. př. n. l.)</a:t>
            </a:r>
            <a:br>
              <a:rPr lang="cs-CZ" altLang="zh-TW" sz="4000" dirty="0">
                <a:latin typeface="Georgia" panose="02040502050405020303" pitchFamily="18" charset="0"/>
              </a:rPr>
            </a:br>
            <a:r>
              <a:rPr lang="cs-CZ" altLang="zh-TW" sz="2000" dirty="0">
                <a:latin typeface="Georgia" panose="02040502050405020303" pitchFamily="18" charset="0"/>
              </a:rPr>
              <a:t/>
            </a:r>
            <a:br>
              <a:rPr lang="cs-CZ" altLang="zh-TW" sz="2000" dirty="0">
                <a:latin typeface="Georgia" panose="02040502050405020303" pitchFamily="18" charset="0"/>
              </a:rPr>
            </a:br>
            <a:r>
              <a:rPr lang="cs-CZ" altLang="zh-TW" sz="2000" dirty="0">
                <a:latin typeface="Georgia" panose="02040502050405020303" pitchFamily="18" charset="0"/>
              </a:rPr>
              <a:t>- Pád </a:t>
            </a:r>
            <a:r>
              <a:rPr lang="cs-CZ" altLang="zh-TW" sz="2000" dirty="0" err="1">
                <a:latin typeface="Georgia" panose="02040502050405020303" pitchFamily="18" charset="0"/>
              </a:rPr>
              <a:t>Šangů</a:t>
            </a:r>
            <a:r>
              <a:rPr lang="cs-CZ" altLang="zh-TW" sz="2000" dirty="0">
                <a:latin typeface="Georgia" panose="02040502050405020303" pitchFamily="18" charset="0"/>
              </a:rPr>
              <a:t> („tyran </a:t>
            </a:r>
            <a:r>
              <a:rPr lang="cs-CZ" altLang="zh-TW" sz="2000" dirty="0" err="1">
                <a:latin typeface="Georgia" panose="02040502050405020303" pitchFamily="18" charset="0"/>
              </a:rPr>
              <a:t>Čou</a:t>
            </a:r>
            <a:r>
              <a:rPr lang="cs-CZ" altLang="zh-TW" sz="2000" dirty="0">
                <a:latin typeface="Georgia" panose="02040502050405020303" pitchFamily="18" charset="0"/>
              </a:rPr>
              <a:t>“); vzestup </a:t>
            </a:r>
            <a:r>
              <a:rPr lang="cs-CZ" altLang="zh-TW" sz="2000" dirty="0" err="1">
                <a:latin typeface="Georgia" panose="02040502050405020303" pitchFamily="18" charset="0"/>
              </a:rPr>
              <a:t>Čou</a:t>
            </a:r>
            <a:r>
              <a:rPr lang="cs-CZ" altLang="zh-TW" sz="2000" dirty="0">
                <a:latin typeface="Georgia" panose="02040502050405020303" pitchFamily="18" charset="0"/>
              </a:rPr>
              <a:t> za krále </a:t>
            </a:r>
            <a:r>
              <a:rPr lang="cs-CZ" altLang="zh-TW" sz="2000" dirty="0" err="1">
                <a:latin typeface="Georgia" panose="02040502050405020303" pitchFamily="18" charset="0"/>
              </a:rPr>
              <a:t>Wena</a:t>
            </a:r>
            <a:r>
              <a:rPr lang="cs-CZ" altLang="zh-TW" sz="2000" dirty="0">
                <a:latin typeface="Georgia" panose="02040502050405020303" pitchFamily="18" charset="0"/>
              </a:rPr>
              <a:t> </a:t>
            </a:r>
            <a:r>
              <a:rPr lang="zh-TW" altLang="en-US" sz="2000" dirty="0">
                <a:latin typeface="Georgia" panose="02040502050405020303" pitchFamily="18" charset="0"/>
              </a:rPr>
              <a:t>文</a:t>
            </a:r>
            <a:r>
              <a:rPr lang="cs-CZ" altLang="zh-TW" sz="2000" dirty="0">
                <a:latin typeface="Georgia" panose="02040502050405020303" pitchFamily="18" charset="0"/>
              </a:rPr>
              <a:t>, král </a:t>
            </a:r>
            <a:r>
              <a:rPr lang="cs-CZ" altLang="zh-TW" sz="2000" dirty="0" err="1">
                <a:latin typeface="Georgia" panose="02040502050405020303" pitchFamily="18" charset="0"/>
              </a:rPr>
              <a:t>Wu</a:t>
            </a:r>
            <a:r>
              <a:rPr lang="cs-CZ" altLang="zh-TW" sz="2000" dirty="0">
                <a:latin typeface="Georgia" panose="02040502050405020303" pitchFamily="18" charset="0"/>
              </a:rPr>
              <a:t> </a:t>
            </a:r>
            <a:r>
              <a:rPr lang="zh-TW" altLang="en-US" sz="2000" dirty="0">
                <a:latin typeface="Georgia" panose="02040502050405020303" pitchFamily="18" charset="0"/>
              </a:rPr>
              <a:t>武</a:t>
            </a:r>
            <a:r>
              <a:rPr lang="cs-CZ" altLang="zh-TW" sz="2000" dirty="0">
                <a:latin typeface="Georgia" panose="02040502050405020303" pitchFamily="18" charset="0"/>
              </a:rPr>
              <a:t>, vévoda z </a:t>
            </a:r>
            <a:r>
              <a:rPr lang="cs-CZ" altLang="zh-TW" sz="2000" dirty="0" err="1">
                <a:latin typeface="Georgia" panose="02040502050405020303" pitchFamily="18" charset="0"/>
              </a:rPr>
              <a:t>Čou</a:t>
            </a:r>
            <a:r>
              <a:rPr lang="zh-TW" altLang="en-US" sz="2000" dirty="0">
                <a:latin typeface="Georgia" panose="02040502050405020303" pitchFamily="18" charset="0"/>
              </a:rPr>
              <a:t> 周公旦</a:t>
            </a:r>
            <a:r>
              <a:rPr lang="cs-CZ" altLang="zh-TW" sz="2000" dirty="0">
                <a:latin typeface="Georgia" panose="02040502050405020303" pitchFamily="18" charset="0"/>
              </a:rPr>
              <a:t/>
            </a:r>
            <a:br>
              <a:rPr lang="cs-CZ" altLang="zh-TW" sz="2000" dirty="0">
                <a:latin typeface="Georgia" panose="02040502050405020303" pitchFamily="18" charset="0"/>
              </a:rPr>
            </a:br>
            <a:r>
              <a:rPr lang="cs-CZ" altLang="zh-TW" sz="2000" dirty="0">
                <a:latin typeface="Georgia" panose="02040502050405020303" pitchFamily="18" charset="0"/>
              </a:rPr>
              <a:t/>
            </a:r>
            <a:br>
              <a:rPr lang="cs-CZ" altLang="zh-TW" sz="2000" dirty="0">
                <a:latin typeface="Georgia" panose="02040502050405020303" pitchFamily="18" charset="0"/>
              </a:rPr>
            </a:br>
            <a:r>
              <a:rPr lang="cs-CZ" altLang="zh-TW" sz="2000" dirty="0">
                <a:latin typeface="Georgia" panose="02040502050405020303" pitchFamily="18" charset="0"/>
              </a:rPr>
              <a:t>- Přesun ke kultu Nebes - </a:t>
            </a:r>
            <a:r>
              <a:rPr lang="cs-CZ" altLang="zh-TW" sz="2000" i="1" dirty="0" err="1">
                <a:latin typeface="Georgia" panose="02040502050405020303" pitchFamily="18" charset="0"/>
              </a:rPr>
              <a:t>Tian</a:t>
            </a:r>
            <a:r>
              <a:rPr lang="zh-TW" altLang="en-US" sz="2000" i="1" dirty="0">
                <a:latin typeface="Georgia" panose="02040502050405020303" pitchFamily="18" charset="0"/>
              </a:rPr>
              <a:t> </a:t>
            </a:r>
            <a:r>
              <a:rPr lang="zh-TW" altLang="en-US" sz="2000" dirty="0">
                <a:latin typeface="Georgia" panose="02040502050405020303" pitchFamily="18" charset="0"/>
              </a:rPr>
              <a:t>天</a:t>
            </a:r>
            <a:r>
              <a:rPr lang="cs-CZ" altLang="zh-TW" sz="2000" dirty="0">
                <a:latin typeface="Georgia" panose="02040502050405020303" pitchFamily="18" charset="0"/>
              </a:rPr>
              <a:t>; od personalizované k ‚abstraktní‘ vyšší moci</a:t>
            </a:r>
            <a:br>
              <a:rPr lang="cs-CZ" altLang="zh-TW" sz="2000" dirty="0">
                <a:latin typeface="Georgia" panose="02040502050405020303" pitchFamily="18" charset="0"/>
              </a:rPr>
            </a:br>
            <a:r>
              <a:rPr lang="cs-CZ" altLang="zh-TW" sz="2000" dirty="0">
                <a:latin typeface="Georgia" panose="02040502050405020303" pitchFamily="18" charset="0"/>
              </a:rPr>
              <a:t/>
            </a:r>
            <a:br>
              <a:rPr lang="cs-CZ" altLang="zh-TW" sz="2000" dirty="0">
                <a:latin typeface="Georgia" panose="02040502050405020303" pitchFamily="18" charset="0"/>
              </a:rPr>
            </a:br>
            <a:r>
              <a:rPr lang="cs-CZ" altLang="zh-TW" sz="2000" dirty="0">
                <a:latin typeface="Georgia" panose="02040502050405020303" pitchFamily="18" charset="0"/>
              </a:rPr>
              <a:t>- král je zárukou pořádku v podnebesí a kontaktu s přáním nebes – ‚mandát nebes‘ </a:t>
            </a:r>
            <a:r>
              <a:rPr lang="cs-CZ" altLang="zh-TW" sz="2000" i="1" dirty="0" err="1">
                <a:latin typeface="Georgia" panose="02040502050405020303" pitchFamily="18" charset="0"/>
              </a:rPr>
              <a:t>tchien</a:t>
            </a:r>
            <a:r>
              <a:rPr lang="cs-CZ" altLang="zh-TW" sz="2000" i="1" dirty="0">
                <a:latin typeface="Georgia" panose="02040502050405020303" pitchFamily="18" charset="0"/>
              </a:rPr>
              <a:t> </a:t>
            </a:r>
            <a:r>
              <a:rPr lang="cs-CZ" altLang="zh-TW" sz="2000" i="1" dirty="0" err="1">
                <a:latin typeface="Georgia" panose="02040502050405020303" pitchFamily="18" charset="0"/>
              </a:rPr>
              <a:t>ming</a:t>
            </a:r>
            <a:r>
              <a:rPr lang="cs-CZ" altLang="zh-TW" sz="2000" i="1" dirty="0">
                <a:latin typeface="Georgia" panose="02040502050405020303" pitchFamily="18" charset="0"/>
              </a:rPr>
              <a:t> </a:t>
            </a:r>
            <a:r>
              <a:rPr lang="zh-TW" altLang="en-US" sz="2000" dirty="0">
                <a:latin typeface="Georgia" panose="02040502050405020303" pitchFamily="18" charset="0"/>
              </a:rPr>
              <a:t>天命</a:t>
            </a:r>
            <a:r>
              <a:rPr lang="cs-CZ" altLang="zh-TW" sz="2000" dirty="0">
                <a:latin typeface="Georgia" panose="02040502050405020303" pitchFamily="18" charset="0"/>
              </a:rPr>
              <a:t> (přírodní katastrofy a rolnická povstání značí úpadek dynastie); vládne</a:t>
            </a:r>
            <a:r>
              <a:rPr lang="zh-TW" altLang="en-US" sz="2000" dirty="0">
                <a:latin typeface="Georgia" panose="02040502050405020303" pitchFamily="18" charset="0"/>
              </a:rPr>
              <a:t> </a:t>
            </a:r>
            <a:r>
              <a:rPr lang="cs-CZ" altLang="zh-TW" sz="2000" dirty="0">
                <a:latin typeface="Georgia" panose="02040502050405020303" pitchFamily="18" charset="0"/>
              </a:rPr>
              <a:t>prostřednictvím „charismatické síly“ (</a:t>
            </a:r>
            <a:r>
              <a:rPr lang="cs-CZ" altLang="zh-TW" sz="2000" i="1" dirty="0">
                <a:latin typeface="Georgia" panose="02040502050405020303" pitchFamily="18" charset="0"/>
              </a:rPr>
              <a:t>de </a:t>
            </a:r>
            <a:r>
              <a:rPr lang="zh-TW" altLang="en-US" sz="2000" dirty="0">
                <a:latin typeface="Georgia" panose="02040502050405020303" pitchFamily="18" charset="0"/>
              </a:rPr>
              <a:t>德</a:t>
            </a:r>
            <a:r>
              <a:rPr lang="cs-CZ" altLang="zh-TW" sz="2000" dirty="0">
                <a:latin typeface="Georgia" panose="02040502050405020303" pitchFamily="18" charset="0"/>
              </a:rPr>
              <a:t>)</a:t>
            </a:r>
            <a:br>
              <a:rPr lang="cs-CZ" altLang="zh-TW" sz="2000" dirty="0">
                <a:latin typeface="Georgia" panose="02040502050405020303" pitchFamily="18" charset="0"/>
              </a:rPr>
            </a:br>
            <a:r>
              <a:rPr lang="en-US" altLang="zh-TW" sz="2000" dirty="0">
                <a:latin typeface="Georgia" panose="02040502050405020303" pitchFamily="18" charset="0"/>
              </a:rPr>
              <a:t/>
            </a:r>
            <a:br>
              <a:rPr lang="en-US" altLang="zh-TW" sz="2000" dirty="0">
                <a:latin typeface="Georgia" panose="02040502050405020303" pitchFamily="18" charset="0"/>
              </a:rPr>
            </a:br>
            <a:r>
              <a:rPr lang="cs-CZ" altLang="zh-TW" sz="2000" dirty="0">
                <a:latin typeface="Georgia" panose="02040502050405020303" pitchFamily="18" charset="0"/>
              </a:rPr>
              <a:t>- věštby se formalizují; pokračuje věštění z kostí a krunýřů, nově systém hexagramů, věštění z Knihy proměn (I-</a:t>
            </a:r>
            <a:r>
              <a:rPr lang="cs-CZ" altLang="zh-TW" sz="2000" dirty="0" err="1">
                <a:latin typeface="Georgia" panose="02040502050405020303" pitchFamily="18" charset="0"/>
              </a:rPr>
              <a:t>ťing</a:t>
            </a:r>
            <a:r>
              <a:rPr lang="cs-CZ" altLang="zh-TW" sz="2000" dirty="0">
                <a:latin typeface="Georgia" panose="02040502050405020303" pitchFamily="18" charset="0"/>
              </a:rPr>
              <a:t>)</a:t>
            </a:r>
            <a:r>
              <a:rPr lang="cs-CZ" altLang="zh-TW" sz="2000" i="1" dirty="0">
                <a:latin typeface="Georgia" panose="02040502050405020303" pitchFamily="18" charset="0"/>
              </a:rPr>
              <a:t> </a:t>
            </a:r>
            <a:br>
              <a:rPr lang="cs-CZ" altLang="zh-TW" sz="2000" i="1" dirty="0">
                <a:latin typeface="Georgia" panose="02040502050405020303" pitchFamily="18" charset="0"/>
              </a:rPr>
            </a:br>
            <a:r>
              <a:rPr lang="cs-CZ" altLang="zh-TW" sz="2000" i="1" dirty="0">
                <a:latin typeface="Georgia" panose="02040502050405020303" pitchFamily="18" charset="0"/>
              </a:rPr>
              <a:t/>
            </a:r>
            <a:br>
              <a:rPr lang="cs-CZ" altLang="zh-TW" sz="2000" i="1" dirty="0">
                <a:latin typeface="Georgia" panose="02040502050405020303" pitchFamily="18" charset="0"/>
              </a:rPr>
            </a:br>
            <a:r>
              <a:rPr lang="cs-CZ" altLang="zh-TW" sz="2000" dirty="0">
                <a:latin typeface="Georgia" panose="02040502050405020303" pitchFamily="18" charset="0"/>
              </a:rPr>
              <a:t>-</a:t>
            </a:r>
            <a:r>
              <a:rPr lang="zh-TW" altLang="en-US" sz="2000" dirty="0">
                <a:latin typeface="Georgia" panose="02040502050405020303" pitchFamily="18" charset="0"/>
              </a:rPr>
              <a:t> </a:t>
            </a:r>
            <a:r>
              <a:rPr lang="cs-CZ" altLang="zh-TW" sz="2000" dirty="0">
                <a:latin typeface="Georgia" panose="02040502050405020303" pitchFamily="18" charset="0"/>
              </a:rPr>
              <a:t>bronzové nádoby k rituálním účelům;</a:t>
            </a:r>
            <a:r>
              <a:rPr lang="en-US" altLang="zh-TW" sz="2000" dirty="0">
                <a:latin typeface="Georgia" panose="02040502050405020303" pitchFamily="18" charset="0"/>
              </a:rPr>
              <a:t> </a:t>
            </a:r>
            <a:r>
              <a:rPr lang="cs-CZ" altLang="zh-TW" sz="2000" dirty="0">
                <a:latin typeface="Georgia" panose="02040502050405020303" pitchFamily="18" charset="0"/>
              </a:rPr>
              <a:t>význam hudby (rituální zvony); resonance, city/vůle lidu</a:t>
            </a:r>
            <a:br>
              <a:rPr lang="cs-CZ" altLang="zh-TW" sz="2000" dirty="0">
                <a:latin typeface="Georgia" panose="02040502050405020303" pitchFamily="18" charset="0"/>
              </a:rPr>
            </a:br>
            <a:r>
              <a:rPr lang="cs-CZ" altLang="zh-TW" sz="2000" dirty="0">
                <a:latin typeface="Georgia" panose="02040502050405020303" pitchFamily="18" charset="0"/>
              </a:rPr>
              <a:t/>
            </a:r>
            <a:br>
              <a:rPr lang="cs-CZ" altLang="zh-TW" sz="2000" dirty="0">
                <a:latin typeface="Georgia" panose="02040502050405020303" pitchFamily="18" charset="0"/>
              </a:rPr>
            </a:br>
            <a:r>
              <a:rPr lang="cs-CZ" altLang="zh-TW" sz="2000" dirty="0">
                <a:latin typeface="Georgia" panose="02040502050405020303" pitchFamily="18" charset="0"/>
              </a:rPr>
              <a:t>- původ kanonických textů: Kniha písní, Kniha dokumentů, Kniha obřadů, Letopisy, Kniha proměn</a:t>
            </a:r>
            <a:br>
              <a:rPr lang="cs-CZ" altLang="zh-TW" sz="2000" dirty="0">
                <a:latin typeface="Georgia" panose="02040502050405020303" pitchFamily="18" charset="0"/>
              </a:rPr>
            </a:br>
            <a:r>
              <a:rPr lang="cs-CZ" altLang="zh-TW" sz="2000" dirty="0">
                <a:latin typeface="Georgia" panose="02040502050405020303" pitchFamily="18" charset="0"/>
              </a:rPr>
              <a:t/>
            </a:r>
            <a:br>
              <a:rPr lang="cs-CZ" altLang="zh-TW" sz="2000" dirty="0">
                <a:latin typeface="Georgia" panose="02040502050405020303" pitchFamily="18" charset="0"/>
              </a:rPr>
            </a:br>
            <a:r>
              <a:rPr lang="cs-CZ" altLang="zh-TW" sz="2000" dirty="0">
                <a:latin typeface="Georgia" panose="02040502050405020303" pitchFamily="18" charset="0"/>
              </a:rPr>
              <a:t>- šamanistické proudy: rozdíl severu a jihu, jižní různorodost</a:t>
            </a:r>
            <a:endParaRPr lang="cs-CZ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77105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0369" y="1166191"/>
            <a:ext cx="6416844" cy="4638261"/>
          </a:xfr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2162" y="892414"/>
            <a:ext cx="4272750" cy="5563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0949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48944" y="1172482"/>
            <a:ext cx="4014456" cy="5097723"/>
          </a:xfr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8602" y="1342542"/>
            <a:ext cx="4272750" cy="475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5918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107" y="720136"/>
            <a:ext cx="4241669" cy="5649133"/>
          </a:xfr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678" y="1287695"/>
            <a:ext cx="5099878" cy="4105940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D0DEAB68-D784-7316-1645-37B5B4409E8B}"/>
              </a:ext>
            </a:extLst>
          </p:cNvPr>
          <p:cNvSpPr txBox="1"/>
          <p:nvPr/>
        </p:nvSpPr>
        <p:spPr>
          <a:xfrm>
            <a:off x="7028597" y="5759355"/>
            <a:ext cx="3794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b="1" dirty="0">
                <a:latin typeface="Georgia" panose="02040502050405020303" pitchFamily="18" charset="0"/>
              </a:rPr>
              <a:t>Kniha proměn – I-</a:t>
            </a:r>
            <a:r>
              <a:rPr lang="cs-CZ" sz="1800" b="1" dirty="0" err="1">
                <a:latin typeface="Georgia" panose="02040502050405020303" pitchFamily="18" charset="0"/>
              </a:rPr>
              <a:t>ťing</a:t>
            </a:r>
            <a:r>
              <a:rPr lang="cs-CZ" sz="1800" b="1" dirty="0">
                <a:latin typeface="Georgia" panose="02040502050405020303" pitchFamily="18" charset="0"/>
              </a:rPr>
              <a:t> </a:t>
            </a:r>
            <a:r>
              <a:rPr lang="zh-TW" altLang="en-US" sz="1800" b="1" dirty="0">
                <a:latin typeface="Georgia" panose="02040502050405020303" pitchFamily="18" charset="0"/>
              </a:rPr>
              <a:t>易經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649425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b="1" dirty="0">
                <a:latin typeface="Georgia" panose="02040502050405020303" pitchFamily="18" charset="0"/>
              </a:rPr>
              <a:t>Kniha proměn – </a:t>
            </a:r>
            <a:r>
              <a:rPr lang="cs-CZ" sz="3600" b="1" dirty="0" err="1">
                <a:latin typeface="Georgia" panose="02040502050405020303" pitchFamily="18" charset="0"/>
              </a:rPr>
              <a:t>Yi</a:t>
            </a:r>
            <a:r>
              <a:rPr lang="cs-CZ" sz="3600" b="1" dirty="0">
                <a:latin typeface="Georgia" panose="02040502050405020303" pitchFamily="18" charset="0"/>
              </a:rPr>
              <a:t> jing (I-</a:t>
            </a:r>
            <a:r>
              <a:rPr lang="cs-CZ" sz="3600" b="1" dirty="0" err="1">
                <a:latin typeface="Georgia" panose="02040502050405020303" pitchFamily="18" charset="0"/>
              </a:rPr>
              <a:t>ťing</a:t>
            </a:r>
            <a:r>
              <a:rPr lang="cs-CZ" sz="3600" b="1" dirty="0">
                <a:latin typeface="Georgia" panose="02040502050405020303" pitchFamily="18" charset="0"/>
              </a:rPr>
              <a:t>) </a:t>
            </a:r>
            <a:r>
              <a:rPr lang="zh-TW" altLang="en-US" sz="3600" b="1" dirty="0">
                <a:latin typeface="Georgia" panose="02040502050405020303" pitchFamily="18" charset="0"/>
              </a:rPr>
              <a:t>易經 </a:t>
            </a:r>
            <a:r>
              <a:rPr lang="en-US" altLang="zh-TW" sz="3600" b="1" dirty="0">
                <a:latin typeface="Georgia" panose="02040502050405020303" pitchFamily="18" charset="0"/>
              </a:rPr>
              <a:t>(</a:t>
            </a:r>
            <a:r>
              <a:rPr lang="zh-TW" altLang="en-US" sz="3600" b="1" dirty="0">
                <a:latin typeface="Georgia" panose="02040502050405020303" pitchFamily="18" charset="0"/>
              </a:rPr>
              <a:t>周易</a:t>
            </a:r>
            <a:r>
              <a:rPr lang="en-US" altLang="zh-TW" sz="3600" b="1" dirty="0">
                <a:latin typeface="Georgia" panose="02040502050405020303" pitchFamily="18" charset="0"/>
              </a:rPr>
              <a:t>)</a:t>
            </a:r>
            <a:r>
              <a:rPr lang="cs-CZ" sz="3600" b="1" dirty="0">
                <a:latin typeface="Georgia" panose="02040502050405020303" pitchFamily="18" charset="0"/>
              </a:rPr>
              <a:t> 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788" y="1825625"/>
            <a:ext cx="5091212" cy="3818409"/>
          </a:xfrm>
          <a:prstGeom prst="rect">
            <a:avLst/>
          </a:prstGeom>
        </p:spPr>
      </p:pic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918" y="1825625"/>
            <a:ext cx="443983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353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01566" y="935420"/>
            <a:ext cx="10899884" cy="5815876"/>
          </a:xfrm>
          <a:blipFill>
            <a:blip r:embed="rId2"/>
            <a:tile tx="0" ty="0" sx="100000" sy="100000" flip="none" algn="tl"/>
          </a:blipFill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cs-CZ" altLang="zh-TW" sz="4000" dirty="0">
                <a:latin typeface="Georgia" panose="02040502050405020303" pitchFamily="18" charset="0"/>
              </a:rPr>
              <a:t>Legendární  vladaři – kulturní demiurgové</a:t>
            </a:r>
            <a:r>
              <a:rPr lang="en-US" altLang="zh-TW" sz="4000" dirty="0">
                <a:latin typeface="Georgia" panose="02040502050405020303" pitchFamily="18" charset="0"/>
              </a:rPr>
              <a:t/>
            </a:r>
            <a:br>
              <a:rPr lang="en-US" altLang="zh-TW" sz="4000" dirty="0">
                <a:latin typeface="Georgia" panose="02040502050405020303" pitchFamily="18" charset="0"/>
              </a:rPr>
            </a:br>
            <a:r>
              <a:rPr lang="cs-CZ" altLang="zh-TW" sz="2000" dirty="0">
                <a:latin typeface="Georgia" panose="02040502050405020303" pitchFamily="18" charset="0"/>
              </a:rPr>
              <a:t/>
            </a:r>
            <a:br>
              <a:rPr lang="cs-CZ" altLang="zh-TW" sz="2000" dirty="0">
                <a:latin typeface="Georgia" panose="02040502050405020303" pitchFamily="18" charset="0"/>
              </a:rPr>
            </a:br>
            <a:r>
              <a:rPr lang="cs-CZ" altLang="zh-TW" sz="2000" dirty="0">
                <a:latin typeface="Georgia" panose="02040502050405020303" pitchFamily="18" charset="0"/>
              </a:rPr>
              <a:t>- dle legend náleží k období před dynastií </a:t>
            </a:r>
            <a:r>
              <a:rPr lang="cs-CZ" altLang="zh-TW" sz="2000" dirty="0" err="1">
                <a:latin typeface="Georgia" panose="02040502050405020303" pitchFamily="18" charset="0"/>
              </a:rPr>
              <a:t>Xia</a:t>
            </a:r>
            <a:r>
              <a:rPr lang="cs-CZ" altLang="zh-TW" sz="2000" dirty="0">
                <a:latin typeface="Georgia" panose="02040502050405020303" pitchFamily="18" charset="0"/>
              </a:rPr>
              <a:t>  (3. tisíciletí př.n.l.); zdroje vesměs pozdější (po přelomu letopočtu)</a:t>
            </a:r>
            <a:br>
              <a:rPr lang="cs-CZ" altLang="zh-TW" sz="2000" dirty="0">
                <a:latin typeface="Georgia" panose="02040502050405020303" pitchFamily="18" charset="0"/>
              </a:rPr>
            </a:br>
            <a:r>
              <a:rPr lang="cs-CZ" altLang="zh-TW" sz="2000" dirty="0">
                <a:latin typeface="Georgia" panose="02040502050405020303" pitchFamily="18" charset="0"/>
              </a:rPr>
              <a:t/>
            </a:r>
            <a:br>
              <a:rPr lang="cs-CZ" altLang="zh-TW" sz="2000" dirty="0">
                <a:latin typeface="Georgia" panose="02040502050405020303" pitchFamily="18" charset="0"/>
              </a:rPr>
            </a:br>
            <a:r>
              <a:rPr lang="cs-CZ" altLang="zh-TW" sz="2000" dirty="0">
                <a:latin typeface="Georgia" panose="02040502050405020303" pitchFamily="18" charset="0"/>
              </a:rPr>
              <a:t>- legenda o Pan </a:t>
            </a:r>
            <a:r>
              <a:rPr lang="cs-CZ" altLang="zh-TW" sz="2000" dirty="0" err="1">
                <a:latin typeface="Georgia" panose="02040502050405020303" pitchFamily="18" charset="0"/>
              </a:rPr>
              <a:t>Gu</a:t>
            </a:r>
            <a:r>
              <a:rPr lang="cs-CZ" altLang="zh-TW" sz="2000" dirty="0">
                <a:latin typeface="Georgia" panose="02040502050405020303" pitchFamily="18" charset="0"/>
              </a:rPr>
              <a:t> </a:t>
            </a:r>
            <a:r>
              <a:rPr lang="zh-TW" altLang="en-US" sz="2000" dirty="0">
                <a:latin typeface="Georgia" panose="02040502050405020303" pitchFamily="18" charset="0"/>
              </a:rPr>
              <a:t>盤古</a:t>
            </a:r>
            <a:r>
              <a:rPr lang="cs-CZ" altLang="zh-TW" sz="2000" dirty="0">
                <a:latin typeface="Georgia" panose="02040502050405020303" pitchFamily="18" charset="0"/>
              </a:rPr>
              <a:t> (z vejce uprostřed chaosu, oddělil nebe a zemi, vše ostatní z jeho těla)</a:t>
            </a:r>
            <a:br>
              <a:rPr lang="cs-CZ" altLang="zh-TW" sz="2000" dirty="0">
                <a:latin typeface="Georgia" panose="02040502050405020303" pitchFamily="18" charset="0"/>
              </a:rPr>
            </a:br>
            <a:r>
              <a:rPr lang="cs-CZ" altLang="zh-TW" sz="2000" dirty="0">
                <a:latin typeface="Georgia" panose="02040502050405020303" pitchFamily="18" charset="0"/>
              </a:rPr>
              <a:t/>
            </a:r>
            <a:br>
              <a:rPr lang="cs-CZ" altLang="zh-TW" sz="2000" dirty="0">
                <a:latin typeface="Georgia" panose="02040502050405020303" pitchFamily="18" charset="0"/>
              </a:rPr>
            </a:br>
            <a:r>
              <a:rPr lang="cs-CZ" altLang="zh-TW" sz="2000" dirty="0">
                <a:latin typeface="Georgia" panose="02040502050405020303" pitchFamily="18" charset="0"/>
              </a:rPr>
              <a:t>- „Tři vznešení a pět císařů“ </a:t>
            </a:r>
            <a:r>
              <a:rPr lang="zh-TW" altLang="en-US" sz="2000" b="1" dirty="0">
                <a:latin typeface="Georgia" panose="02040502050405020303" pitchFamily="18" charset="0"/>
              </a:rPr>
              <a:t>三皇五帝</a:t>
            </a:r>
            <a:r>
              <a:rPr lang="cs-CZ" altLang="zh-TW" sz="2000" dirty="0">
                <a:latin typeface="Georgia" panose="02040502050405020303" pitchFamily="18" charset="0"/>
              </a:rPr>
              <a:t>:  </a:t>
            </a:r>
            <a:br>
              <a:rPr lang="cs-CZ" altLang="zh-TW" sz="2000" dirty="0">
                <a:latin typeface="Georgia" panose="02040502050405020303" pitchFamily="18" charset="0"/>
              </a:rPr>
            </a:br>
            <a:r>
              <a:rPr lang="cs-CZ" altLang="zh-TW" sz="2000" dirty="0">
                <a:latin typeface="Georgia" panose="02040502050405020303" pitchFamily="18" charset="0"/>
              </a:rPr>
              <a:t/>
            </a:r>
            <a:br>
              <a:rPr lang="cs-CZ" altLang="zh-TW" sz="2000" dirty="0">
                <a:latin typeface="Georgia" panose="02040502050405020303" pitchFamily="18" charset="0"/>
              </a:rPr>
            </a:br>
            <a:r>
              <a:rPr lang="cs-CZ" altLang="zh-TW" sz="2000" dirty="0" err="1">
                <a:latin typeface="Georgia" panose="02040502050405020303" pitchFamily="18" charset="0"/>
              </a:rPr>
              <a:t>Fu</a:t>
            </a:r>
            <a:r>
              <a:rPr lang="cs-CZ" altLang="zh-TW" sz="2000" dirty="0">
                <a:latin typeface="Georgia" panose="02040502050405020303" pitchFamily="18" charset="0"/>
              </a:rPr>
              <a:t> </a:t>
            </a:r>
            <a:r>
              <a:rPr lang="cs-CZ" altLang="zh-TW" sz="2000" dirty="0" err="1">
                <a:latin typeface="Georgia" panose="02040502050405020303" pitchFamily="18" charset="0"/>
              </a:rPr>
              <a:t>Xi</a:t>
            </a:r>
            <a:r>
              <a:rPr lang="cs-CZ" altLang="zh-TW" sz="2000" dirty="0">
                <a:latin typeface="Georgia" panose="02040502050405020303" pitchFamily="18" charset="0"/>
              </a:rPr>
              <a:t> (</a:t>
            </a:r>
            <a:r>
              <a:rPr lang="cs-CZ" altLang="zh-TW" sz="2000" dirty="0" err="1">
                <a:latin typeface="Georgia" panose="02040502050405020303" pitchFamily="18" charset="0"/>
              </a:rPr>
              <a:t>Fu</a:t>
            </a:r>
            <a:r>
              <a:rPr lang="cs-CZ" altLang="zh-TW" sz="2000" dirty="0">
                <a:latin typeface="Georgia" panose="02040502050405020303" pitchFamily="18" charset="0"/>
              </a:rPr>
              <a:t> Si) </a:t>
            </a:r>
            <a:r>
              <a:rPr lang="zh-TW" altLang="en-US" sz="2000" dirty="0">
                <a:latin typeface="Georgia" panose="02040502050405020303" pitchFamily="18" charset="0"/>
              </a:rPr>
              <a:t>伏羲</a:t>
            </a:r>
            <a:r>
              <a:rPr lang="cs-CZ" altLang="zh-TW" sz="2000" dirty="0">
                <a:latin typeface="Georgia" panose="02040502050405020303" pitchFamily="18" charset="0"/>
              </a:rPr>
              <a:t> (lov, rybolov, domestikace zvířat); </a:t>
            </a:r>
            <a:br>
              <a:rPr lang="cs-CZ" altLang="zh-TW" sz="2000" dirty="0">
                <a:latin typeface="Georgia" panose="02040502050405020303" pitchFamily="18" charset="0"/>
              </a:rPr>
            </a:br>
            <a:r>
              <a:rPr lang="cs-CZ" altLang="zh-TW" sz="2000" dirty="0" err="1">
                <a:latin typeface="Georgia" panose="02040502050405020303" pitchFamily="18" charset="0"/>
              </a:rPr>
              <a:t>Nüwa</a:t>
            </a:r>
            <a:r>
              <a:rPr lang="cs-CZ" altLang="zh-TW" sz="2000" dirty="0">
                <a:latin typeface="Georgia" panose="02040502050405020303" pitchFamily="18" charset="0"/>
              </a:rPr>
              <a:t> </a:t>
            </a:r>
            <a:r>
              <a:rPr lang="zh-TW" altLang="en-US" sz="2000" dirty="0">
                <a:latin typeface="Georgia" panose="02040502050405020303" pitchFamily="18" charset="0"/>
              </a:rPr>
              <a:t>女媧</a:t>
            </a:r>
            <a:r>
              <a:rPr lang="cs-CZ" altLang="zh-TW" sz="2000" dirty="0">
                <a:latin typeface="Georgia" panose="02040502050405020303" pitchFamily="18" charset="0"/>
              </a:rPr>
              <a:t> (lidstvo, pilíř nebes); </a:t>
            </a:r>
            <a:br>
              <a:rPr lang="cs-CZ" altLang="zh-TW" sz="2000" dirty="0">
                <a:latin typeface="Georgia" panose="02040502050405020303" pitchFamily="18" charset="0"/>
              </a:rPr>
            </a:br>
            <a:r>
              <a:rPr lang="cs-CZ" altLang="zh-TW" sz="2000" dirty="0" err="1">
                <a:latin typeface="Georgia" panose="02040502050405020303" pitchFamily="18" charset="0"/>
              </a:rPr>
              <a:t>Shennong</a:t>
            </a:r>
            <a:r>
              <a:rPr lang="cs-CZ" altLang="zh-TW" sz="2000" dirty="0">
                <a:latin typeface="Georgia" panose="02040502050405020303" pitchFamily="18" charset="0"/>
              </a:rPr>
              <a:t> (</a:t>
            </a:r>
            <a:r>
              <a:rPr lang="cs-CZ" altLang="zh-TW" sz="2000" dirty="0" err="1">
                <a:latin typeface="Georgia" panose="02040502050405020303" pitchFamily="18" charset="0"/>
              </a:rPr>
              <a:t>Šen-nung</a:t>
            </a:r>
            <a:r>
              <a:rPr lang="cs-CZ" altLang="zh-TW" sz="2000" dirty="0">
                <a:latin typeface="Georgia" panose="02040502050405020303" pitchFamily="18" charset="0"/>
              </a:rPr>
              <a:t>) </a:t>
            </a:r>
            <a:r>
              <a:rPr lang="zh-TW" altLang="en-US" sz="2000" dirty="0">
                <a:latin typeface="Georgia" panose="02040502050405020303" pitchFamily="18" charset="0"/>
              </a:rPr>
              <a:t>神農</a:t>
            </a:r>
            <a:r>
              <a:rPr lang="cs-CZ" altLang="zh-TW" sz="2000" dirty="0">
                <a:latin typeface="Georgia" panose="02040502050405020303" pitchFamily="18" charset="0"/>
              </a:rPr>
              <a:t> </a:t>
            </a:r>
            <a:br>
              <a:rPr lang="cs-CZ" altLang="zh-TW" sz="2000" dirty="0">
                <a:latin typeface="Georgia" panose="02040502050405020303" pitchFamily="18" charset="0"/>
              </a:rPr>
            </a:br>
            <a:r>
              <a:rPr lang="cs-CZ" altLang="zh-TW" sz="2000" dirty="0">
                <a:latin typeface="Georgia" panose="02040502050405020303" pitchFamily="18" charset="0"/>
              </a:rPr>
              <a:t>(zemědělství, pluh, studny, zavlažování)</a:t>
            </a:r>
            <a:br>
              <a:rPr lang="cs-CZ" altLang="zh-TW" sz="2000" dirty="0">
                <a:latin typeface="Georgia" panose="02040502050405020303" pitchFamily="18" charset="0"/>
              </a:rPr>
            </a:br>
            <a:r>
              <a:rPr lang="cs-CZ" altLang="zh-TW" sz="2000" dirty="0">
                <a:latin typeface="Georgia" panose="02040502050405020303" pitchFamily="18" charset="0"/>
              </a:rPr>
              <a:t/>
            </a:r>
            <a:br>
              <a:rPr lang="cs-CZ" altLang="zh-TW" sz="2000" dirty="0">
                <a:latin typeface="Georgia" panose="02040502050405020303" pitchFamily="18" charset="0"/>
              </a:rPr>
            </a:br>
            <a:r>
              <a:rPr lang="cs-CZ" altLang="zh-TW" sz="2000" dirty="0">
                <a:latin typeface="Georgia" panose="02040502050405020303" pitchFamily="18" charset="0"/>
              </a:rPr>
              <a:t>Žlutý císař </a:t>
            </a:r>
            <a:r>
              <a:rPr lang="zh-TW" altLang="en-US" sz="2000" dirty="0">
                <a:latin typeface="Georgia" panose="02040502050405020303" pitchFamily="18" charset="0"/>
              </a:rPr>
              <a:t>黃帝</a:t>
            </a:r>
            <a:r>
              <a:rPr lang="cs-CZ" altLang="zh-TW" sz="2000" dirty="0">
                <a:latin typeface="Georgia" panose="02040502050405020303" pitchFamily="18" charset="0"/>
              </a:rPr>
              <a:t>; </a:t>
            </a:r>
            <a:br>
              <a:rPr lang="cs-CZ" altLang="zh-TW" sz="2000" dirty="0">
                <a:latin typeface="Georgia" panose="02040502050405020303" pitchFamily="18" charset="0"/>
              </a:rPr>
            </a:br>
            <a:r>
              <a:rPr lang="cs-CZ" altLang="zh-TW" sz="2000" dirty="0">
                <a:latin typeface="Georgia" panose="02040502050405020303" pitchFamily="18" charset="0"/>
              </a:rPr>
              <a:t/>
            </a:r>
            <a:br>
              <a:rPr lang="cs-CZ" altLang="zh-TW" sz="2000" dirty="0">
                <a:latin typeface="Georgia" panose="02040502050405020303" pitchFamily="18" charset="0"/>
              </a:rPr>
            </a:br>
            <a:r>
              <a:rPr lang="cs-CZ" altLang="zh-TW" sz="2000" b="1" dirty="0">
                <a:latin typeface="Georgia" panose="02040502050405020303" pitchFamily="18" charset="0"/>
              </a:rPr>
              <a:t>císař </a:t>
            </a:r>
            <a:r>
              <a:rPr lang="cs-CZ" altLang="zh-TW" sz="2000" b="1" dirty="0" err="1">
                <a:latin typeface="Georgia" panose="02040502050405020303" pitchFamily="18" charset="0"/>
              </a:rPr>
              <a:t>Yao</a:t>
            </a:r>
            <a:r>
              <a:rPr lang="cs-CZ" altLang="zh-TW" sz="2000" b="1" dirty="0">
                <a:latin typeface="Georgia" panose="02040502050405020303" pitchFamily="18" charset="0"/>
              </a:rPr>
              <a:t> </a:t>
            </a:r>
            <a:r>
              <a:rPr lang="zh-TW" altLang="en-US" sz="2000" b="1" dirty="0">
                <a:latin typeface="Georgia" panose="02040502050405020303" pitchFamily="18" charset="0"/>
              </a:rPr>
              <a:t>堯</a:t>
            </a:r>
            <a:r>
              <a:rPr lang="cs-CZ" altLang="zh-TW" sz="2000" b="1" dirty="0">
                <a:latin typeface="Georgia" panose="02040502050405020303" pitchFamily="18" charset="0"/>
              </a:rPr>
              <a:t>; </a:t>
            </a:r>
            <a:br>
              <a:rPr lang="cs-CZ" altLang="zh-TW" sz="2000" b="1" dirty="0">
                <a:latin typeface="Georgia" panose="02040502050405020303" pitchFamily="18" charset="0"/>
              </a:rPr>
            </a:br>
            <a:r>
              <a:rPr lang="cs-CZ" altLang="zh-TW" sz="2000" b="1" dirty="0">
                <a:latin typeface="Georgia" panose="02040502050405020303" pitchFamily="18" charset="0"/>
              </a:rPr>
              <a:t>císař </a:t>
            </a:r>
            <a:r>
              <a:rPr lang="cs-CZ" altLang="zh-TW" sz="2000" b="1" dirty="0" err="1">
                <a:latin typeface="Georgia" panose="02040502050405020303" pitchFamily="18" charset="0"/>
              </a:rPr>
              <a:t>Shun</a:t>
            </a:r>
            <a:r>
              <a:rPr lang="cs-CZ" altLang="zh-TW" sz="2000" b="1" dirty="0">
                <a:latin typeface="Georgia" panose="02040502050405020303" pitchFamily="18" charset="0"/>
              </a:rPr>
              <a:t> </a:t>
            </a:r>
            <a:r>
              <a:rPr lang="zh-TW" altLang="en-US" sz="2000" b="1" dirty="0">
                <a:latin typeface="Georgia" panose="02040502050405020303" pitchFamily="18" charset="0"/>
              </a:rPr>
              <a:t>舜</a:t>
            </a:r>
            <a:r>
              <a:rPr lang="cs-CZ" altLang="zh-TW" sz="2000" b="1" dirty="0">
                <a:latin typeface="Georgia" panose="02040502050405020303" pitchFamily="18" charset="0"/>
              </a:rPr>
              <a:t/>
            </a:r>
            <a:br>
              <a:rPr lang="cs-CZ" altLang="zh-TW" sz="2000" b="1" dirty="0">
                <a:latin typeface="Georgia" panose="02040502050405020303" pitchFamily="18" charset="0"/>
              </a:rPr>
            </a:br>
            <a:r>
              <a:rPr lang="cs-CZ" altLang="zh-TW" sz="2000" b="1" dirty="0">
                <a:latin typeface="Georgia" panose="02040502050405020303" pitchFamily="18" charset="0"/>
              </a:rPr>
              <a:t/>
            </a:r>
            <a:br>
              <a:rPr lang="cs-CZ" altLang="zh-TW" sz="2000" b="1" dirty="0">
                <a:latin typeface="Georgia" panose="02040502050405020303" pitchFamily="18" charset="0"/>
              </a:rPr>
            </a:br>
            <a:r>
              <a:rPr lang="cs-CZ" altLang="zh-TW" sz="2000" b="1" dirty="0">
                <a:latin typeface="Georgia" panose="02040502050405020303" pitchFamily="18" charset="0"/>
              </a:rPr>
              <a:t>velký </a:t>
            </a:r>
            <a:r>
              <a:rPr lang="cs-CZ" altLang="zh-TW" sz="2000" b="1" dirty="0" err="1">
                <a:latin typeface="Georgia" panose="02040502050405020303" pitchFamily="18" charset="0"/>
              </a:rPr>
              <a:t>Yu</a:t>
            </a:r>
            <a:r>
              <a:rPr lang="cs-CZ" altLang="zh-TW" sz="2000" b="1" dirty="0">
                <a:latin typeface="Georgia" panose="02040502050405020303" pitchFamily="18" charset="0"/>
              </a:rPr>
              <a:t> </a:t>
            </a:r>
            <a:r>
              <a:rPr lang="zh-TW" altLang="en-US" sz="2000" b="1" dirty="0">
                <a:latin typeface="Georgia" panose="02040502050405020303" pitchFamily="18" charset="0"/>
              </a:rPr>
              <a:t>禹</a:t>
            </a:r>
            <a:r>
              <a:rPr lang="cs-CZ" altLang="zh-TW" sz="2000" b="1" dirty="0">
                <a:latin typeface="Georgia" panose="02040502050405020303" pitchFamily="18" charset="0"/>
              </a:rPr>
              <a:t> </a:t>
            </a:r>
            <a:br>
              <a:rPr lang="cs-CZ" altLang="zh-TW" sz="2000" b="1" dirty="0">
                <a:latin typeface="Georgia" panose="02040502050405020303" pitchFamily="18" charset="0"/>
              </a:rPr>
            </a:br>
            <a:r>
              <a:rPr lang="cs-CZ" altLang="zh-TW" sz="2000" dirty="0">
                <a:latin typeface="Georgia" panose="02040502050405020303" pitchFamily="18" charset="0"/>
              </a:rPr>
              <a:t>					</a:t>
            </a:r>
            <a:br>
              <a:rPr lang="cs-CZ" altLang="zh-TW" sz="2000" dirty="0">
                <a:latin typeface="Georgia" panose="02040502050405020303" pitchFamily="18" charset="0"/>
              </a:rPr>
            </a:br>
            <a:r>
              <a:rPr lang="cs-CZ" altLang="zh-TW" sz="2000" dirty="0">
                <a:latin typeface="Georgia" panose="02040502050405020303" pitchFamily="18" charset="0"/>
              </a:rPr>
              <a:t/>
            </a:r>
            <a:br>
              <a:rPr lang="cs-CZ" altLang="zh-TW" sz="2000" dirty="0">
                <a:latin typeface="Georgia" panose="02040502050405020303" pitchFamily="18" charset="0"/>
              </a:rPr>
            </a:br>
            <a:endParaRPr lang="cs-CZ" dirty="0">
              <a:latin typeface="Georgia" panose="02040502050405020303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0284" y="2816772"/>
            <a:ext cx="1886578" cy="372329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782" y="4303250"/>
            <a:ext cx="1711545" cy="2236812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740" y="3160184"/>
            <a:ext cx="2438327" cy="3303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2006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upload.wikimedia.org/wikipedia/commons/thumb/1/1d/Chinese_plain_5c._BC-cz.svg/568px-Chinese_plain_5c._BC-cz.svg.png">
            <a:extLst>
              <a:ext uri="{FF2B5EF4-FFF2-40B4-BE49-F238E27FC236}">
                <a16:creationId xmlns:a16="http://schemas.microsoft.com/office/drawing/2014/main" id="{17D86EDF-83A2-48CC-B74C-6C017A1A176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1070" y="745587"/>
            <a:ext cx="8307158" cy="5616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28472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4"/>
            <a:ext cx="10515600" cy="6154945"/>
          </a:xfrm>
          <a:blipFill>
            <a:blip r:embed="rId2"/>
            <a:tile tx="0" ty="0" sx="100000" sy="100000" flip="none" algn="tl"/>
          </a:blipFill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cs-CZ" altLang="zh-TW" dirty="0">
                <a:latin typeface="Georgia" panose="02040502050405020303" pitchFamily="18" charset="0"/>
              </a:rPr>
              <a:t>Dynastie </a:t>
            </a:r>
            <a:r>
              <a:rPr lang="cs-CZ" altLang="zh-TW" dirty="0" err="1" smtClean="0">
                <a:latin typeface="Georgia" panose="02040502050405020303" pitchFamily="18" charset="0"/>
              </a:rPr>
              <a:t>Sh</a:t>
            </a:r>
            <a:r>
              <a:rPr lang="cs-CZ" altLang="zh-TW" dirty="0" err="1" smtClean="0">
                <a:latin typeface="Georgia" panose="02040502050405020303" pitchFamily="18" charset="0"/>
              </a:rPr>
              <a:t>ang</a:t>
            </a:r>
            <a:r>
              <a:rPr lang="cs-CZ" altLang="zh-TW" dirty="0" smtClean="0">
                <a:latin typeface="Georgia" panose="02040502050405020303" pitchFamily="18" charset="0"/>
              </a:rPr>
              <a:t> </a:t>
            </a:r>
            <a:r>
              <a:rPr lang="zh-TW" altLang="en-US" dirty="0">
                <a:latin typeface="Georgia" panose="02040502050405020303" pitchFamily="18" charset="0"/>
              </a:rPr>
              <a:t>商朝</a:t>
            </a:r>
            <a:r>
              <a:rPr lang="cs-CZ" altLang="zh-TW" dirty="0">
                <a:latin typeface="Georgia" panose="02040502050405020303" pitchFamily="18" charset="0"/>
              </a:rPr>
              <a:t> (</a:t>
            </a:r>
            <a:r>
              <a:rPr lang="en-US" altLang="zh-TW" dirty="0">
                <a:latin typeface="Georgia" panose="02040502050405020303" pitchFamily="18" charset="0"/>
              </a:rPr>
              <a:t>17.-11.</a:t>
            </a:r>
            <a:r>
              <a:rPr lang="cs-CZ" altLang="zh-TW" dirty="0">
                <a:latin typeface="Georgia" panose="02040502050405020303" pitchFamily="18" charset="0"/>
              </a:rPr>
              <a:t>stol. př.n.l.)</a:t>
            </a:r>
            <a:r>
              <a:rPr lang="cs-CZ" altLang="zh-TW" b="1" dirty="0">
                <a:latin typeface="Georgia" panose="02040502050405020303" pitchFamily="18" charset="0"/>
              </a:rPr>
              <a:t/>
            </a:r>
            <a:br>
              <a:rPr lang="cs-CZ" altLang="zh-TW" b="1" dirty="0">
                <a:latin typeface="Georgia" panose="02040502050405020303" pitchFamily="18" charset="0"/>
              </a:rPr>
            </a:br>
            <a:r>
              <a:rPr lang="cs-CZ" altLang="zh-TW" sz="2000" dirty="0">
                <a:latin typeface="Georgia" panose="02040502050405020303" pitchFamily="18" charset="0"/>
              </a:rPr>
              <a:t>- tradiční posloupnost dynastií: </a:t>
            </a:r>
            <a:br>
              <a:rPr lang="cs-CZ" altLang="zh-TW" sz="2000" dirty="0">
                <a:latin typeface="Georgia" panose="02040502050405020303" pitchFamily="18" charset="0"/>
              </a:rPr>
            </a:br>
            <a:r>
              <a:rPr lang="cs-CZ" altLang="zh-TW" sz="2000" dirty="0" err="1">
                <a:latin typeface="Georgia" panose="02040502050405020303" pitchFamily="18" charset="0"/>
              </a:rPr>
              <a:t>Xia</a:t>
            </a:r>
            <a:r>
              <a:rPr lang="cs-CZ" altLang="zh-TW" sz="2000" dirty="0">
                <a:latin typeface="Georgia" panose="02040502050405020303" pitchFamily="18" charset="0"/>
              </a:rPr>
              <a:t>  (</a:t>
            </a:r>
            <a:r>
              <a:rPr lang="cs-CZ" altLang="zh-TW" sz="2000" dirty="0" err="1">
                <a:latin typeface="Georgia" panose="02040502050405020303" pitchFamily="18" charset="0"/>
              </a:rPr>
              <a:t>Sia</a:t>
            </a:r>
            <a:r>
              <a:rPr lang="cs-CZ" altLang="zh-TW" sz="2000" dirty="0">
                <a:latin typeface="Georgia" panose="02040502050405020303" pitchFamily="18" charset="0"/>
              </a:rPr>
              <a:t>) </a:t>
            </a:r>
            <a:r>
              <a:rPr lang="zh-TW" altLang="en-US" sz="2000" dirty="0">
                <a:latin typeface="Georgia" panose="02040502050405020303" pitchFamily="18" charset="0"/>
              </a:rPr>
              <a:t>夏 </a:t>
            </a:r>
            <a:r>
              <a:rPr lang="cs-CZ" altLang="zh-TW" sz="2000" dirty="0">
                <a:latin typeface="Georgia" panose="02040502050405020303" pitchFamily="18" charset="0"/>
              </a:rPr>
              <a:t>(23.-17. stol. př. n. l.) – nedoložená</a:t>
            </a:r>
            <a:br>
              <a:rPr lang="cs-CZ" altLang="zh-TW" sz="2000" dirty="0">
                <a:latin typeface="Georgia" panose="02040502050405020303" pitchFamily="18" charset="0"/>
              </a:rPr>
            </a:br>
            <a:r>
              <a:rPr lang="cs-CZ" altLang="zh-TW" sz="2000" dirty="0" err="1">
                <a:latin typeface="Georgia" panose="02040502050405020303" pitchFamily="18" charset="0"/>
              </a:rPr>
              <a:t>Shang</a:t>
            </a:r>
            <a:r>
              <a:rPr lang="zh-TW" altLang="en-US" sz="2000" dirty="0">
                <a:latin typeface="Georgia" panose="02040502050405020303" pitchFamily="18" charset="0"/>
              </a:rPr>
              <a:t> </a:t>
            </a:r>
            <a:r>
              <a:rPr lang="cs-CZ" altLang="zh-TW" sz="2000" dirty="0">
                <a:latin typeface="Georgia" panose="02040502050405020303" pitchFamily="18" charset="0"/>
              </a:rPr>
              <a:t>(</a:t>
            </a:r>
            <a:r>
              <a:rPr lang="cs-CZ" altLang="zh-TW" sz="2000" dirty="0" err="1">
                <a:latin typeface="Georgia" panose="02040502050405020303" pitchFamily="18" charset="0"/>
              </a:rPr>
              <a:t>Šang</a:t>
            </a:r>
            <a:r>
              <a:rPr lang="cs-CZ" altLang="zh-TW" sz="2000" dirty="0">
                <a:latin typeface="Georgia" panose="02040502050405020303" pitchFamily="18" charset="0"/>
              </a:rPr>
              <a:t>) </a:t>
            </a:r>
            <a:r>
              <a:rPr lang="zh-TW" altLang="en-US" sz="2000" dirty="0">
                <a:latin typeface="Georgia" panose="02040502050405020303" pitchFamily="18" charset="0"/>
              </a:rPr>
              <a:t>商</a:t>
            </a:r>
            <a:r>
              <a:rPr lang="cs-CZ" altLang="zh-TW" sz="2000" dirty="0">
                <a:latin typeface="Georgia" panose="02040502050405020303" pitchFamily="18" charset="0"/>
              </a:rPr>
              <a:t> (17.- 11. stol. př. n. l.)</a:t>
            </a:r>
            <a:br>
              <a:rPr lang="cs-CZ" altLang="zh-TW" sz="2000" dirty="0">
                <a:latin typeface="Georgia" panose="02040502050405020303" pitchFamily="18" charset="0"/>
              </a:rPr>
            </a:br>
            <a:r>
              <a:rPr lang="cs-CZ" altLang="zh-TW" sz="2000" dirty="0" err="1">
                <a:latin typeface="Georgia" panose="02040502050405020303" pitchFamily="18" charset="0"/>
              </a:rPr>
              <a:t>Zhou</a:t>
            </a:r>
            <a:r>
              <a:rPr lang="zh-TW" altLang="en-US" sz="2000" dirty="0">
                <a:latin typeface="Georgia" panose="02040502050405020303" pitchFamily="18" charset="0"/>
              </a:rPr>
              <a:t> </a:t>
            </a:r>
            <a:r>
              <a:rPr lang="cs-CZ" altLang="zh-TW" sz="2000" dirty="0">
                <a:latin typeface="Georgia" panose="02040502050405020303" pitchFamily="18" charset="0"/>
              </a:rPr>
              <a:t>(</a:t>
            </a:r>
            <a:r>
              <a:rPr lang="cs-CZ" altLang="zh-TW" sz="2000" dirty="0" err="1">
                <a:latin typeface="Georgia" panose="02040502050405020303" pitchFamily="18" charset="0"/>
              </a:rPr>
              <a:t>Čou</a:t>
            </a:r>
            <a:r>
              <a:rPr lang="cs-CZ" altLang="zh-TW" sz="2000" dirty="0">
                <a:latin typeface="Georgia" panose="02040502050405020303" pitchFamily="18" charset="0"/>
              </a:rPr>
              <a:t>) </a:t>
            </a:r>
            <a:r>
              <a:rPr lang="zh-TW" altLang="en-US" sz="2000" dirty="0">
                <a:latin typeface="Georgia" panose="02040502050405020303" pitchFamily="18" charset="0"/>
              </a:rPr>
              <a:t>周</a:t>
            </a:r>
            <a:r>
              <a:rPr lang="cs-CZ" altLang="zh-TW" sz="2000" dirty="0">
                <a:latin typeface="Georgia" panose="02040502050405020303" pitchFamily="18" charset="0"/>
              </a:rPr>
              <a:t> (11.- 3. st. př. n. l.) =</a:t>
            </a:r>
            <a:r>
              <a:rPr lang="en-US" altLang="zh-TW" sz="2000" dirty="0">
                <a:latin typeface="Georgia" panose="02040502050405020303" pitchFamily="18" charset="0"/>
              </a:rPr>
              <a:t>&gt;</a:t>
            </a:r>
            <a:br>
              <a:rPr lang="en-US" altLang="zh-TW" sz="2000" dirty="0">
                <a:latin typeface="Georgia" panose="02040502050405020303" pitchFamily="18" charset="0"/>
              </a:rPr>
            </a:br>
            <a:r>
              <a:rPr lang="cs-CZ" altLang="zh-TW" sz="2000" dirty="0">
                <a:latin typeface="Georgia" panose="02040502050405020303" pitchFamily="18" charset="0"/>
              </a:rPr>
              <a:t/>
            </a:r>
            <a:br>
              <a:rPr lang="cs-CZ" altLang="zh-TW" sz="2000" dirty="0">
                <a:latin typeface="Georgia" panose="02040502050405020303" pitchFamily="18" charset="0"/>
              </a:rPr>
            </a:br>
            <a:r>
              <a:rPr lang="cs-CZ" altLang="zh-TW" sz="2000" dirty="0">
                <a:latin typeface="Georgia" panose="02040502050405020303" pitchFamily="18" charset="0"/>
              </a:rPr>
              <a:t>– západní </a:t>
            </a:r>
            <a:r>
              <a:rPr lang="cs-CZ" altLang="zh-TW" sz="2000" dirty="0" err="1">
                <a:latin typeface="Georgia" panose="02040502050405020303" pitchFamily="18" charset="0"/>
              </a:rPr>
              <a:t>Zhou</a:t>
            </a:r>
            <a:r>
              <a:rPr lang="cs-CZ" altLang="zh-TW" sz="2000" dirty="0">
                <a:latin typeface="Georgia" panose="02040502050405020303" pitchFamily="18" charset="0"/>
              </a:rPr>
              <a:t> </a:t>
            </a:r>
            <a:r>
              <a:rPr lang="zh-TW" altLang="en-US" sz="2000" dirty="0">
                <a:latin typeface="Georgia" panose="02040502050405020303" pitchFamily="18" charset="0"/>
              </a:rPr>
              <a:t>西周</a:t>
            </a:r>
            <a:r>
              <a:rPr lang="cs-CZ" altLang="zh-TW" sz="2000" dirty="0">
                <a:latin typeface="Georgia" panose="02040502050405020303" pitchFamily="18" charset="0"/>
              </a:rPr>
              <a:t> (11. – 8. st.</a:t>
            </a:r>
            <a:r>
              <a:rPr lang="cs-CZ" altLang="zh-TW" sz="2000" b="1" dirty="0">
                <a:latin typeface="Georgia" panose="02040502050405020303" pitchFamily="18" charset="0"/>
              </a:rPr>
              <a:t> </a:t>
            </a:r>
            <a:r>
              <a:rPr lang="cs-CZ" altLang="zh-TW" sz="2000" dirty="0">
                <a:latin typeface="Georgia" panose="02040502050405020303" pitchFamily="18" charset="0"/>
              </a:rPr>
              <a:t>př. n. l.)</a:t>
            </a:r>
            <a:br>
              <a:rPr lang="cs-CZ" altLang="zh-TW" sz="2000" dirty="0">
                <a:latin typeface="Georgia" panose="02040502050405020303" pitchFamily="18" charset="0"/>
              </a:rPr>
            </a:br>
            <a:r>
              <a:rPr lang="cs-CZ" altLang="zh-TW" sz="2000" dirty="0">
                <a:latin typeface="Georgia" panose="02040502050405020303" pitchFamily="18" charset="0"/>
              </a:rPr>
              <a:t>– východní </a:t>
            </a:r>
            <a:r>
              <a:rPr lang="cs-CZ" altLang="zh-TW" sz="2000" dirty="0" err="1">
                <a:latin typeface="Georgia" panose="02040502050405020303" pitchFamily="18" charset="0"/>
              </a:rPr>
              <a:t>Zhou</a:t>
            </a:r>
            <a:r>
              <a:rPr lang="cs-CZ" altLang="zh-TW" sz="2000" dirty="0">
                <a:latin typeface="Georgia" panose="02040502050405020303" pitchFamily="18" charset="0"/>
              </a:rPr>
              <a:t> </a:t>
            </a:r>
            <a:r>
              <a:rPr lang="zh-TW" altLang="en-US" sz="2000" dirty="0">
                <a:latin typeface="Georgia" panose="02040502050405020303" pitchFamily="18" charset="0"/>
              </a:rPr>
              <a:t>東周 </a:t>
            </a:r>
            <a:r>
              <a:rPr lang="cs-CZ" altLang="zh-TW" sz="2000" dirty="0">
                <a:latin typeface="Georgia" panose="02040502050405020303" pitchFamily="18" charset="0"/>
              </a:rPr>
              <a:t>– Období Letopisů </a:t>
            </a:r>
            <a:r>
              <a:rPr lang="zh-TW" altLang="en-US" sz="2000" dirty="0">
                <a:latin typeface="Georgia" panose="02040502050405020303" pitchFamily="18" charset="0"/>
              </a:rPr>
              <a:t>春秋 </a:t>
            </a:r>
            <a:r>
              <a:rPr lang="cs-CZ" altLang="zh-TW" sz="2000" dirty="0">
                <a:latin typeface="Georgia" panose="02040502050405020303" pitchFamily="18" charset="0"/>
              </a:rPr>
              <a:t>(771 – 453 př. n. l.)</a:t>
            </a:r>
            <a:r>
              <a:rPr lang="en-US" altLang="zh-TW" sz="2000" dirty="0">
                <a:latin typeface="Georgia" panose="02040502050405020303" pitchFamily="18" charset="0"/>
              </a:rPr>
              <a:t/>
            </a:r>
            <a:br>
              <a:rPr lang="en-US" altLang="zh-TW" sz="2000" dirty="0">
                <a:latin typeface="Georgia" panose="02040502050405020303" pitchFamily="18" charset="0"/>
              </a:rPr>
            </a:br>
            <a:r>
              <a:rPr lang="en-US" altLang="zh-TW" sz="2000" dirty="0">
                <a:latin typeface="Georgia" panose="02040502050405020303" pitchFamily="18" charset="0"/>
              </a:rPr>
              <a:t>			</a:t>
            </a:r>
            <a:r>
              <a:rPr lang="cs-CZ" altLang="zh-TW" sz="2000" dirty="0">
                <a:latin typeface="Georgia" panose="02040502050405020303" pitchFamily="18" charset="0"/>
              </a:rPr>
              <a:t>Období Válčících států </a:t>
            </a:r>
            <a:r>
              <a:rPr lang="zh-TW" altLang="en-US" sz="2000" dirty="0">
                <a:latin typeface="Georgia" panose="02040502050405020303" pitchFamily="18" charset="0"/>
              </a:rPr>
              <a:t>戰國</a:t>
            </a:r>
            <a:r>
              <a:rPr lang="cs-CZ" altLang="zh-TW" sz="2000" dirty="0">
                <a:latin typeface="Georgia" panose="02040502050405020303" pitchFamily="18" charset="0"/>
              </a:rPr>
              <a:t> (453 – 221 př. n. l.)</a:t>
            </a:r>
            <a:br>
              <a:rPr lang="cs-CZ" altLang="zh-TW" sz="2000" dirty="0">
                <a:latin typeface="Georgia" panose="02040502050405020303" pitchFamily="18" charset="0"/>
              </a:rPr>
            </a:br>
            <a:r>
              <a:rPr lang="en-US" altLang="zh-TW" sz="2000" dirty="0">
                <a:latin typeface="Georgia" panose="02040502050405020303" pitchFamily="18" charset="0"/>
              </a:rPr>
              <a:t/>
            </a:r>
            <a:br>
              <a:rPr lang="en-US" altLang="zh-TW" sz="2000" dirty="0">
                <a:latin typeface="Georgia" panose="02040502050405020303" pitchFamily="18" charset="0"/>
              </a:rPr>
            </a:br>
            <a:endParaRPr lang="cs-CZ" dirty="0">
              <a:latin typeface="Georgia" panose="02040502050405020303" pitchFamily="18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2684" y="1911283"/>
            <a:ext cx="2939399" cy="4608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669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hinese Warring States, 3rd century BCE (Philg88)">
            <a:extLst>
              <a:ext uri="{FF2B5EF4-FFF2-40B4-BE49-F238E27FC236}">
                <a16:creationId xmlns:a16="http://schemas.microsoft.com/office/drawing/2014/main" id="{9C1A8D78-B698-47DF-B385-2014385B2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825" y="494666"/>
            <a:ext cx="6373838" cy="5863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88438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Válčící státy (5.-3. st. př.n.l.) - období </a:t>
            </a:r>
            <a:r>
              <a:rPr lang="cs-CZ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„sta </a:t>
            </a:r>
            <a:r>
              <a:rPr lang="cs-CZ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škol</a:t>
            </a:r>
            <a:r>
              <a:rPr lang="cs-CZ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buFontTx/>
              <a:buChar char="-"/>
            </a:pPr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konfucianismus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TW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儒者 </a:t>
            </a:r>
            <a:r>
              <a:rPr lang="cs-CZ" altLang="zh-TW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cs-CZ" altLang="zh-TW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zh-TW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zhe</a:t>
            </a: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Konfucius (551-479 př.n.l.),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Mencius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(371-289), </a:t>
            </a:r>
            <a:r>
              <a:rPr lang="cs-CZ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Xunzi</a:t>
            </a: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(355-288)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cs-CZ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mohismus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zh-TW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墨者</a:t>
            </a:r>
            <a:r>
              <a:rPr lang="cs-CZ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</a:t>
            </a: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zhe</a:t>
            </a: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cs-CZ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Mozi</a:t>
            </a: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(479-381)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cs-CZ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taoismus</a:t>
            </a: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TW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道家 </a:t>
            </a:r>
            <a:r>
              <a:rPr lang="cs-CZ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jia</a:t>
            </a: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cs-CZ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Laozi</a:t>
            </a: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(6. stol.)</a:t>
            </a:r>
            <a:r>
              <a:rPr lang="cs-CZ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Zhuangzi</a:t>
            </a: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(369–286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cs-CZ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legismus</a:t>
            </a:r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TW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法家 </a:t>
            </a: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 </a:t>
            </a:r>
            <a:r>
              <a:rPr lang="cs-CZ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jia</a:t>
            </a: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cs-CZ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Shang</a:t>
            </a: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Yang</a:t>
            </a: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(390-338), </a:t>
            </a:r>
            <a:r>
              <a:rPr lang="cs-CZ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Shen</a:t>
            </a: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Buhai</a:t>
            </a: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(ca 400–337), </a:t>
            </a: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Han </a:t>
            </a:r>
            <a:r>
              <a:rPr lang="cs-CZ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Feizi</a:t>
            </a: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(280-233)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škola 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jmen, škola </a:t>
            </a:r>
            <a:r>
              <a:rPr lang="cs-CZ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yin</a:t>
            </a:r>
            <a:r>
              <a:rPr lang="cs-CZ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cs-CZ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yang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škola pěti fází, škola umění válečného, …</a:t>
            </a:r>
          </a:p>
          <a:p>
            <a:pPr marL="0" indent="0">
              <a:lnSpc>
                <a:spcPct val="100000"/>
              </a:lnSpc>
              <a:buNone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Podle „Knihy vrchních písařů“ (</a:t>
            </a: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Sima </a:t>
            </a:r>
            <a:r>
              <a:rPr lang="cs-CZ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Qian</a:t>
            </a: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Sima </a:t>
            </a:r>
            <a:r>
              <a:rPr lang="cs-CZ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Tan</a:t>
            </a: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historiografie dyn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Han, 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2.st.př.n.l.)</a:t>
            </a:r>
            <a:endParaRPr lang="cs-CZ" altLang="zh-TW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11140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83974" y="1046922"/>
            <a:ext cx="10515600" cy="514329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  <a:spcAft>
                <a:spcPts val="800"/>
              </a:spcAft>
            </a:pPr>
            <a:endParaRPr lang="cs-CZ" sz="2400" dirty="0">
              <a:latin typeface="Times New Roman" panose="02020603050405020304" pitchFamily="18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800"/>
              </a:spcAft>
            </a:pPr>
            <a:r>
              <a:rPr lang="en-US" sz="2400" dirty="0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Sarah Allan</a:t>
            </a:r>
            <a:r>
              <a:rPr lang="cs-CZ" sz="2400" dirty="0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 (</a:t>
            </a:r>
            <a:r>
              <a:rPr lang="en-US" sz="2400" dirty="0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1991</a:t>
            </a:r>
            <a:r>
              <a:rPr lang="cs-CZ" sz="2400" dirty="0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), </a:t>
            </a:r>
            <a:r>
              <a:rPr lang="en-US" sz="2400" b="1" dirty="0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The Shape of the Turtle: Myth, Art, and Cosmos in Early China</a:t>
            </a:r>
            <a:r>
              <a:rPr lang="en-US" sz="2400" dirty="0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. Albany: State University of New York Press</a:t>
            </a:r>
            <a:r>
              <a:rPr lang="en-GB" sz="2400" dirty="0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.</a:t>
            </a:r>
            <a:endParaRPr lang="cs-CZ" sz="2400" dirty="0">
              <a:latin typeface="Times New Roman" panose="02020603050405020304" pitchFamily="18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800"/>
              </a:spcAft>
              <a:buNone/>
            </a:pPr>
            <a:endParaRPr lang="cs-CZ" sz="2400" dirty="0">
              <a:latin typeface="Times New Roman" panose="02020603050405020304" pitchFamily="18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en-US" sz="2400" dirty="0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David N. </a:t>
            </a:r>
            <a:r>
              <a:rPr lang="en-US" sz="2400" dirty="0" err="1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Keightley</a:t>
            </a:r>
            <a:r>
              <a:rPr lang="cs-CZ" sz="2400" dirty="0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 (1978), </a:t>
            </a:r>
            <a:r>
              <a:rPr lang="en-US" sz="2400" b="1" dirty="0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Sources of Shang History: The Oracle-Bone Inscriptions of</a:t>
            </a:r>
            <a:r>
              <a:rPr lang="cs-CZ" sz="2400" b="1" dirty="0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Bronze Age China</a:t>
            </a:r>
            <a:r>
              <a:rPr lang="cs-CZ" sz="2400" dirty="0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. </a:t>
            </a:r>
            <a:r>
              <a:rPr lang="en-US" sz="2400" dirty="0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Berkeley and Los Angeles: University of California Press</a:t>
            </a:r>
            <a:r>
              <a:rPr lang="en-GB" sz="2400" dirty="0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.</a:t>
            </a:r>
            <a:endParaRPr lang="cs-CZ" sz="2400" dirty="0">
              <a:latin typeface="Times New Roman" panose="02020603050405020304" pitchFamily="18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cs-CZ" sz="2400" dirty="0">
              <a:latin typeface="Times New Roman" panose="02020603050405020304" pitchFamily="18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en-US" sz="2400" dirty="0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Edward L. Shaughnessy</a:t>
            </a:r>
            <a:r>
              <a:rPr lang="cs-CZ" sz="2400" dirty="0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 (</a:t>
            </a:r>
            <a:r>
              <a:rPr lang="en-US" sz="2400" dirty="0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1992</a:t>
            </a:r>
            <a:r>
              <a:rPr lang="cs-CZ" sz="2400" dirty="0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), </a:t>
            </a:r>
            <a:r>
              <a:rPr lang="en-US" sz="2400" b="1" dirty="0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Sources of Western Zhou History: Inscribed Bronze Vessels</a:t>
            </a:r>
            <a:r>
              <a:rPr lang="cs-CZ" sz="2400" dirty="0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.</a:t>
            </a:r>
            <a:r>
              <a:rPr lang="en-US" sz="2400" dirty="0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 University of California Press</a:t>
            </a:r>
            <a:r>
              <a:rPr lang="en-GB" sz="2400" dirty="0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.</a:t>
            </a:r>
            <a:endParaRPr lang="cs-CZ" sz="2400" dirty="0">
              <a:latin typeface="Times New Roman" panose="02020603050405020304" pitchFamily="18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58555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mapa&#10;&#10;Popis byl vytvořen automaticky">
            <a:extLst>
              <a:ext uri="{FF2B5EF4-FFF2-40B4-BE49-F238E27FC236}">
                <a16:creationId xmlns:a16="http://schemas.microsoft.com/office/drawing/2014/main" id="{102513CB-573F-4F40-9CF7-68B853F0C9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878" y="768945"/>
            <a:ext cx="7707174" cy="532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403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sah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984" y="515007"/>
            <a:ext cx="7996382" cy="5917323"/>
          </a:xfrm>
        </p:spPr>
      </p:pic>
    </p:spTree>
    <p:extLst>
      <p:ext uri="{BB962C8B-B14F-4D97-AF65-F5344CB8AC3E}">
        <p14:creationId xmlns:p14="http://schemas.microsoft.com/office/powerpoint/2010/main" val="21696482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6FBED30-4A22-4386-9EBF-A621765D629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59324" y="1776248"/>
            <a:ext cx="5941201" cy="4014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BDBFBBD-315D-4905-95F6-52FDF709C2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000" y="559630"/>
            <a:ext cx="3347049" cy="5599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95997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4"/>
            <a:ext cx="10515600" cy="6154945"/>
          </a:xfrm>
          <a:blipFill>
            <a:blip r:embed="rId2"/>
            <a:tile tx="0" ty="0" sx="100000" sy="100000" flip="none" algn="tl"/>
          </a:blipFill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</a:pPr>
            <a:r>
              <a:rPr lang="cs-CZ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Dynastie </a:t>
            </a:r>
            <a:r>
              <a:rPr lang="cs-CZ" altLang="zh-TW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</a:t>
            </a:r>
            <a:r>
              <a:rPr lang="cs-CZ" altLang="zh-TW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ang</a:t>
            </a:r>
            <a:r>
              <a:rPr lang="cs-CZ" altLang="zh-TW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TW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商朝</a:t>
            </a:r>
            <a:r>
              <a:rPr lang="cs-CZ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17.-11.</a:t>
            </a:r>
            <a:r>
              <a:rPr lang="cs-CZ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stol. př.n.l.)</a:t>
            </a:r>
            <a:br>
              <a:rPr lang="cs-CZ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altLang="zh-TW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cs-CZ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písemné </a:t>
            </a:r>
            <a:r>
              <a:rPr lang="cs-CZ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záznamy: věštebné nápisy na kostech a krunýřích „</a:t>
            </a:r>
            <a:r>
              <a:rPr lang="cs-CZ" altLang="zh-TW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ťia</a:t>
            </a:r>
            <a:r>
              <a:rPr lang="cs-CZ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-ku-</a:t>
            </a:r>
            <a:r>
              <a:rPr lang="cs-CZ" altLang="zh-TW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wen</a:t>
            </a:r>
            <a:r>
              <a:rPr lang="cs-CZ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“/</a:t>
            </a:r>
            <a:r>
              <a:rPr lang="cs-CZ" altLang="zh-TW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jia</a:t>
            </a:r>
            <a:r>
              <a:rPr lang="cs-CZ" altLang="zh-TW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zh-TW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</a:t>
            </a:r>
            <a:r>
              <a:rPr lang="cs-CZ" altLang="zh-TW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zh-TW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wen</a:t>
            </a:r>
            <a:r>
              <a:rPr lang="cs-CZ" altLang="zh-TW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TW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甲骨</a:t>
            </a:r>
            <a:r>
              <a:rPr lang="zh-TW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文</a:t>
            </a:r>
            <a:r>
              <a:rPr lang="cs-CZ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cs-CZ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kult předků (kontinuita rodu); </a:t>
            </a:r>
            <a:r>
              <a:rPr lang="cs-CZ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duchové předků přímo zasahují do přítomnosti; jsou pokračováním pozemské </a:t>
            </a:r>
            <a:r>
              <a:rPr lang="cs-CZ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hierarchie; </a:t>
            </a:r>
            <a:r>
              <a:rPr lang="cs-CZ" altLang="zh-TW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Šang</a:t>
            </a:r>
            <a:r>
              <a:rPr lang="cs-CZ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 (</a:t>
            </a:r>
            <a:r>
              <a:rPr lang="cs-CZ" altLang="zh-TW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Shang</a:t>
            </a:r>
            <a:r>
              <a:rPr lang="cs-CZ" altLang="zh-TW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zh-TW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上帝</a:t>
            </a:r>
            <a:r>
              <a:rPr lang="cs-CZ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– abstrahovaný ‚nejvyšší předek‘ – vrchol nebeské hierarchie, ‚vrchní dozor‘</a:t>
            </a:r>
            <a:r>
              <a:rPr lang="cs-CZ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cs-CZ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panovník = </a:t>
            </a:r>
            <a:r>
              <a:rPr lang="cs-CZ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kněz (</a:t>
            </a:r>
            <a:r>
              <a:rPr lang="cs-CZ" altLang="zh-TW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thearcha</a:t>
            </a:r>
            <a:r>
              <a:rPr lang="cs-CZ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- </a:t>
            </a:r>
            <a:r>
              <a:rPr lang="cs-CZ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svorník mezi světem a nebesy; obětuje předkům</a:t>
            </a:r>
            <a:r>
              <a:rPr lang="cs-CZ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cs-CZ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oltáře půdy a obilí (později synonymum pro stát) </a:t>
            </a:r>
            <a:r>
              <a:rPr lang="cs-CZ" altLang="zh-TW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še-ťi</a:t>
            </a:r>
            <a:r>
              <a:rPr lang="cs-CZ" altLang="zh-TW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cs-CZ" altLang="zh-TW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she</a:t>
            </a:r>
            <a:r>
              <a:rPr lang="cs-CZ" altLang="zh-TW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ji </a:t>
            </a:r>
            <a:r>
              <a:rPr lang="zh-TW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社稷</a:t>
            </a:r>
            <a:r>
              <a:rPr lang="cs-CZ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cs-CZ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pohřební </a:t>
            </a:r>
            <a:r>
              <a:rPr lang="cs-CZ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obřady (vyprovázení</a:t>
            </a:r>
            <a:r>
              <a:rPr lang="cs-CZ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vybavování, živení </a:t>
            </a:r>
            <a:r>
              <a:rPr lang="cs-CZ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zesnulých); </a:t>
            </a:r>
            <a:r>
              <a:rPr lang="cs-CZ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pragmatická spolupráce se </a:t>
            </a:r>
            <a:r>
              <a:rPr lang="cs-CZ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zásvětím; </a:t>
            </a:r>
            <a:r>
              <a:rPr lang="cs-CZ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oběti: jídlo, víno, </a:t>
            </a:r>
            <a:r>
              <a:rPr lang="cs-CZ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zvířata, vybavení, </a:t>
            </a:r>
            <a:r>
              <a:rPr lang="cs-CZ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lidské </a:t>
            </a:r>
            <a:r>
              <a:rPr lang="cs-CZ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oběti </a:t>
            </a:r>
            <a:r>
              <a:rPr lang="cs-CZ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usmiřovací (</a:t>
            </a:r>
            <a:r>
              <a:rPr lang="cs-CZ" altLang="zh-TW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renji</a:t>
            </a:r>
            <a:r>
              <a:rPr lang="cs-CZ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TW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人祭 </a:t>
            </a:r>
            <a:r>
              <a:rPr lang="cs-CZ" altLang="zh-TW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</a:t>
            </a:r>
            <a:r>
              <a:rPr lang="cs-CZ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zh-TW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rensheng</a:t>
            </a:r>
            <a:r>
              <a:rPr lang="cs-CZ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TW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人牲 </a:t>
            </a:r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cs-CZ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lidé jako obětní zvířata“) v. doprovodné (</a:t>
            </a:r>
            <a:r>
              <a:rPr lang="cs-CZ" altLang="zh-TW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renxun</a:t>
            </a:r>
            <a:r>
              <a:rPr lang="cs-CZ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TW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人殉 </a:t>
            </a:r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cs-CZ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služebnictvo, ženy) (až 400 v hrobkách králů</a:t>
            </a:r>
            <a:r>
              <a:rPr lang="cs-CZ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cs-CZ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cs-CZ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animistická božstva (řek, hor, světových stran, větru, země, souhvězdí); </a:t>
            </a:r>
            <a:r>
              <a:rPr lang="cs-CZ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cs-CZ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cyklický čas: 10 nebeských kmenů </a:t>
            </a:r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+ 12 </a:t>
            </a:r>
            <a:r>
              <a:rPr lang="cs-CZ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pozemských větví</a:t>
            </a: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31102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D75493-2AD1-D8E5-503F-E9F3E4C49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exteriér, obloha, země, lidé&#10;&#10;Popis byl vytvořen automaticky">
            <a:extLst>
              <a:ext uri="{FF2B5EF4-FFF2-40B4-BE49-F238E27FC236}">
                <a16:creationId xmlns:a16="http://schemas.microsoft.com/office/drawing/2014/main" id="{406ED1BA-639E-256D-A6AF-4DAAA4CACC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76" y="224742"/>
            <a:ext cx="10920047" cy="3489129"/>
          </a:xfr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0486BAA0-A046-0CB9-4511-4134DC229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344" y="3854254"/>
            <a:ext cx="4785360" cy="2877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86682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symbol pro obsah 1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896" y="769689"/>
            <a:ext cx="4109711" cy="5452435"/>
          </a:xfr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9C1A8D78-B698-47DF-B385-2014385B2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6301" y="1444487"/>
            <a:ext cx="6233295" cy="3750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9165707"/>
      </p:ext>
    </p:extLst>
  </p:cSld>
  <p:clrMapOvr>
    <a:masterClrMapping/>
  </p:clrMapOvr>
</p:sld>
</file>

<file path=ppt/theme/theme1.xml><?xml version="1.0" encoding="utf-8"?>
<a:theme xmlns:a="http://schemas.openxmlformats.org/drawingml/2006/main" name="1_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1153</TotalTime>
  <Words>332</Words>
  <Application>Microsoft Office PowerPoint</Application>
  <PresentationFormat>Širokoúhlá obrazovka</PresentationFormat>
  <Paragraphs>28</Paragraphs>
  <Slides>32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32</vt:i4>
      </vt:variant>
    </vt:vector>
  </HeadingPairs>
  <TitlesOfParts>
    <vt:vector size="41" baseType="lpstr">
      <vt:lpstr>等线 Light</vt:lpstr>
      <vt:lpstr>PMingLiU</vt:lpstr>
      <vt:lpstr>PMingLiU</vt:lpstr>
      <vt:lpstr>Arial</vt:lpstr>
      <vt:lpstr>Calibri</vt:lpstr>
      <vt:lpstr>Calibri Light</vt:lpstr>
      <vt:lpstr>Georgia</vt:lpstr>
      <vt:lpstr>Times New Roman</vt:lpstr>
      <vt:lpstr>1_Motiv Office</vt:lpstr>
      <vt:lpstr>Nejstarší podoby čínského myšlení</vt:lpstr>
      <vt:lpstr>Prezentace aplikace PowerPoint</vt:lpstr>
      <vt:lpstr>Dynastie Shang 商朝 (17.-11.stol. př.n.l.) - tradiční posloupnost dynastií:  Xia  (Sia) 夏 (23.-17. stol. př. n. l.) – nedoložená Shang (Šang) 商 (17.- 11. stol. př. n. l.) Zhou (Čou) 周 (11.- 3. st. př. n. l.) =&gt;  – západní Zhou 西周 (11. – 8. st. př. n. l.) – východní Zhou 東周 – Období Letopisů 春秋 (771 – 453 př. n. l.)    Období Válčících států 戰國 (453 – 221 př. n. l.)  </vt:lpstr>
      <vt:lpstr>Prezentace aplikace PowerPoint</vt:lpstr>
      <vt:lpstr>Prezentace aplikace PowerPoint</vt:lpstr>
      <vt:lpstr>Prezentace aplikace PowerPoint</vt:lpstr>
      <vt:lpstr>Dynastie Shang 商朝 (17.-11.stol. př.n.l.)  - písemné záznamy: věštebné nápisy na kostech a krunýřích „ťia-ku-wen“/jia gu wen 甲骨文  - kult předků (kontinuita rodu); duchové předků přímo zasahují do přítomnosti; jsou pokračováním pozemské hierarchie; Šang Ti (Shang Di 上帝) – abstrahovaný ‚nejvyšší předek‘ – vrchol nebeské hierarchie, ‚vrchní dozor‘  - panovník = kněz (thearcha) - svorník mezi světem a nebesy; obětuje předkům; oltáře půdy a obilí (později synonymum pro stát) še-ťi/she ji 社稷  - pohřební obřady (vyprovázení, vybavování, živení zesnulých); pragmatická spolupráce se zásvětím; oběti: jídlo, víno, zvířata, vybavení, lidské oběti – usmiřovací (renji 人祭 or rensheng 人牲 „lidé jako obětní zvířata“) v. doprovodné (renxun 人殉 – služebnictvo, ženy) (až 400 v hrobkách králů)  - animistická božstva (řek, hor, světových stran, větru, země, souhvězdí);   - cyklický čas: 10 nebeských kmenů + 12 pozemských větví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Věštebné nápisy na kostech a želvích krunýřích (jia gu wen 甲骨文)  - nejstarší podoba čínského písma   - věštění (‚výklad‘ zhan 占 ‚puklin‘ bu 卜) – ustálený postup a záznam  - průběh věštby: král + hlavní věštitel, zápis dne a jména, otázka (nejčastěji k předkům), výsledek věštby (příznivý/nepříznivý), jak to dopadlo; několik dotazů k téže věci  - otázky (nemoci, narození/smrt, válečná tažení, úroda, konání obřadů), určení vhodného času (správná konfigurace situace)  - možnost přijmout/odmítnout věštbu; samotná formulace otázky/ manipulace s otázkami k legitimizaci rozhodnutí</vt:lpstr>
      <vt:lpstr>Prezentace aplikace PowerPoint</vt:lpstr>
      <vt:lpstr>Příklady věštebných otázek ‘Dun will have a sickness/ Dun will not have a sickness.’ ‘There is a sick tooth; is it not father Yi who is causing it?’  ‘This rain will be disastrous to us/ This rain will not be disastrous to us.’ ‘If we build a settlement, Shang Di will not obstruct.’ ‘It should be Lady Hao whom the king orders to campaign against Yi.’ ‘Di approves of the king/ Di does not approve of the king.’ ‘In the next ten days there will be no disasters.’ Answer: ‘the King read the cracks and said “auspicious”.’</vt:lpstr>
      <vt:lpstr>Cyklické pojetí času 10 nebeských kmenů + 12 pozemských větví </vt:lpstr>
      <vt:lpstr>10 nebeských kmenů (tiangan 天干) + 12 pozemských větví (dizhi 地支)  </vt:lpstr>
      <vt:lpstr>60-letý cyklus (10 pozemských kmenů + 12 nebeských větví) </vt:lpstr>
      <vt:lpstr>Prezentace aplikace PowerPoint</vt:lpstr>
      <vt:lpstr>Dynastie Čou 西周 (11. – 3. stol. př. n. l.).) tradiční posloupnost dynastií:  Xia  (Sia) 夏 (23.-17. stol. př. n. l.) – nedoložená Shang (Šang) 商 (17.- 11. stol. př. n. l.) Zhou (Čou) 周 (11.- 3. st. př. n. l.) =&gt;  – západní Zhou 西周 (11. – 8. st. př. n. l.) – východní Zhou 東周 – Období Letopisů 春秋 (771 – 453 př. n. l.)    Období Válčících států 戰國 (453 – 221 př. n. l.)  </vt:lpstr>
      <vt:lpstr>Prezentace aplikace PowerPoint</vt:lpstr>
      <vt:lpstr>Dynastie západní Čou 西周 (11. – 8. stol. př. n. l.)  - Pád Šangů („tyran Čou“); vzestup Čou za krále Wena 文, král Wu 武, vévoda z Čou 周公旦  - Přesun ke kultu Nebes - Tian 天; od personalizované k ‚abstraktní‘ vyšší moci  - král je zárukou pořádku v podnebesí a kontaktu s přáním nebes – ‚mandát nebes‘ tchien ming 天命 (přírodní katastrofy a rolnická povstání značí úpadek dynastie); vládne prostřednictvím „charismatické síly“ (de 德)  - věštby se formalizují; pokračuje věštění z kostí a krunýřů, nově systém hexagramů, věštění z Knihy proměn (I-ťing)   - bronzové nádoby k rituálním účelům; význam hudby (rituální zvony); resonance, city/vůle lidu  - původ kanonických textů: Kniha písní, Kniha dokumentů, Kniha obřadů, Letopisy, Kniha proměn  - šamanistické proudy: rozdíl severu a jihu, jižní různorodost</vt:lpstr>
      <vt:lpstr>Prezentace aplikace PowerPoint</vt:lpstr>
      <vt:lpstr>Prezentace aplikace PowerPoint</vt:lpstr>
      <vt:lpstr>Prezentace aplikace PowerPoint</vt:lpstr>
      <vt:lpstr>Kniha proměn – Yi jing (I-ťing) 易經 (周易) </vt:lpstr>
      <vt:lpstr>Legendární  vladaři – kulturní demiurgové  - dle legend náleží k období před dynastií Xia  (3. tisíciletí př.n.l.); zdroje vesměs pozdější (po přelomu letopočtu)  - legenda o Pan Gu 盤古 (z vejce uprostřed chaosu, oddělil nebe a zemi, vše ostatní z jeho těla)  - „Tři vznešení a pět císařů“ 三皇五帝:    Fu Xi (Fu Si) 伏羲 (lov, rybolov, domestikace zvířat);  Nüwa 女媧 (lidstvo, pilíř nebes);  Shennong (Šen-nung) 神農  (zemědělství, pluh, studny, zavlažování)  Žlutý císař 黃帝;   císař Yao 堯;  císař Shun 舜  velký Yu 禹         </vt:lpstr>
      <vt:lpstr>Prezentace aplikace PowerPoint</vt:lpstr>
      <vt:lpstr>Prezentace aplikace PowerPoint</vt:lpstr>
      <vt:lpstr>Válčící státy (5.-3. st. př.n.l.) - období „sta škol“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Stereotypy ve vztahu k čínskému myšlení</dc:title>
  <dc:creator>ffuk</dc:creator>
  <cp:lastModifiedBy>FFUK</cp:lastModifiedBy>
  <cp:revision>40</cp:revision>
  <dcterms:created xsi:type="dcterms:W3CDTF">2020-10-05T08:55:06Z</dcterms:created>
  <dcterms:modified xsi:type="dcterms:W3CDTF">2024-10-09T12:57:35Z</dcterms:modified>
</cp:coreProperties>
</file>